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77" r:id="rId3"/>
  </p:sldMasterIdLst>
  <p:notesMasterIdLst>
    <p:notesMasterId r:id="rId52"/>
  </p:notesMasterIdLst>
  <p:sldIdLst>
    <p:sldId id="256" r:id="rId4"/>
    <p:sldId id="2530" r:id="rId5"/>
    <p:sldId id="2531" r:id="rId6"/>
    <p:sldId id="2522" r:id="rId7"/>
    <p:sldId id="2073" r:id="rId8"/>
    <p:sldId id="257" r:id="rId9"/>
    <p:sldId id="259" r:id="rId10"/>
    <p:sldId id="258" r:id="rId11"/>
    <p:sldId id="2514" r:id="rId12"/>
    <p:sldId id="2515" r:id="rId13"/>
    <p:sldId id="2518" r:id="rId14"/>
    <p:sldId id="2516" r:id="rId15"/>
    <p:sldId id="2517" r:id="rId16"/>
    <p:sldId id="2396" r:id="rId17"/>
    <p:sldId id="2512" r:id="rId18"/>
    <p:sldId id="2520" r:id="rId19"/>
    <p:sldId id="292" r:id="rId20"/>
    <p:sldId id="2523" r:id="rId21"/>
    <p:sldId id="2519" r:id="rId22"/>
    <p:sldId id="2532" r:id="rId23"/>
    <p:sldId id="2065" r:id="rId24"/>
    <p:sldId id="2375" r:id="rId25"/>
    <p:sldId id="2369" r:id="rId26"/>
    <p:sldId id="2066" r:id="rId27"/>
    <p:sldId id="2075" r:id="rId28"/>
    <p:sldId id="2087" r:id="rId29"/>
    <p:sldId id="2201" r:id="rId30"/>
    <p:sldId id="2203" r:id="rId31"/>
    <p:sldId id="2525" r:id="rId32"/>
    <p:sldId id="2349" r:id="rId33"/>
    <p:sldId id="2407" r:id="rId34"/>
    <p:sldId id="2524" r:id="rId35"/>
    <p:sldId id="2529" r:id="rId36"/>
    <p:sldId id="2411" r:id="rId37"/>
    <p:sldId id="2266" r:id="rId38"/>
    <p:sldId id="2528" r:id="rId39"/>
    <p:sldId id="2315" r:id="rId40"/>
    <p:sldId id="2453" r:id="rId41"/>
    <p:sldId id="285" r:id="rId42"/>
    <p:sldId id="284" r:id="rId43"/>
    <p:sldId id="2188" r:id="rId44"/>
    <p:sldId id="2527" r:id="rId45"/>
    <p:sldId id="2217" r:id="rId46"/>
    <p:sldId id="2526" r:id="rId47"/>
    <p:sldId id="2334" r:id="rId48"/>
    <p:sldId id="2337" r:id="rId49"/>
    <p:sldId id="2338" r:id="rId50"/>
    <p:sldId id="2521" r:id="rId51"/>
  </p:sldIdLst>
  <p:sldSz cx="9144000" cy="5143500" type="screen16x9"/>
  <p:notesSz cx="6799263" cy="9929813"/>
  <p:defaultTex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ylvain BECHET" initials="SB" lastIdx="1" clrIdx="0">
    <p:extLst>
      <p:ext uri="{19B8F6BF-5375-455C-9EA6-DF929625EA0E}">
        <p15:presenceInfo xmlns:p15="http://schemas.microsoft.com/office/powerpoint/2012/main" userId="S::Sylvain.BECHET@gl-events.com::02b0cd6f-7c7a-4589-b3ca-fe92900a1661" providerId="AD"/>
      </p:ext>
    </p:extLst>
  </p:cmAuthor>
  <p:cmAuthor id="2" name="STAHR Stéphanie" initials="SS" lastIdx="1" clrIdx="1">
    <p:extLst>
      <p:ext uri="{19B8F6BF-5375-455C-9EA6-DF929625EA0E}">
        <p15:presenceInfo xmlns:p15="http://schemas.microsoft.com/office/powerpoint/2012/main" userId="S-1-5-21-2000478354-2145943105-1644491937-5295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0515" autoAdjust="0"/>
    <p:restoredTop sz="94660"/>
  </p:normalViewPr>
  <p:slideViewPr>
    <p:cSldViewPr snapToGrid="0">
      <p:cViewPr varScale="1">
        <p:scale>
          <a:sx n="114" d="100"/>
          <a:sy n="114" d="100"/>
        </p:scale>
        <p:origin x="1782" y="10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commentAuthors" Target="commentAuthors.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tableStyles" Target="tableStyle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1894EB-B458-49CF-ADE1-FFE07F1DB893}" type="doc">
      <dgm:prSet loTypeId="urn:microsoft.com/office/officeart/2005/8/layout/hProcess11" loCatId="process" qsTypeId="urn:microsoft.com/office/officeart/2005/8/quickstyle/simple1" qsCatId="simple" csTypeId="urn:microsoft.com/office/officeart/2005/8/colors/accent1_2" csCatId="accent1" phldr="1"/>
      <dgm:spPr/>
    </dgm:pt>
    <dgm:pt modelId="{599EF3FD-DE51-4201-8FAA-4B3813D7397C}">
      <dgm:prSet phldrT="[Texte]" custT="1"/>
      <dgm:spPr/>
      <dgm:t>
        <a:bodyPr/>
        <a:lstStyle/>
        <a:p>
          <a:pPr marL="361950" lvl="1" indent="-180975" algn="ctr" defTabSz="685800" rtl="0" eaLnBrk="1" latinLnBrk="0" hangingPunct="1">
            <a:lnSpc>
              <a:spcPct val="90000"/>
            </a:lnSpc>
            <a:spcBef>
              <a:spcPts val="375"/>
            </a:spcBef>
            <a:spcAft>
              <a:spcPts val="523"/>
            </a:spcAft>
            <a:buClr>
              <a:srgbClr val="FF0000"/>
            </a:buClr>
            <a:buSzPct val="90000"/>
            <a:buFont typeface="Arial" panose="020B0604020202020204" pitchFamily="34" charset="0"/>
            <a:buChar char="•"/>
            <a:tabLst>
              <a:tab pos="361950" algn="l"/>
            </a:tabLst>
          </a:pPr>
          <a:r>
            <a:rPr lang="en-GB" sz="1100" b="1" dirty="0">
              <a:solidFill>
                <a:srgbClr val="002060"/>
              </a:solidFill>
              <a:latin typeface="+mn-lt"/>
              <a:ea typeface="+mn-ea"/>
              <a:cs typeface="+mn-cs"/>
            </a:rPr>
            <a:t>March 2021: </a:t>
          </a:r>
          <a:r>
            <a:rPr lang="en-GB" sz="1100" dirty="0">
              <a:solidFill>
                <a:srgbClr val="002060"/>
              </a:solidFill>
              <a:latin typeface="+mn-lt"/>
              <a:ea typeface="+mn-ea"/>
              <a:cs typeface="+mn-cs"/>
            </a:rPr>
            <a:t>Nexus Point becomes a shareholder in GL events Greater Asia</a:t>
          </a:r>
        </a:p>
      </dgm:t>
    </dgm:pt>
    <dgm:pt modelId="{27A5D642-5417-4C2E-AB72-589688A3D1AA}" type="parTrans" cxnId="{59599471-CC2F-4AC1-A627-2BAD44B5EEA1}">
      <dgm:prSet/>
      <dgm:spPr/>
      <dgm:t>
        <a:bodyPr/>
        <a:lstStyle/>
        <a:p>
          <a:endParaRPr lang="fr-FR"/>
        </a:p>
      </dgm:t>
    </dgm:pt>
    <dgm:pt modelId="{0F98F115-321C-4ADB-A267-D511C997755F}" type="sibTrans" cxnId="{59599471-CC2F-4AC1-A627-2BAD44B5EEA1}">
      <dgm:prSet/>
      <dgm:spPr/>
      <dgm:t>
        <a:bodyPr/>
        <a:lstStyle/>
        <a:p>
          <a:endParaRPr lang="fr-FR"/>
        </a:p>
      </dgm:t>
    </dgm:pt>
    <dgm:pt modelId="{CA66AB2B-FF83-40D5-AE6B-E34B39FDDCD2}">
      <dgm:prSet phldrT="[Texte]" custT="1"/>
      <dgm:spPr/>
      <dgm:t>
        <a:bodyPr/>
        <a:lstStyle/>
        <a:p>
          <a:pPr marL="361950" lvl="1" indent="-180975" algn="ctr" defTabSz="685800" rtl="0" eaLnBrk="1" latinLnBrk="0" hangingPunct="1">
            <a:lnSpc>
              <a:spcPct val="90000"/>
            </a:lnSpc>
            <a:spcBef>
              <a:spcPct val="0"/>
            </a:spcBef>
            <a:spcAft>
              <a:spcPts val="523"/>
            </a:spcAft>
            <a:buClr>
              <a:srgbClr val="FF0000"/>
            </a:buClr>
            <a:buSzPct val="90000"/>
            <a:buFont typeface="Arial" panose="020B0604020202020204" pitchFamily="34" charset="0"/>
            <a:buNone/>
            <a:tabLst>
              <a:tab pos="361950" algn="l"/>
            </a:tabLst>
          </a:pPr>
          <a:r>
            <a:rPr lang="en-GB" sz="1100" b="1" dirty="0">
              <a:solidFill>
                <a:srgbClr val="002060"/>
              </a:solidFill>
              <a:latin typeface="Calibri" panose="020F0502020204030204"/>
              <a:ea typeface="+mn-ea"/>
              <a:cs typeface="+mn-cs"/>
            </a:rPr>
            <a:t>June 2021: </a:t>
          </a:r>
          <a:r>
            <a:rPr lang="en-GB" sz="1100" dirty="0">
              <a:solidFill>
                <a:srgbClr val="002060"/>
              </a:solidFill>
              <a:latin typeface="Calibri" panose="020F0502020204030204"/>
              <a:ea typeface="+mn-ea"/>
              <a:cs typeface="+mn-cs"/>
            </a:rPr>
            <a:t>Equity stake (10%) in Capital Events Group</a:t>
          </a:r>
        </a:p>
      </dgm:t>
    </dgm:pt>
    <dgm:pt modelId="{9CF49307-628E-4C91-946B-5B6AE524C436}" type="parTrans" cxnId="{212CB995-2651-4707-97ED-F12924D32AD9}">
      <dgm:prSet/>
      <dgm:spPr/>
      <dgm:t>
        <a:bodyPr/>
        <a:lstStyle/>
        <a:p>
          <a:endParaRPr lang="fr-FR"/>
        </a:p>
      </dgm:t>
    </dgm:pt>
    <dgm:pt modelId="{5655099F-1C7F-4EB2-B0A3-7BA834C2F42E}" type="sibTrans" cxnId="{212CB995-2651-4707-97ED-F12924D32AD9}">
      <dgm:prSet/>
      <dgm:spPr/>
      <dgm:t>
        <a:bodyPr/>
        <a:lstStyle/>
        <a:p>
          <a:endParaRPr lang="fr-FR"/>
        </a:p>
      </dgm:t>
    </dgm:pt>
    <dgm:pt modelId="{44AFE185-BB13-41D4-B975-BC8A6850CA2A}" type="pres">
      <dgm:prSet presAssocID="{EF1894EB-B458-49CF-ADE1-FFE07F1DB893}" presName="Name0" presStyleCnt="0">
        <dgm:presLayoutVars>
          <dgm:dir/>
          <dgm:resizeHandles val="exact"/>
        </dgm:presLayoutVars>
      </dgm:prSet>
      <dgm:spPr/>
    </dgm:pt>
    <dgm:pt modelId="{69F62DB2-9F6F-42EB-A6A0-2BE6BDA86BD4}" type="pres">
      <dgm:prSet presAssocID="{EF1894EB-B458-49CF-ADE1-FFE07F1DB893}" presName="arrow" presStyleLbl="bgShp" presStyleIdx="0" presStyleCnt="1" custLinFactNeighborY="10093"/>
      <dgm:spPr/>
    </dgm:pt>
    <dgm:pt modelId="{8CF63253-26C7-41EA-A7C2-5D89764BAE01}" type="pres">
      <dgm:prSet presAssocID="{EF1894EB-B458-49CF-ADE1-FFE07F1DB893}" presName="points" presStyleCnt="0"/>
      <dgm:spPr/>
    </dgm:pt>
    <dgm:pt modelId="{933F195E-C3C7-4FB1-882A-E8758C07FBD5}" type="pres">
      <dgm:prSet presAssocID="{599EF3FD-DE51-4201-8FAA-4B3813D7397C}" presName="compositeA" presStyleCnt="0"/>
      <dgm:spPr/>
    </dgm:pt>
    <dgm:pt modelId="{907F2683-78D3-4526-875F-7CA815570CA2}" type="pres">
      <dgm:prSet presAssocID="{599EF3FD-DE51-4201-8FAA-4B3813D7397C}" presName="textA" presStyleLbl="revTx" presStyleIdx="0" presStyleCnt="2" custScaleX="185831">
        <dgm:presLayoutVars>
          <dgm:bulletEnabled val="1"/>
        </dgm:presLayoutVars>
      </dgm:prSet>
      <dgm:spPr/>
    </dgm:pt>
    <dgm:pt modelId="{8CCFA99D-F4C4-49A8-895A-F1C2661C1AA9}" type="pres">
      <dgm:prSet presAssocID="{599EF3FD-DE51-4201-8FAA-4B3813D7397C}" presName="circleA" presStyleLbl="node1" presStyleIdx="0" presStyleCnt="2" custLinFactX="136434" custLinFactNeighborX="200000" custLinFactNeighborY="33646"/>
      <dgm:spPr/>
    </dgm:pt>
    <dgm:pt modelId="{88029282-E291-4ABF-92E4-C4D77308F05C}" type="pres">
      <dgm:prSet presAssocID="{599EF3FD-DE51-4201-8FAA-4B3813D7397C}" presName="spaceA" presStyleCnt="0"/>
      <dgm:spPr/>
    </dgm:pt>
    <dgm:pt modelId="{77967608-E17B-4477-992D-5F1FAB883661}" type="pres">
      <dgm:prSet presAssocID="{0F98F115-321C-4ADB-A267-D511C997755F}" presName="space" presStyleCnt="0"/>
      <dgm:spPr/>
    </dgm:pt>
    <dgm:pt modelId="{EDA4882E-A941-4039-9FE7-7E38B4EC6E69}" type="pres">
      <dgm:prSet presAssocID="{CA66AB2B-FF83-40D5-AE6B-E34B39FDDCD2}" presName="compositeB" presStyleCnt="0"/>
      <dgm:spPr/>
    </dgm:pt>
    <dgm:pt modelId="{DFEC0120-F9C2-4F08-A3D7-99A190EED4A3}" type="pres">
      <dgm:prSet presAssocID="{CA66AB2B-FF83-40D5-AE6B-E34B39FDDCD2}" presName="textB" presStyleLbl="revTx" presStyleIdx="1" presStyleCnt="2" custScaleX="142628" custLinFactY="-46189" custLinFactNeighborX="18673" custLinFactNeighborY="-100000">
        <dgm:presLayoutVars>
          <dgm:bulletEnabled val="1"/>
        </dgm:presLayoutVars>
      </dgm:prSet>
      <dgm:spPr/>
    </dgm:pt>
    <dgm:pt modelId="{30B386BB-8BBB-406A-A597-1929CA86AE8A}" type="pres">
      <dgm:prSet presAssocID="{CA66AB2B-FF83-40D5-AE6B-E34B39FDDCD2}" presName="circleB" presStyleLbl="node1" presStyleIdx="1" presStyleCnt="2" custLinFactX="387255" custLinFactNeighborX="400000" custLinFactNeighborY="47101"/>
      <dgm:spPr/>
    </dgm:pt>
    <dgm:pt modelId="{8B52D841-0F88-415E-9ED6-9EC8334474F7}" type="pres">
      <dgm:prSet presAssocID="{CA66AB2B-FF83-40D5-AE6B-E34B39FDDCD2}" presName="spaceB" presStyleCnt="0"/>
      <dgm:spPr/>
    </dgm:pt>
  </dgm:ptLst>
  <dgm:cxnLst>
    <dgm:cxn modelId="{6BCA7613-2BE4-4FD8-B53A-8DFD1AD9A219}" type="presOf" srcId="{599EF3FD-DE51-4201-8FAA-4B3813D7397C}" destId="{907F2683-78D3-4526-875F-7CA815570CA2}" srcOrd="0" destOrd="0" presId="urn:microsoft.com/office/officeart/2005/8/layout/hProcess11"/>
    <dgm:cxn modelId="{5126405C-DBCD-4B3C-B9B5-613004C454E2}" type="presOf" srcId="{EF1894EB-B458-49CF-ADE1-FFE07F1DB893}" destId="{44AFE185-BB13-41D4-B975-BC8A6850CA2A}" srcOrd="0" destOrd="0" presId="urn:microsoft.com/office/officeart/2005/8/layout/hProcess11"/>
    <dgm:cxn modelId="{A731AE5E-5BF3-4CDB-A14F-FAE994132083}" type="presOf" srcId="{CA66AB2B-FF83-40D5-AE6B-E34B39FDDCD2}" destId="{DFEC0120-F9C2-4F08-A3D7-99A190EED4A3}" srcOrd="0" destOrd="0" presId="urn:microsoft.com/office/officeart/2005/8/layout/hProcess11"/>
    <dgm:cxn modelId="{59599471-CC2F-4AC1-A627-2BAD44B5EEA1}" srcId="{EF1894EB-B458-49CF-ADE1-FFE07F1DB893}" destId="{599EF3FD-DE51-4201-8FAA-4B3813D7397C}" srcOrd="0" destOrd="0" parTransId="{27A5D642-5417-4C2E-AB72-589688A3D1AA}" sibTransId="{0F98F115-321C-4ADB-A267-D511C997755F}"/>
    <dgm:cxn modelId="{212CB995-2651-4707-97ED-F12924D32AD9}" srcId="{EF1894EB-B458-49CF-ADE1-FFE07F1DB893}" destId="{CA66AB2B-FF83-40D5-AE6B-E34B39FDDCD2}" srcOrd="1" destOrd="0" parTransId="{9CF49307-628E-4C91-946B-5B6AE524C436}" sibTransId="{5655099F-1C7F-4EB2-B0A3-7BA834C2F42E}"/>
    <dgm:cxn modelId="{09BAD531-2408-4A14-AFE5-CC3EC7FBD690}" type="presParOf" srcId="{44AFE185-BB13-41D4-B975-BC8A6850CA2A}" destId="{69F62DB2-9F6F-42EB-A6A0-2BE6BDA86BD4}" srcOrd="0" destOrd="0" presId="urn:microsoft.com/office/officeart/2005/8/layout/hProcess11"/>
    <dgm:cxn modelId="{10B666A8-980F-4D6D-8D98-6D4771B7B7A0}" type="presParOf" srcId="{44AFE185-BB13-41D4-B975-BC8A6850CA2A}" destId="{8CF63253-26C7-41EA-A7C2-5D89764BAE01}" srcOrd="1" destOrd="0" presId="urn:microsoft.com/office/officeart/2005/8/layout/hProcess11"/>
    <dgm:cxn modelId="{3BFE3F00-21BF-4519-930D-82853C3E594B}" type="presParOf" srcId="{8CF63253-26C7-41EA-A7C2-5D89764BAE01}" destId="{933F195E-C3C7-4FB1-882A-E8758C07FBD5}" srcOrd="0" destOrd="0" presId="urn:microsoft.com/office/officeart/2005/8/layout/hProcess11"/>
    <dgm:cxn modelId="{C72EEEDF-E2DA-42BC-AA4F-9F439D7F8826}" type="presParOf" srcId="{933F195E-C3C7-4FB1-882A-E8758C07FBD5}" destId="{907F2683-78D3-4526-875F-7CA815570CA2}" srcOrd="0" destOrd="0" presId="urn:microsoft.com/office/officeart/2005/8/layout/hProcess11"/>
    <dgm:cxn modelId="{3CD9FFAE-117D-44E5-AD50-F8AC1167D406}" type="presParOf" srcId="{933F195E-C3C7-4FB1-882A-E8758C07FBD5}" destId="{8CCFA99D-F4C4-49A8-895A-F1C2661C1AA9}" srcOrd="1" destOrd="0" presId="urn:microsoft.com/office/officeart/2005/8/layout/hProcess11"/>
    <dgm:cxn modelId="{5839D8D8-1372-4CB5-9689-0483DF4D1D5B}" type="presParOf" srcId="{933F195E-C3C7-4FB1-882A-E8758C07FBD5}" destId="{88029282-E291-4ABF-92E4-C4D77308F05C}" srcOrd="2" destOrd="0" presId="urn:microsoft.com/office/officeart/2005/8/layout/hProcess11"/>
    <dgm:cxn modelId="{41E163A0-CF80-4B2E-8EA9-C40799772807}" type="presParOf" srcId="{8CF63253-26C7-41EA-A7C2-5D89764BAE01}" destId="{77967608-E17B-4477-992D-5F1FAB883661}" srcOrd="1" destOrd="0" presId="urn:microsoft.com/office/officeart/2005/8/layout/hProcess11"/>
    <dgm:cxn modelId="{606D8D96-2863-4579-95A1-3DE1D1CF004A}" type="presParOf" srcId="{8CF63253-26C7-41EA-A7C2-5D89764BAE01}" destId="{EDA4882E-A941-4039-9FE7-7E38B4EC6E69}" srcOrd="2" destOrd="0" presId="urn:microsoft.com/office/officeart/2005/8/layout/hProcess11"/>
    <dgm:cxn modelId="{F3360459-C66F-479C-A383-EF81F0513FF5}" type="presParOf" srcId="{EDA4882E-A941-4039-9FE7-7E38B4EC6E69}" destId="{DFEC0120-F9C2-4F08-A3D7-99A190EED4A3}" srcOrd="0" destOrd="0" presId="urn:microsoft.com/office/officeart/2005/8/layout/hProcess11"/>
    <dgm:cxn modelId="{C7BD3951-2AD0-4CFE-972A-170104F469A3}" type="presParOf" srcId="{EDA4882E-A941-4039-9FE7-7E38B4EC6E69}" destId="{30B386BB-8BBB-406A-A597-1929CA86AE8A}" srcOrd="1" destOrd="0" presId="urn:microsoft.com/office/officeart/2005/8/layout/hProcess11"/>
    <dgm:cxn modelId="{01965F16-1296-4AE5-91FA-B8F32A6EBB47}" type="presParOf" srcId="{EDA4882E-A941-4039-9FE7-7E38B4EC6E69}" destId="{8B52D841-0F88-415E-9ED6-9EC8334474F7}"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D49482F-320A-4050-92A0-570F202BF010}" type="doc">
      <dgm:prSet loTypeId="urn:microsoft.com/office/officeart/2005/8/layout/process1" loCatId="process" qsTypeId="urn:microsoft.com/office/officeart/2005/8/quickstyle/simple1" qsCatId="simple" csTypeId="urn:microsoft.com/office/officeart/2005/8/colors/accent1_3" csCatId="accent1" phldr="1"/>
      <dgm:spPr/>
    </dgm:pt>
    <dgm:pt modelId="{ABE39C44-EB7C-4E8C-9F7C-8EF3A104977B}">
      <dgm:prSet phldrT="[Texte]"/>
      <dgm:spPr/>
      <dgm:t>
        <a:bodyPr/>
        <a:lstStyle/>
        <a:p>
          <a:r>
            <a:rPr lang="en-GB" dirty="0"/>
            <a:t>Selecting recruitment candidates</a:t>
          </a:r>
        </a:p>
      </dgm:t>
    </dgm:pt>
    <dgm:pt modelId="{E14C7BFF-5A2D-4B86-BB08-22F43113B63C}" type="parTrans" cxnId="{7A1AE980-10A5-4CC8-9D7D-0ED3D4AFF94C}">
      <dgm:prSet/>
      <dgm:spPr/>
      <dgm:t>
        <a:bodyPr/>
        <a:lstStyle/>
        <a:p>
          <a:endParaRPr lang="fr-FR"/>
        </a:p>
      </dgm:t>
    </dgm:pt>
    <dgm:pt modelId="{3532F8E9-72BA-46B5-B9FE-CF46C1CF9FAF}" type="sibTrans" cxnId="{7A1AE980-10A5-4CC8-9D7D-0ED3D4AFF94C}">
      <dgm:prSet/>
      <dgm:spPr>
        <a:solidFill>
          <a:schemeClr val="accent2"/>
        </a:solidFill>
      </dgm:spPr>
      <dgm:t>
        <a:bodyPr/>
        <a:lstStyle/>
        <a:p>
          <a:endParaRPr lang="fr-FR" dirty="0">
            <a:highlight>
              <a:srgbClr val="C0C0C0"/>
            </a:highlight>
          </a:endParaRPr>
        </a:p>
      </dgm:t>
    </dgm:pt>
    <dgm:pt modelId="{8D43C1F6-E3FE-47E9-961F-1E079AEB7FF6}">
      <dgm:prSet phldrT="[Texte]"/>
      <dgm:spPr/>
      <dgm:t>
        <a:bodyPr/>
        <a:lstStyle/>
        <a:p>
          <a:r>
            <a:rPr lang="en-GB" dirty="0"/>
            <a:t>Immersion within the GL events universe </a:t>
          </a:r>
        </a:p>
      </dgm:t>
    </dgm:pt>
    <dgm:pt modelId="{1A4673D1-62D7-4E50-8CE1-7370F7E383CA}" type="parTrans" cxnId="{F9F64FFD-2DFB-49BE-9315-3314A4F0F8DA}">
      <dgm:prSet/>
      <dgm:spPr/>
      <dgm:t>
        <a:bodyPr/>
        <a:lstStyle/>
        <a:p>
          <a:endParaRPr lang="fr-FR"/>
        </a:p>
      </dgm:t>
    </dgm:pt>
    <dgm:pt modelId="{BF244FB7-BF49-4A3B-9095-E1F2856F8FBC}" type="sibTrans" cxnId="{F9F64FFD-2DFB-49BE-9315-3314A4F0F8DA}">
      <dgm:prSet/>
      <dgm:spPr>
        <a:solidFill>
          <a:schemeClr val="accent2"/>
        </a:solidFill>
      </dgm:spPr>
      <dgm:t>
        <a:bodyPr/>
        <a:lstStyle/>
        <a:p>
          <a:endParaRPr lang="fr-FR" dirty="0"/>
        </a:p>
      </dgm:t>
    </dgm:pt>
    <dgm:pt modelId="{058B4A00-FFA2-4D14-84AE-E27E14819DC8}">
      <dgm:prSet phldrT="[Texte]"/>
      <dgm:spPr/>
      <dgm:t>
        <a:bodyPr/>
        <a:lstStyle/>
        <a:p>
          <a:r>
            <a:rPr lang="en-GB" dirty="0"/>
            <a:t>Generating product ideas </a:t>
          </a:r>
        </a:p>
      </dgm:t>
    </dgm:pt>
    <dgm:pt modelId="{04FAF730-94B9-4774-A46B-CCE860C7802C}" type="parTrans" cxnId="{591E1D7D-A08E-4B38-A5D3-6A19B017DD4E}">
      <dgm:prSet/>
      <dgm:spPr/>
      <dgm:t>
        <a:bodyPr/>
        <a:lstStyle/>
        <a:p>
          <a:endParaRPr lang="fr-FR"/>
        </a:p>
      </dgm:t>
    </dgm:pt>
    <dgm:pt modelId="{607700B8-103E-4E40-A06C-5F0A0BECAF9F}" type="sibTrans" cxnId="{591E1D7D-A08E-4B38-A5D3-6A19B017DD4E}">
      <dgm:prSet/>
      <dgm:spPr>
        <a:solidFill>
          <a:schemeClr val="accent2"/>
        </a:solidFill>
      </dgm:spPr>
      <dgm:t>
        <a:bodyPr/>
        <a:lstStyle/>
        <a:p>
          <a:endParaRPr lang="fr-FR" dirty="0"/>
        </a:p>
      </dgm:t>
    </dgm:pt>
    <dgm:pt modelId="{1298A216-1FF0-4DA6-9475-407CED2EC9E9}">
      <dgm:prSet/>
      <dgm:spPr/>
      <dgm:t>
        <a:bodyPr/>
        <a:lstStyle/>
        <a:p>
          <a:r>
            <a:rPr lang="en-GB" dirty="0"/>
            <a:t>Project design </a:t>
          </a:r>
        </a:p>
      </dgm:t>
    </dgm:pt>
    <dgm:pt modelId="{BF699489-72AA-4696-8449-A2B3C94E35D0}" type="parTrans" cxnId="{F6896FEF-AA4B-41DB-A4D8-9F0BF2975C30}">
      <dgm:prSet/>
      <dgm:spPr/>
      <dgm:t>
        <a:bodyPr/>
        <a:lstStyle/>
        <a:p>
          <a:endParaRPr lang="fr-FR"/>
        </a:p>
      </dgm:t>
    </dgm:pt>
    <dgm:pt modelId="{24B27AC0-0D3D-4505-90E8-D7DA4422CAB7}" type="sibTrans" cxnId="{F6896FEF-AA4B-41DB-A4D8-9F0BF2975C30}">
      <dgm:prSet/>
      <dgm:spPr>
        <a:solidFill>
          <a:schemeClr val="accent2"/>
        </a:solidFill>
      </dgm:spPr>
      <dgm:t>
        <a:bodyPr/>
        <a:lstStyle/>
        <a:p>
          <a:endParaRPr lang="fr-FR" dirty="0"/>
        </a:p>
      </dgm:t>
    </dgm:pt>
    <dgm:pt modelId="{59B81A3F-0AC4-476D-9164-02E362DFE386}">
      <dgm:prSet/>
      <dgm:spPr/>
      <dgm:t>
        <a:bodyPr/>
        <a:lstStyle/>
        <a:p>
          <a:r>
            <a:rPr lang="en-GB" dirty="0"/>
            <a:t>Launching operational projects </a:t>
          </a:r>
        </a:p>
      </dgm:t>
    </dgm:pt>
    <dgm:pt modelId="{B64F70F8-C7A0-4C66-A20B-318E304E9621}" type="parTrans" cxnId="{25D7D8D6-07E3-4873-8304-C8024C0FFE53}">
      <dgm:prSet/>
      <dgm:spPr/>
      <dgm:t>
        <a:bodyPr/>
        <a:lstStyle/>
        <a:p>
          <a:endParaRPr lang="fr-FR"/>
        </a:p>
      </dgm:t>
    </dgm:pt>
    <dgm:pt modelId="{2B873527-4CC6-4AE0-A0C8-41955DC7B048}" type="sibTrans" cxnId="{25D7D8D6-07E3-4873-8304-C8024C0FFE53}">
      <dgm:prSet/>
      <dgm:spPr/>
      <dgm:t>
        <a:bodyPr/>
        <a:lstStyle/>
        <a:p>
          <a:endParaRPr lang="fr-FR"/>
        </a:p>
      </dgm:t>
    </dgm:pt>
    <dgm:pt modelId="{77424252-1769-4390-9272-9630FC11BA53}" type="pres">
      <dgm:prSet presAssocID="{6D49482F-320A-4050-92A0-570F202BF010}" presName="Name0" presStyleCnt="0">
        <dgm:presLayoutVars>
          <dgm:dir/>
          <dgm:resizeHandles val="exact"/>
        </dgm:presLayoutVars>
      </dgm:prSet>
      <dgm:spPr/>
    </dgm:pt>
    <dgm:pt modelId="{C6BC82AA-CAAB-4577-BCCD-B89BCB68D4B6}" type="pres">
      <dgm:prSet presAssocID="{ABE39C44-EB7C-4E8C-9F7C-8EF3A104977B}" presName="node" presStyleLbl="node1" presStyleIdx="0" presStyleCnt="5">
        <dgm:presLayoutVars>
          <dgm:bulletEnabled val="1"/>
        </dgm:presLayoutVars>
      </dgm:prSet>
      <dgm:spPr/>
    </dgm:pt>
    <dgm:pt modelId="{3DA26532-D94C-458B-A6A8-803C229C533F}" type="pres">
      <dgm:prSet presAssocID="{3532F8E9-72BA-46B5-B9FE-CF46C1CF9FAF}" presName="sibTrans" presStyleLbl="sibTrans2D1" presStyleIdx="0" presStyleCnt="4"/>
      <dgm:spPr/>
    </dgm:pt>
    <dgm:pt modelId="{62343A70-90D8-4D23-8FE0-9ADAA96BB450}" type="pres">
      <dgm:prSet presAssocID="{3532F8E9-72BA-46B5-B9FE-CF46C1CF9FAF}" presName="connectorText" presStyleLbl="sibTrans2D1" presStyleIdx="0" presStyleCnt="4"/>
      <dgm:spPr/>
    </dgm:pt>
    <dgm:pt modelId="{3A501F0C-2B75-41ED-8046-EBFA3EB3A9A5}" type="pres">
      <dgm:prSet presAssocID="{8D43C1F6-E3FE-47E9-961F-1E079AEB7FF6}" presName="node" presStyleLbl="node1" presStyleIdx="1" presStyleCnt="5">
        <dgm:presLayoutVars>
          <dgm:bulletEnabled val="1"/>
        </dgm:presLayoutVars>
      </dgm:prSet>
      <dgm:spPr/>
    </dgm:pt>
    <dgm:pt modelId="{033AAE9C-01AE-4F4C-BBF4-DDC0A799B00B}" type="pres">
      <dgm:prSet presAssocID="{BF244FB7-BF49-4A3B-9095-E1F2856F8FBC}" presName="sibTrans" presStyleLbl="sibTrans2D1" presStyleIdx="1" presStyleCnt="4"/>
      <dgm:spPr/>
    </dgm:pt>
    <dgm:pt modelId="{8B35B4C9-F69C-4D6D-86A4-81EAB3669C60}" type="pres">
      <dgm:prSet presAssocID="{BF244FB7-BF49-4A3B-9095-E1F2856F8FBC}" presName="connectorText" presStyleLbl="sibTrans2D1" presStyleIdx="1" presStyleCnt="4"/>
      <dgm:spPr/>
    </dgm:pt>
    <dgm:pt modelId="{9D7E39AC-EDB5-4DDA-A4A6-D0EB8CC12A32}" type="pres">
      <dgm:prSet presAssocID="{058B4A00-FFA2-4D14-84AE-E27E14819DC8}" presName="node" presStyleLbl="node1" presStyleIdx="2" presStyleCnt="5">
        <dgm:presLayoutVars>
          <dgm:bulletEnabled val="1"/>
        </dgm:presLayoutVars>
      </dgm:prSet>
      <dgm:spPr/>
    </dgm:pt>
    <dgm:pt modelId="{C7E72BCE-F87B-4C55-9489-BED67555E73A}" type="pres">
      <dgm:prSet presAssocID="{607700B8-103E-4E40-A06C-5F0A0BECAF9F}" presName="sibTrans" presStyleLbl="sibTrans2D1" presStyleIdx="2" presStyleCnt="4"/>
      <dgm:spPr/>
    </dgm:pt>
    <dgm:pt modelId="{01E8B3AC-B5C9-4741-B3CB-F4389F48FB31}" type="pres">
      <dgm:prSet presAssocID="{607700B8-103E-4E40-A06C-5F0A0BECAF9F}" presName="connectorText" presStyleLbl="sibTrans2D1" presStyleIdx="2" presStyleCnt="4"/>
      <dgm:spPr/>
    </dgm:pt>
    <dgm:pt modelId="{7DB55887-C1B8-44B3-BB4C-A1A664B7558C}" type="pres">
      <dgm:prSet presAssocID="{1298A216-1FF0-4DA6-9475-407CED2EC9E9}" presName="node" presStyleLbl="node1" presStyleIdx="3" presStyleCnt="5">
        <dgm:presLayoutVars>
          <dgm:bulletEnabled val="1"/>
        </dgm:presLayoutVars>
      </dgm:prSet>
      <dgm:spPr/>
    </dgm:pt>
    <dgm:pt modelId="{55F04E2E-14A4-4206-996B-0649CD1CAE23}" type="pres">
      <dgm:prSet presAssocID="{24B27AC0-0D3D-4505-90E8-D7DA4422CAB7}" presName="sibTrans" presStyleLbl="sibTrans2D1" presStyleIdx="3" presStyleCnt="4"/>
      <dgm:spPr/>
    </dgm:pt>
    <dgm:pt modelId="{2B8E4BC2-F81A-4035-A7A4-BC5EE984E252}" type="pres">
      <dgm:prSet presAssocID="{24B27AC0-0D3D-4505-90E8-D7DA4422CAB7}" presName="connectorText" presStyleLbl="sibTrans2D1" presStyleIdx="3" presStyleCnt="4"/>
      <dgm:spPr/>
    </dgm:pt>
    <dgm:pt modelId="{12E5FF66-FBF4-411E-8A42-E120DEE8DCB3}" type="pres">
      <dgm:prSet presAssocID="{59B81A3F-0AC4-476D-9164-02E362DFE386}" presName="node" presStyleLbl="node1" presStyleIdx="4" presStyleCnt="5">
        <dgm:presLayoutVars>
          <dgm:bulletEnabled val="1"/>
        </dgm:presLayoutVars>
      </dgm:prSet>
      <dgm:spPr/>
    </dgm:pt>
  </dgm:ptLst>
  <dgm:cxnLst>
    <dgm:cxn modelId="{911E3A19-FBF9-4DA8-8782-243CF386107F}" type="presOf" srcId="{59B81A3F-0AC4-476D-9164-02E362DFE386}" destId="{12E5FF66-FBF4-411E-8A42-E120DEE8DCB3}" srcOrd="0" destOrd="0" presId="urn:microsoft.com/office/officeart/2005/8/layout/process1"/>
    <dgm:cxn modelId="{3991411A-B3B8-4964-834B-E38D4009DBBA}" type="presOf" srcId="{8D43C1F6-E3FE-47E9-961F-1E079AEB7FF6}" destId="{3A501F0C-2B75-41ED-8046-EBFA3EB3A9A5}" srcOrd="0" destOrd="0" presId="urn:microsoft.com/office/officeart/2005/8/layout/process1"/>
    <dgm:cxn modelId="{9F726764-CC43-41AF-BFCB-5508A2AF62A4}" type="presOf" srcId="{ABE39C44-EB7C-4E8C-9F7C-8EF3A104977B}" destId="{C6BC82AA-CAAB-4577-BCCD-B89BCB68D4B6}" srcOrd="0" destOrd="0" presId="urn:microsoft.com/office/officeart/2005/8/layout/process1"/>
    <dgm:cxn modelId="{DB081C6F-C241-41B5-A400-A950487FD48B}" type="presOf" srcId="{1298A216-1FF0-4DA6-9475-407CED2EC9E9}" destId="{7DB55887-C1B8-44B3-BB4C-A1A664B7558C}" srcOrd="0" destOrd="0" presId="urn:microsoft.com/office/officeart/2005/8/layout/process1"/>
    <dgm:cxn modelId="{23A8B574-A4B8-4E98-9C83-F168F1FF7022}" type="presOf" srcId="{6D49482F-320A-4050-92A0-570F202BF010}" destId="{77424252-1769-4390-9272-9630FC11BA53}" srcOrd="0" destOrd="0" presId="urn:microsoft.com/office/officeart/2005/8/layout/process1"/>
    <dgm:cxn modelId="{591E1D7D-A08E-4B38-A5D3-6A19B017DD4E}" srcId="{6D49482F-320A-4050-92A0-570F202BF010}" destId="{058B4A00-FFA2-4D14-84AE-E27E14819DC8}" srcOrd="2" destOrd="0" parTransId="{04FAF730-94B9-4774-A46B-CCE860C7802C}" sibTransId="{607700B8-103E-4E40-A06C-5F0A0BECAF9F}"/>
    <dgm:cxn modelId="{7A1AE980-10A5-4CC8-9D7D-0ED3D4AFF94C}" srcId="{6D49482F-320A-4050-92A0-570F202BF010}" destId="{ABE39C44-EB7C-4E8C-9F7C-8EF3A104977B}" srcOrd="0" destOrd="0" parTransId="{E14C7BFF-5A2D-4B86-BB08-22F43113B63C}" sibTransId="{3532F8E9-72BA-46B5-B9FE-CF46C1CF9FAF}"/>
    <dgm:cxn modelId="{6A8C419F-48EC-4D8D-8897-32D5B0C91736}" type="presOf" srcId="{BF244FB7-BF49-4A3B-9095-E1F2856F8FBC}" destId="{033AAE9C-01AE-4F4C-BBF4-DDC0A799B00B}" srcOrd="0" destOrd="0" presId="urn:microsoft.com/office/officeart/2005/8/layout/process1"/>
    <dgm:cxn modelId="{C7A49DA3-56BE-4F3F-821B-60182B9DFA63}" type="presOf" srcId="{BF244FB7-BF49-4A3B-9095-E1F2856F8FBC}" destId="{8B35B4C9-F69C-4D6D-86A4-81EAB3669C60}" srcOrd="1" destOrd="0" presId="urn:microsoft.com/office/officeart/2005/8/layout/process1"/>
    <dgm:cxn modelId="{8D5C11A5-05CE-4738-9CD8-A6EDDAEF8C0A}" type="presOf" srcId="{607700B8-103E-4E40-A06C-5F0A0BECAF9F}" destId="{C7E72BCE-F87B-4C55-9489-BED67555E73A}" srcOrd="0" destOrd="0" presId="urn:microsoft.com/office/officeart/2005/8/layout/process1"/>
    <dgm:cxn modelId="{7CE2B5A6-D974-415E-89AD-D706208601BB}" type="presOf" srcId="{3532F8E9-72BA-46B5-B9FE-CF46C1CF9FAF}" destId="{3DA26532-D94C-458B-A6A8-803C229C533F}" srcOrd="0" destOrd="0" presId="urn:microsoft.com/office/officeart/2005/8/layout/process1"/>
    <dgm:cxn modelId="{76FEC9AB-1FE0-4B13-9EB7-A013EC27D285}" type="presOf" srcId="{24B27AC0-0D3D-4505-90E8-D7DA4422CAB7}" destId="{2B8E4BC2-F81A-4035-A7A4-BC5EE984E252}" srcOrd="1" destOrd="0" presId="urn:microsoft.com/office/officeart/2005/8/layout/process1"/>
    <dgm:cxn modelId="{25D7D8D6-07E3-4873-8304-C8024C0FFE53}" srcId="{6D49482F-320A-4050-92A0-570F202BF010}" destId="{59B81A3F-0AC4-476D-9164-02E362DFE386}" srcOrd="4" destOrd="0" parTransId="{B64F70F8-C7A0-4C66-A20B-318E304E9621}" sibTransId="{2B873527-4CC6-4AE0-A0C8-41955DC7B048}"/>
    <dgm:cxn modelId="{5C372BE6-D306-48DE-A666-BBE8487A7EEB}" type="presOf" srcId="{24B27AC0-0D3D-4505-90E8-D7DA4422CAB7}" destId="{55F04E2E-14A4-4206-996B-0649CD1CAE23}" srcOrd="0" destOrd="0" presId="urn:microsoft.com/office/officeart/2005/8/layout/process1"/>
    <dgm:cxn modelId="{C59896EB-AC32-4AD1-8CFF-60E8FB091A72}" type="presOf" srcId="{058B4A00-FFA2-4D14-84AE-E27E14819DC8}" destId="{9D7E39AC-EDB5-4DDA-A4A6-D0EB8CC12A32}" srcOrd="0" destOrd="0" presId="urn:microsoft.com/office/officeart/2005/8/layout/process1"/>
    <dgm:cxn modelId="{F6896FEF-AA4B-41DB-A4D8-9F0BF2975C30}" srcId="{6D49482F-320A-4050-92A0-570F202BF010}" destId="{1298A216-1FF0-4DA6-9475-407CED2EC9E9}" srcOrd="3" destOrd="0" parTransId="{BF699489-72AA-4696-8449-A2B3C94E35D0}" sibTransId="{24B27AC0-0D3D-4505-90E8-D7DA4422CAB7}"/>
    <dgm:cxn modelId="{BAABE5F8-3590-4651-8D67-B7807E74600D}" type="presOf" srcId="{3532F8E9-72BA-46B5-B9FE-CF46C1CF9FAF}" destId="{62343A70-90D8-4D23-8FE0-9ADAA96BB450}" srcOrd="1" destOrd="0" presId="urn:microsoft.com/office/officeart/2005/8/layout/process1"/>
    <dgm:cxn modelId="{F9F64FFD-2DFB-49BE-9315-3314A4F0F8DA}" srcId="{6D49482F-320A-4050-92A0-570F202BF010}" destId="{8D43C1F6-E3FE-47E9-961F-1E079AEB7FF6}" srcOrd="1" destOrd="0" parTransId="{1A4673D1-62D7-4E50-8CE1-7370F7E383CA}" sibTransId="{BF244FB7-BF49-4A3B-9095-E1F2856F8FBC}"/>
    <dgm:cxn modelId="{2C44D1FE-E171-4B67-8554-F8116A58FF16}" type="presOf" srcId="{607700B8-103E-4E40-A06C-5F0A0BECAF9F}" destId="{01E8B3AC-B5C9-4741-B3CB-F4389F48FB31}" srcOrd="1" destOrd="0" presId="urn:microsoft.com/office/officeart/2005/8/layout/process1"/>
    <dgm:cxn modelId="{240066C9-4629-41F3-9FF0-F978704E1B0A}" type="presParOf" srcId="{77424252-1769-4390-9272-9630FC11BA53}" destId="{C6BC82AA-CAAB-4577-BCCD-B89BCB68D4B6}" srcOrd="0" destOrd="0" presId="urn:microsoft.com/office/officeart/2005/8/layout/process1"/>
    <dgm:cxn modelId="{E06267A1-28AD-40E9-B53B-0BA32D81B0E5}" type="presParOf" srcId="{77424252-1769-4390-9272-9630FC11BA53}" destId="{3DA26532-D94C-458B-A6A8-803C229C533F}" srcOrd="1" destOrd="0" presId="urn:microsoft.com/office/officeart/2005/8/layout/process1"/>
    <dgm:cxn modelId="{6BF95279-7796-46A2-A776-995AA6E68BF9}" type="presParOf" srcId="{3DA26532-D94C-458B-A6A8-803C229C533F}" destId="{62343A70-90D8-4D23-8FE0-9ADAA96BB450}" srcOrd="0" destOrd="0" presId="urn:microsoft.com/office/officeart/2005/8/layout/process1"/>
    <dgm:cxn modelId="{B74308CB-B6FC-44D6-81AC-DCBB9CDC786E}" type="presParOf" srcId="{77424252-1769-4390-9272-9630FC11BA53}" destId="{3A501F0C-2B75-41ED-8046-EBFA3EB3A9A5}" srcOrd="2" destOrd="0" presId="urn:microsoft.com/office/officeart/2005/8/layout/process1"/>
    <dgm:cxn modelId="{EB518896-C80B-4886-889B-354D1F95302F}" type="presParOf" srcId="{77424252-1769-4390-9272-9630FC11BA53}" destId="{033AAE9C-01AE-4F4C-BBF4-DDC0A799B00B}" srcOrd="3" destOrd="0" presId="urn:microsoft.com/office/officeart/2005/8/layout/process1"/>
    <dgm:cxn modelId="{770A80F2-0767-4B10-8223-5C9FFA8F0D5E}" type="presParOf" srcId="{033AAE9C-01AE-4F4C-BBF4-DDC0A799B00B}" destId="{8B35B4C9-F69C-4D6D-86A4-81EAB3669C60}" srcOrd="0" destOrd="0" presId="urn:microsoft.com/office/officeart/2005/8/layout/process1"/>
    <dgm:cxn modelId="{CEA009AE-E35A-4D09-BA59-735AD1C924CA}" type="presParOf" srcId="{77424252-1769-4390-9272-9630FC11BA53}" destId="{9D7E39AC-EDB5-4DDA-A4A6-D0EB8CC12A32}" srcOrd="4" destOrd="0" presId="urn:microsoft.com/office/officeart/2005/8/layout/process1"/>
    <dgm:cxn modelId="{6B065C05-EC7F-440B-AFA2-EBAC2041D66B}" type="presParOf" srcId="{77424252-1769-4390-9272-9630FC11BA53}" destId="{C7E72BCE-F87B-4C55-9489-BED67555E73A}" srcOrd="5" destOrd="0" presId="urn:microsoft.com/office/officeart/2005/8/layout/process1"/>
    <dgm:cxn modelId="{A60B9244-7381-4AF8-A1A5-BFE97F50381E}" type="presParOf" srcId="{C7E72BCE-F87B-4C55-9489-BED67555E73A}" destId="{01E8B3AC-B5C9-4741-B3CB-F4389F48FB31}" srcOrd="0" destOrd="0" presId="urn:microsoft.com/office/officeart/2005/8/layout/process1"/>
    <dgm:cxn modelId="{13A43645-C1BE-4F13-B3C9-341CEDE4D3F0}" type="presParOf" srcId="{77424252-1769-4390-9272-9630FC11BA53}" destId="{7DB55887-C1B8-44B3-BB4C-A1A664B7558C}" srcOrd="6" destOrd="0" presId="urn:microsoft.com/office/officeart/2005/8/layout/process1"/>
    <dgm:cxn modelId="{3AD348D5-1036-4DB9-B111-A485BF1F427A}" type="presParOf" srcId="{77424252-1769-4390-9272-9630FC11BA53}" destId="{55F04E2E-14A4-4206-996B-0649CD1CAE23}" srcOrd="7" destOrd="0" presId="urn:microsoft.com/office/officeart/2005/8/layout/process1"/>
    <dgm:cxn modelId="{50657776-E294-4C95-8320-BEAB829F9BC9}" type="presParOf" srcId="{55F04E2E-14A4-4206-996B-0649CD1CAE23}" destId="{2B8E4BC2-F81A-4035-A7A4-BC5EE984E252}" srcOrd="0" destOrd="0" presId="urn:microsoft.com/office/officeart/2005/8/layout/process1"/>
    <dgm:cxn modelId="{82AC8105-3D20-42E2-8609-C40A4BF9F6AD}" type="presParOf" srcId="{77424252-1769-4390-9272-9630FC11BA53}" destId="{12E5FF66-FBF4-411E-8A42-E120DEE8DCB3}" srcOrd="8"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3B8829B-52B2-403E-81ED-6FF3B1C13E41}" type="doc">
      <dgm:prSet loTypeId="urn:microsoft.com/office/officeart/2005/8/layout/funnel1" loCatId="process" qsTypeId="urn:microsoft.com/office/officeart/2005/8/quickstyle/simple1" qsCatId="simple" csTypeId="urn:microsoft.com/office/officeart/2005/8/colors/accent1_2" csCatId="accent1" phldr="1"/>
      <dgm:spPr/>
      <dgm:t>
        <a:bodyPr/>
        <a:lstStyle/>
        <a:p>
          <a:endParaRPr lang="fr-FR"/>
        </a:p>
      </dgm:t>
    </dgm:pt>
    <dgm:pt modelId="{78B0451B-FCCF-4A7B-9230-AF6144EA4D2A}">
      <dgm:prSet phldrT="[Texte]"/>
      <dgm:spPr/>
      <dgm:t>
        <a:bodyPr/>
        <a:lstStyle/>
        <a:p>
          <a:r>
            <a:rPr lang="en-GB" dirty="0"/>
            <a:t>Content</a:t>
          </a:r>
        </a:p>
      </dgm:t>
    </dgm:pt>
    <dgm:pt modelId="{3D20B422-B54C-4421-B23F-164DA564EE30}" type="parTrans" cxnId="{209A839F-5F60-4098-B8FF-2BEF19ABA1DC}">
      <dgm:prSet/>
      <dgm:spPr/>
      <dgm:t>
        <a:bodyPr/>
        <a:lstStyle/>
        <a:p>
          <a:endParaRPr lang="fr-FR"/>
        </a:p>
      </dgm:t>
    </dgm:pt>
    <dgm:pt modelId="{3503518E-F414-45FD-8778-19D2DBB3DD76}" type="sibTrans" cxnId="{209A839F-5F60-4098-B8FF-2BEF19ABA1DC}">
      <dgm:prSet/>
      <dgm:spPr/>
      <dgm:t>
        <a:bodyPr/>
        <a:lstStyle/>
        <a:p>
          <a:endParaRPr lang="fr-FR"/>
        </a:p>
      </dgm:t>
    </dgm:pt>
    <dgm:pt modelId="{38B0736E-9889-4B8B-9E48-D2AAE5D99394}">
      <dgm:prSet phldrT="[Texte]"/>
      <dgm:spPr/>
      <dgm:t>
        <a:bodyPr/>
        <a:lstStyle/>
        <a:p>
          <a:r>
            <a:rPr lang="en-GB" dirty="0"/>
            <a:t>New business</a:t>
          </a:r>
        </a:p>
      </dgm:t>
    </dgm:pt>
    <dgm:pt modelId="{50E49027-558F-4C11-8FE5-D011836D4B09}" type="parTrans" cxnId="{D1A28B71-98D8-4977-9C0C-5390B43E987D}">
      <dgm:prSet/>
      <dgm:spPr/>
      <dgm:t>
        <a:bodyPr/>
        <a:lstStyle/>
        <a:p>
          <a:endParaRPr lang="fr-FR"/>
        </a:p>
      </dgm:t>
    </dgm:pt>
    <dgm:pt modelId="{FE457583-3E5C-4518-9AC0-99FA5DBB46E6}" type="sibTrans" cxnId="{D1A28B71-98D8-4977-9C0C-5390B43E987D}">
      <dgm:prSet/>
      <dgm:spPr/>
      <dgm:t>
        <a:bodyPr/>
        <a:lstStyle/>
        <a:p>
          <a:endParaRPr lang="fr-FR"/>
        </a:p>
      </dgm:t>
    </dgm:pt>
    <dgm:pt modelId="{AF1EDFE2-CB17-4294-88B5-2CDF47B4862A}">
      <dgm:prSet phldrT="[Texte]"/>
      <dgm:spPr/>
      <dgm:t>
        <a:bodyPr/>
        <a:lstStyle/>
        <a:p>
          <a:r>
            <a:rPr lang="en-GB" dirty="0"/>
            <a:t>Technology</a:t>
          </a:r>
        </a:p>
      </dgm:t>
    </dgm:pt>
    <dgm:pt modelId="{5073B403-99ED-4761-B572-BD253667721E}" type="parTrans" cxnId="{64C0A4AD-3DFC-4916-BB2E-8FF0C3F8A422}">
      <dgm:prSet/>
      <dgm:spPr/>
      <dgm:t>
        <a:bodyPr/>
        <a:lstStyle/>
        <a:p>
          <a:endParaRPr lang="fr-FR"/>
        </a:p>
      </dgm:t>
    </dgm:pt>
    <dgm:pt modelId="{0371F273-1272-4BD1-98B4-BB200E11F448}" type="sibTrans" cxnId="{64C0A4AD-3DFC-4916-BB2E-8FF0C3F8A422}">
      <dgm:prSet/>
      <dgm:spPr/>
      <dgm:t>
        <a:bodyPr/>
        <a:lstStyle/>
        <a:p>
          <a:endParaRPr lang="fr-FR"/>
        </a:p>
      </dgm:t>
    </dgm:pt>
    <dgm:pt modelId="{32A4AC53-F8A3-41C3-ABD2-36484112BF87}">
      <dgm:prSet phldrT="[Texte]"/>
      <dgm:spPr/>
      <dgm:t>
        <a:bodyPr/>
        <a:lstStyle/>
        <a:p>
          <a:r>
            <a:rPr lang="en-GB" b="1" dirty="0">
              <a:solidFill>
                <a:srgbClr val="FF0000"/>
              </a:solidFill>
            </a:rPr>
            <a:t>INNOVATION </a:t>
          </a:r>
        </a:p>
      </dgm:t>
    </dgm:pt>
    <dgm:pt modelId="{206B7DEB-2858-4696-8428-7DE0DE2E0AF8}" type="parTrans" cxnId="{4735B3B0-6245-4889-AC86-D0BC172E1CD8}">
      <dgm:prSet/>
      <dgm:spPr/>
      <dgm:t>
        <a:bodyPr/>
        <a:lstStyle/>
        <a:p>
          <a:endParaRPr lang="fr-FR"/>
        </a:p>
      </dgm:t>
    </dgm:pt>
    <dgm:pt modelId="{00EE77D8-C9F0-4E79-BBEF-D0A0B5F792B4}" type="sibTrans" cxnId="{4735B3B0-6245-4889-AC86-D0BC172E1CD8}">
      <dgm:prSet/>
      <dgm:spPr/>
      <dgm:t>
        <a:bodyPr/>
        <a:lstStyle/>
        <a:p>
          <a:endParaRPr lang="fr-FR"/>
        </a:p>
      </dgm:t>
    </dgm:pt>
    <dgm:pt modelId="{53F1E578-8338-4890-9EDE-C7D74744A757}" type="pres">
      <dgm:prSet presAssocID="{73B8829B-52B2-403E-81ED-6FF3B1C13E41}" presName="Name0" presStyleCnt="0">
        <dgm:presLayoutVars>
          <dgm:chMax val="4"/>
          <dgm:resizeHandles val="exact"/>
        </dgm:presLayoutVars>
      </dgm:prSet>
      <dgm:spPr/>
    </dgm:pt>
    <dgm:pt modelId="{2FA566FA-9F41-48C2-93E2-0FC2E087F7F2}" type="pres">
      <dgm:prSet presAssocID="{73B8829B-52B2-403E-81ED-6FF3B1C13E41}" presName="ellipse" presStyleLbl="trBgShp" presStyleIdx="0" presStyleCnt="1"/>
      <dgm:spPr/>
    </dgm:pt>
    <dgm:pt modelId="{A58894C8-B9C6-416F-801F-051DC8C917F0}" type="pres">
      <dgm:prSet presAssocID="{73B8829B-52B2-403E-81ED-6FF3B1C13E41}" presName="arrow1" presStyleLbl="fgShp" presStyleIdx="0" presStyleCnt="1"/>
      <dgm:spPr/>
    </dgm:pt>
    <dgm:pt modelId="{D478391D-4C9A-421E-B225-48C96D39FE21}" type="pres">
      <dgm:prSet presAssocID="{73B8829B-52B2-403E-81ED-6FF3B1C13E41}" presName="rectangle" presStyleLbl="revTx" presStyleIdx="0" presStyleCnt="1">
        <dgm:presLayoutVars>
          <dgm:bulletEnabled val="1"/>
        </dgm:presLayoutVars>
      </dgm:prSet>
      <dgm:spPr/>
    </dgm:pt>
    <dgm:pt modelId="{46D4052B-A47E-4E67-9DF8-394EFB2281CD}" type="pres">
      <dgm:prSet presAssocID="{38B0736E-9889-4B8B-9E48-D2AAE5D99394}" presName="item1" presStyleLbl="node1" presStyleIdx="0" presStyleCnt="3">
        <dgm:presLayoutVars>
          <dgm:bulletEnabled val="1"/>
        </dgm:presLayoutVars>
      </dgm:prSet>
      <dgm:spPr/>
    </dgm:pt>
    <dgm:pt modelId="{F6AC0D93-A65B-4924-B45F-070DBF355C78}" type="pres">
      <dgm:prSet presAssocID="{AF1EDFE2-CB17-4294-88B5-2CDF47B4862A}" presName="item2" presStyleLbl="node1" presStyleIdx="1" presStyleCnt="3">
        <dgm:presLayoutVars>
          <dgm:bulletEnabled val="1"/>
        </dgm:presLayoutVars>
      </dgm:prSet>
      <dgm:spPr/>
    </dgm:pt>
    <dgm:pt modelId="{36A62971-CC07-49AC-B7BB-ACE3382FDB33}" type="pres">
      <dgm:prSet presAssocID="{32A4AC53-F8A3-41C3-ABD2-36484112BF87}" presName="item3" presStyleLbl="node1" presStyleIdx="2" presStyleCnt="3" custLinFactNeighborX="8889" custLinFactNeighborY="-4636">
        <dgm:presLayoutVars>
          <dgm:bulletEnabled val="1"/>
        </dgm:presLayoutVars>
      </dgm:prSet>
      <dgm:spPr/>
    </dgm:pt>
    <dgm:pt modelId="{274CBD37-1388-41E6-987F-F7C8DA8EB938}" type="pres">
      <dgm:prSet presAssocID="{73B8829B-52B2-403E-81ED-6FF3B1C13E41}" presName="funnel" presStyleLbl="trAlignAcc1" presStyleIdx="0" presStyleCnt="1" custLinFactNeighborX="1780" custLinFactNeighborY="-729"/>
      <dgm:spPr/>
    </dgm:pt>
  </dgm:ptLst>
  <dgm:cxnLst>
    <dgm:cxn modelId="{520E5706-8B05-4D7C-8AA6-A01D09A2B0B3}" type="presOf" srcId="{78B0451B-FCCF-4A7B-9230-AF6144EA4D2A}" destId="{36A62971-CC07-49AC-B7BB-ACE3382FDB33}" srcOrd="0" destOrd="0" presId="urn:microsoft.com/office/officeart/2005/8/layout/funnel1"/>
    <dgm:cxn modelId="{EE4F603C-5FD3-4C2D-A9C4-EBA5D8F2E235}" type="presOf" srcId="{38B0736E-9889-4B8B-9E48-D2AAE5D99394}" destId="{F6AC0D93-A65B-4924-B45F-070DBF355C78}" srcOrd="0" destOrd="0" presId="urn:microsoft.com/office/officeart/2005/8/layout/funnel1"/>
    <dgm:cxn modelId="{A7137148-B344-4238-B270-B8AA7D2312AA}" type="presOf" srcId="{32A4AC53-F8A3-41C3-ABD2-36484112BF87}" destId="{D478391D-4C9A-421E-B225-48C96D39FE21}" srcOrd="0" destOrd="0" presId="urn:microsoft.com/office/officeart/2005/8/layout/funnel1"/>
    <dgm:cxn modelId="{D1A28B71-98D8-4977-9C0C-5390B43E987D}" srcId="{73B8829B-52B2-403E-81ED-6FF3B1C13E41}" destId="{38B0736E-9889-4B8B-9E48-D2AAE5D99394}" srcOrd="1" destOrd="0" parTransId="{50E49027-558F-4C11-8FE5-D011836D4B09}" sibTransId="{FE457583-3E5C-4518-9AC0-99FA5DBB46E6}"/>
    <dgm:cxn modelId="{209A839F-5F60-4098-B8FF-2BEF19ABA1DC}" srcId="{73B8829B-52B2-403E-81ED-6FF3B1C13E41}" destId="{78B0451B-FCCF-4A7B-9230-AF6144EA4D2A}" srcOrd="0" destOrd="0" parTransId="{3D20B422-B54C-4421-B23F-164DA564EE30}" sibTransId="{3503518E-F414-45FD-8778-19D2DBB3DD76}"/>
    <dgm:cxn modelId="{A0C415AA-7D84-4AFC-B22F-79406D88FFB9}" type="presOf" srcId="{73B8829B-52B2-403E-81ED-6FF3B1C13E41}" destId="{53F1E578-8338-4890-9EDE-C7D74744A757}" srcOrd="0" destOrd="0" presId="urn:microsoft.com/office/officeart/2005/8/layout/funnel1"/>
    <dgm:cxn modelId="{64C0A4AD-3DFC-4916-BB2E-8FF0C3F8A422}" srcId="{73B8829B-52B2-403E-81ED-6FF3B1C13E41}" destId="{AF1EDFE2-CB17-4294-88B5-2CDF47B4862A}" srcOrd="2" destOrd="0" parTransId="{5073B403-99ED-4761-B572-BD253667721E}" sibTransId="{0371F273-1272-4BD1-98B4-BB200E11F448}"/>
    <dgm:cxn modelId="{4735B3B0-6245-4889-AC86-D0BC172E1CD8}" srcId="{73B8829B-52B2-403E-81ED-6FF3B1C13E41}" destId="{32A4AC53-F8A3-41C3-ABD2-36484112BF87}" srcOrd="3" destOrd="0" parTransId="{206B7DEB-2858-4696-8428-7DE0DE2E0AF8}" sibTransId="{00EE77D8-C9F0-4E79-BBEF-D0A0B5F792B4}"/>
    <dgm:cxn modelId="{74703CC4-B0B7-4D3F-A835-6291146DAB4A}" type="presOf" srcId="{AF1EDFE2-CB17-4294-88B5-2CDF47B4862A}" destId="{46D4052B-A47E-4E67-9DF8-394EFB2281CD}" srcOrd="0" destOrd="0" presId="urn:microsoft.com/office/officeart/2005/8/layout/funnel1"/>
    <dgm:cxn modelId="{89802DF0-17B3-43A9-9AEF-D583D1D05E71}" type="presParOf" srcId="{53F1E578-8338-4890-9EDE-C7D74744A757}" destId="{2FA566FA-9F41-48C2-93E2-0FC2E087F7F2}" srcOrd="0" destOrd="0" presId="urn:microsoft.com/office/officeart/2005/8/layout/funnel1"/>
    <dgm:cxn modelId="{CFA60DF4-21F4-4492-B666-DF8D298F6537}" type="presParOf" srcId="{53F1E578-8338-4890-9EDE-C7D74744A757}" destId="{A58894C8-B9C6-416F-801F-051DC8C917F0}" srcOrd="1" destOrd="0" presId="urn:microsoft.com/office/officeart/2005/8/layout/funnel1"/>
    <dgm:cxn modelId="{E5249C1D-03D0-4217-84BC-6AB3A92C03AD}" type="presParOf" srcId="{53F1E578-8338-4890-9EDE-C7D74744A757}" destId="{D478391D-4C9A-421E-B225-48C96D39FE21}" srcOrd="2" destOrd="0" presId="urn:microsoft.com/office/officeart/2005/8/layout/funnel1"/>
    <dgm:cxn modelId="{D2117612-D23F-4240-9FB8-49115E0F3AA2}" type="presParOf" srcId="{53F1E578-8338-4890-9EDE-C7D74744A757}" destId="{46D4052B-A47E-4E67-9DF8-394EFB2281CD}" srcOrd="3" destOrd="0" presId="urn:microsoft.com/office/officeart/2005/8/layout/funnel1"/>
    <dgm:cxn modelId="{F1B87618-6C49-4D28-AD20-33875D436F72}" type="presParOf" srcId="{53F1E578-8338-4890-9EDE-C7D74744A757}" destId="{F6AC0D93-A65B-4924-B45F-070DBF355C78}" srcOrd="4" destOrd="0" presId="urn:microsoft.com/office/officeart/2005/8/layout/funnel1"/>
    <dgm:cxn modelId="{A2B659F8-BEC8-48F8-A60C-40FDC251D2F0}" type="presParOf" srcId="{53F1E578-8338-4890-9EDE-C7D74744A757}" destId="{36A62971-CC07-49AC-B7BB-ACE3382FDB33}" srcOrd="5" destOrd="0" presId="urn:microsoft.com/office/officeart/2005/8/layout/funnel1"/>
    <dgm:cxn modelId="{958EDD88-81C6-4D0D-8781-1E2C766EFA29}" type="presParOf" srcId="{53F1E578-8338-4890-9EDE-C7D74744A757}" destId="{274CBD37-1388-41E6-987F-F7C8DA8EB938}" srcOrd="6" destOrd="0" presId="urn:microsoft.com/office/officeart/2005/8/layout/funnel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8A2CD50-D1F2-4CAD-B433-DAF501853ABE}" type="doc">
      <dgm:prSet loTypeId="urn:microsoft.com/office/officeart/2005/8/layout/cycle8" loCatId="cycle" qsTypeId="urn:microsoft.com/office/officeart/2005/8/quickstyle/simple1" qsCatId="simple" csTypeId="urn:microsoft.com/office/officeart/2005/8/colors/accent1_4" csCatId="accent1" phldr="1"/>
      <dgm:spPr/>
    </dgm:pt>
    <dgm:pt modelId="{D32F2734-0BBF-43D2-9CFC-B9D206494D0A}">
      <dgm:prSet phldrT="[Texte]" custT="1"/>
      <dgm:spPr/>
      <dgm:t>
        <a:bodyPr/>
        <a:lstStyle/>
        <a:p>
          <a:r>
            <a:rPr lang="en-GB" sz="1200" dirty="0"/>
            <a:t>Spearheading a successful crisis exit strategy</a:t>
          </a:r>
        </a:p>
      </dgm:t>
    </dgm:pt>
    <dgm:pt modelId="{1B3CBD09-26AE-495D-85C0-57083E09EBEE}" type="parTrans" cxnId="{FC733612-B958-41C1-BC7E-141E3F925C9A}">
      <dgm:prSet/>
      <dgm:spPr/>
      <dgm:t>
        <a:bodyPr/>
        <a:lstStyle/>
        <a:p>
          <a:endParaRPr lang="fr-FR"/>
        </a:p>
      </dgm:t>
    </dgm:pt>
    <dgm:pt modelId="{1CFAD5E6-3C69-46AF-AD06-0EF5484D2C09}" type="sibTrans" cxnId="{FC733612-B958-41C1-BC7E-141E3F925C9A}">
      <dgm:prSet/>
      <dgm:spPr/>
      <dgm:t>
        <a:bodyPr/>
        <a:lstStyle/>
        <a:p>
          <a:endParaRPr lang="fr-FR"/>
        </a:p>
      </dgm:t>
    </dgm:pt>
    <dgm:pt modelId="{01999C57-A445-4522-A3EB-4759ABCEB741}">
      <dgm:prSet phldrT="[Texte]" custT="1"/>
      <dgm:spPr/>
      <dgm:t>
        <a:bodyPr/>
        <a:lstStyle/>
        <a:p>
          <a:r>
            <a:rPr lang="en-GB" sz="1200" dirty="0"/>
            <a:t>Maintaining a strong cash position</a:t>
          </a:r>
        </a:p>
      </dgm:t>
    </dgm:pt>
    <dgm:pt modelId="{B7C52026-18DD-4C34-9320-3E8D7B74654D}" type="parTrans" cxnId="{D90792BC-A6D8-46C1-9C5F-BD4D5995B12C}">
      <dgm:prSet/>
      <dgm:spPr/>
      <dgm:t>
        <a:bodyPr/>
        <a:lstStyle/>
        <a:p>
          <a:endParaRPr lang="fr-FR"/>
        </a:p>
      </dgm:t>
    </dgm:pt>
    <dgm:pt modelId="{D016748C-6A46-4A48-B25C-1295FED7A720}" type="sibTrans" cxnId="{D90792BC-A6D8-46C1-9C5F-BD4D5995B12C}">
      <dgm:prSet/>
      <dgm:spPr/>
      <dgm:t>
        <a:bodyPr/>
        <a:lstStyle/>
        <a:p>
          <a:endParaRPr lang="fr-FR"/>
        </a:p>
      </dgm:t>
    </dgm:pt>
    <dgm:pt modelId="{151C332B-D12A-45D8-8F4B-ECB57A8A6202}">
      <dgm:prSet custT="1"/>
      <dgm:spPr/>
      <dgm:t>
        <a:bodyPr/>
        <a:lstStyle/>
        <a:p>
          <a:r>
            <a:rPr lang="en-GB" sz="1200" dirty="0"/>
            <a:t>Maintaining our leadership position </a:t>
          </a:r>
        </a:p>
      </dgm:t>
    </dgm:pt>
    <dgm:pt modelId="{3AAE2BC3-8321-4D4C-9C1B-7607834ABB87}" type="parTrans" cxnId="{5DD3D9A5-2E95-4D02-B0F8-D9A4BFC06400}">
      <dgm:prSet/>
      <dgm:spPr/>
      <dgm:t>
        <a:bodyPr/>
        <a:lstStyle/>
        <a:p>
          <a:endParaRPr lang="fr-FR"/>
        </a:p>
      </dgm:t>
    </dgm:pt>
    <dgm:pt modelId="{DCF602BF-9FE4-4A28-8FF5-8F989DAA2801}" type="sibTrans" cxnId="{5DD3D9A5-2E95-4D02-B0F8-D9A4BFC06400}">
      <dgm:prSet/>
      <dgm:spPr/>
      <dgm:t>
        <a:bodyPr/>
        <a:lstStyle/>
        <a:p>
          <a:endParaRPr lang="fr-FR"/>
        </a:p>
      </dgm:t>
    </dgm:pt>
    <dgm:pt modelId="{AB160CE1-2C09-4846-A6A8-443443C1D782}">
      <dgm:prSet/>
      <dgm:spPr/>
      <dgm:t>
        <a:bodyPr/>
        <a:lstStyle/>
        <a:p>
          <a:r>
            <a:rPr lang="en-GB" dirty="0"/>
            <a:t>Innovating and continuing CSR and Digital initiatives</a:t>
          </a:r>
        </a:p>
      </dgm:t>
    </dgm:pt>
    <dgm:pt modelId="{892A5270-0FCB-4B36-B86D-1E52A04162AF}" type="parTrans" cxnId="{C452701D-811E-4877-BD5C-EC87F6952D03}">
      <dgm:prSet/>
      <dgm:spPr/>
      <dgm:t>
        <a:bodyPr/>
        <a:lstStyle/>
        <a:p>
          <a:endParaRPr lang="fr-FR"/>
        </a:p>
      </dgm:t>
    </dgm:pt>
    <dgm:pt modelId="{1C4FB489-EF46-401C-B63D-2F4746C6877A}" type="sibTrans" cxnId="{C452701D-811E-4877-BD5C-EC87F6952D03}">
      <dgm:prSet/>
      <dgm:spPr/>
      <dgm:t>
        <a:bodyPr/>
        <a:lstStyle/>
        <a:p>
          <a:endParaRPr lang="fr-FR"/>
        </a:p>
      </dgm:t>
    </dgm:pt>
    <dgm:pt modelId="{C7CA866C-1E5C-4EE1-9BDD-B01D9DB26254}">
      <dgm:prSet phldrT="[Texte]" custT="1"/>
      <dgm:spPr/>
      <dgm:t>
        <a:bodyPr/>
        <a:lstStyle/>
        <a:p>
          <a:r>
            <a:rPr lang="en-GB" sz="1150" dirty="0"/>
            <a:t>Strengthening our presence through selective acquisitions </a:t>
          </a:r>
        </a:p>
      </dgm:t>
    </dgm:pt>
    <dgm:pt modelId="{F25166BF-CC2C-4572-9A3C-B987FA40C00B}" type="sibTrans" cxnId="{506B9141-857B-439B-921C-83C314E4F61C}">
      <dgm:prSet/>
      <dgm:spPr/>
      <dgm:t>
        <a:bodyPr/>
        <a:lstStyle/>
        <a:p>
          <a:endParaRPr lang="fr-FR"/>
        </a:p>
      </dgm:t>
    </dgm:pt>
    <dgm:pt modelId="{F0FE359F-708C-424C-BB0A-42399AF54523}" type="parTrans" cxnId="{506B9141-857B-439B-921C-83C314E4F61C}">
      <dgm:prSet/>
      <dgm:spPr/>
      <dgm:t>
        <a:bodyPr/>
        <a:lstStyle/>
        <a:p>
          <a:endParaRPr lang="fr-FR"/>
        </a:p>
      </dgm:t>
    </dgm:pt>
    <dgm:pt modelId="{C807A1ED-4C3B-4B71-BD4C-9CE9D862400D}" type="pres">
      <dgm:prSet presAssocID="{F8A2CD50-D1F2-4CAD-B433-DAF501853ABE}" presName="compositeShape" presStyleCnt="0">
        <dgm:presLayoutVars>
          <dgm:chMax val="7"/>
          <dgm:dir/>
          <dgm:resizeHandles val="exact"/>
        </dgm:presLayoutVars>
      </dgm:prSet>
      <dgm:spPr/>
    </dgm:pt>
    <dgm:pt modelId="{8FB45DE5-2909-45A8-AED6-923C2332DF8D}" type="pres">
      <dgm:prSet presAssocID="{F8A2CD50-D1F2-4CAD-B433-DAF501853ABE}" presName="wedge1" presStyleLbl="node1" presStyleIdx="0" presStyleCnt="5"/>
      <dgm:spPr/>
    </dgm:pt>
    <dgm:pt modelId="{502E9F11-A9AB-45D6-A792-8928A8BF8302}" type="pres">
      <dgm:prSet presAssocID="{F8A2CD50-D1F2-4CAD-B433-DAF501853ABE}" presName="dummy1a" presStyleCnt="0"/>
      <dgm:spPr/>
    </dgm:pt>
    <dgm:pt modelId="{A31CF47C-331D-48F1-9161-0A6A7C676E72}" type="pres">
      <dgm:prSet presAssocID="{F8A2CD50-D1F2-4CAD-B433-DAF501853ABE}" presName="dummy1b" presStyleCnt="0"/>
      <dgm:spPr/>
    </dgm:pt>
    <dgm:pt modelId="{8F03BDE0-C7B2-4158-9719-4947B5E2DAC7}" type="pres">
      <dgm:prSet presAssocID="{F8A2CD50-D1F2-4CAD-B433-DAF501853ABE}" presName="wedge1Tx" presStyleLbl="node1" presStyleIdx="0" presStyleCnt="5">
        <dgm:presLayoutVars>
          <dgm:chMax val="0"/>
          <dgm:chPref val="0"/>
          <dgm:bulletEnabled val="1"/>
        </dgm:presLayoutVars>
      </dgm:prSet>
      <dgm:spPr/>
    </dgm:pt>
    <dgm:pt modelId="{3B530CED-35EB-4FBB-81B8-6F6357CF711E}" type="pres">
      <dgm:prSet presAssocID="{F8A2CD50-D1F2-4CAD-B433-DAF501853ABE}" presName="wedge2" presStyleLbl="node1" presStyleIdx="1" presStyleCnt="5"/>
      <dgm:spPr/>
    </dgm:pt>
    <dgm:pt modelId="{53FF377F-08C3-4708-94CE-A7C78DBDA43D}" type="pres">
      <dgm:prSet presAssocID="{F8A2CD50-D1F2-4CAD-B433-DAF501853ABE}" presName="dummy2a" presStyleCnt="0"/>
      <dgm:spPr/>
    </dgm:pt>
    <dgm:pt modelId="{B94E7669-10E6-4C58-9215-CC83F25EE857}" type="pres">
      <dgm:prSet presAssocID="{F8A2CD50-D1F2-4CAD-B433-DAF501853ABE}" presName="dummy2b" presStyleCnt="0"/>
      <dgm:spPr/>
    </dgm:pt>
    <dgm:pt modelId="{B7649E06-9736-4134-A9E3-8D5626D6F2DE}" type="pres">
      <dgm:prSet presAssocID="{F8A2CD50-D1F2-4CAD-B433-DAF501853ABE}" presName="wedge2Tx" presStyleLbl="node1" presStyleIdx="1" presStyleCnt="5">
        <dgm:presLayoutVars>
          <dgm:chMax val="0"/>
          <dgm:chPref val="0"/>
          <dgm:bulletEnabled val="1"/>
        </dgm:presLayoutVars>
      </dgm:prSet>
      <dgm:spPr/>
    </dgm:pt>
    <dgm:pt modelId="{DBBCF9C2-F1B7-4A7E-9318-536DF212F16A}" type="pres">
      <dgm:prSet presAssocID="{F8A2CD50-D1F2-4CAD-B433-DAF501853ABE}" presName="wedge3" presStyleLbl="node1" presStyleIdx="2" presStyleCnt="5"/>
      <dgm:spPr/>
    </dgm:pt>
    <dgm:pt modelId="{F8D4D705-43E2-47A3-B8C9-092C97B7ABE0}" type="pres">
      <dgm:prSet presAssocID="{F8A2CD50-D1F2-4CAD-B433-DAF501853ABE}" presName="dummy3a" presStyleCnt="0"/>
      <dgm:spPr/>
    </dgm:pt>
    <dgm:pt modelId="{D1CFEDDA-A913-43C2-A899-AB0BFB810AC4}" type="pres">
      <dgm:prSet presAssocID="{F8A2CD50-D1F2-4CAD-B433-DAF501853ABE}" presName="dummy3b" presStyleCnt="0"/>
      <dgm:spPr/>
    </dgm:pt>
    <dgm:pt modelId="{97299C93-A447-486A-AB2D-25D1CAFA5D88}" type="pres">
      <dgm:prSet presAssocID="{F8A2CD50-D1F2-4CAD-B433-DAF501853ABE}" presName="wedge3Tx" presStyleLbl="node1" presStyleIdx="2" presStyleCnt="5">
        <dgm:presLayoutVars>
          <dgm:chMax val="0"/>
          <dgm:chPref val="0"/>
          <dgm:bulletEnabled val="1"/>
        </dgm:presLayoutVars>
      </dgm:prSet>
      <dgm:spPr/>
    </dgm:pt>
    <dgm:pt modelId="{5FB1B3B0-384A-41D4-A1E6-BF56690C5F90}" type="pres">
      <dgm:prSet presAssocID="{F8A2CD50-D1F2-4CAD-B433-DAF501853ABE}" presName="wedge4" presStyleLbl="node1" presStyleIdx="3" presStyleCnt="5"/>
      <dgm:spPr/>
    </dgm:pt>
    <dgm:pt modelId="{4C1E4D7B-8425-4BE1-9288-35D0D7A36E1E}" type="pres">
      <dgm:prSet presAssocID="{F8A2CD50-D1F2-4CAD-B433-DAF501853ABE}" presName="dummy4a" presStyleCnt="0"/>
      <dgm:spPr/>
    </dgm:pt>
    <dgm:pt modelId="{AE83446F-2AC7-426A-8D62-1D4D9A52B45E}" type="pres">
      <dgm:prSet presAssocID="{F8A2CD50-D1F2-4CAD-B433-DAF501853ABE}" presName="dummy4b" presStyleCnt="0"/>
      <dgm:spPr/>
    </dgm:pt>
    <dgm:pt modelId="{178B8525-64F5-496B-B6F7-8E72F2016CA8}" type="pres">
      <dgm:prSet presAssocID="{F8A2CD50-D1F2-4CAD-B433-DAF501853ABE}" presName="wedge4Tx" presStyleLbl="node1" presStyleIdx="3" presStyleCnt="5">
        <dgm:presLayoutVars>
          <dgm:chMax val="0"/>
          <dgm:chPref val="0"/>
          <dgm:bulletEnabled val="1"/>
        </dgm:presLayoutVars>
      </dgm:prSet>
      <dgm:spPr/>
    </dgm:pt>
    <dgm:pt modelId="{2A4E08A7-7016-4118-A72E-DC4C8646A601}" type="pres">
      <dgm:prSet presAssocID="{F8A2CD50-D1F2-4CAD-B433-DAF501853ABE}" presName="wedge5" presStyleLbl="node1" presStyleIdx="4" presStyleCnt="5"/>
      <dgm:spPr/>
    </dgm:pt>
    <dgm:pt modelId="{713141EE-4D7E-41AC-90D6-2B5A32DA77C1}" type="pres">
      <dgm:prSet presAssocID="{F8A2CD50-D1F2-4CAD-B433-DAF501853ABE}" presName="dummy5a" presStyleCnt="0"/>
      <dgm:spPr/>
    </dgm:pt>
    <dgm:pt modelId="{212BD656-CF2D-436B-9A34-9C924FB91155}" type="pres">
      <dgm:prSet presAssocID="{F8A2CD50-D1F2-4CAD-B433-DAF501853ABE}" presName="dummy5b" presStyleCnt="0"/>
      <dgm:spPr/>
    </dgm:pt>
    <dgm:pt modelId="{1168BA80-5C6D-46F2-A825-EDF9F9C0C180}" type="pres">
      <dgm:prSet presAssocID="{F8A2CD50-D1F2-4CAD-B433-DAF501853ABE}" presName="wedge5Tx" presStyleLbl="node1" presStyleIdx="4" presStyleCnt="5">
        <dgm:presLayoutVars>
          <dgm:chMax val="0"/>
          <dgm:chPref val="0"/>
          <dgm:bulletEnabled val="1"/>
        </dgm:presLayoutVars>
      </dgm:prSet>
      <dgm:spPr/>
    </dgm:pt>
    <dgm:pt modelId="{0EED4FB9-87C9-47F9-8088-F36F41C82306}" type="pres">
      <dgm:prSet presAssocID="{1CFAD5E6-3C69-46AF-AD06-0EF5484D2C09}" presName="arrowWedge1" presStyleLbl="fgSibTrans2D1" presStyleIdx="0" presStyleCnt="5"/>
      <dgm:spPr/>
    </dgm:pt>
    <dgm:pt modelId="{CB29B938-9077-40B5-BFD6-4380B887CDC6}" type="pres">
      <dgm:prSet presAssocID="{1C4FB489-EF46-401C-B63D-2F4746C6877A}" presName="arrowWedge2" presStyleLbl="fgSibTrans2D1" presStyleIdx="1" presStyleCnt="5"/>
      <dgm:spPr/>
    </dgm:pt>
    <dgm:pt modelId="{70DE8FFF-FFF0-4758-AAB0-391EE74E7842}" type="pres">
      <dgm:prSet presAssocID="{F25166BF-CC2C-4572-9A3C-B987FA40C00B}" presName="arrowWedge3" presStyleLbl="fgSibTrans2D1" presStyleIdx="2" presStyleCnt="5"/>
      <dgm:spPr/>
    </dgm:pt>
    <dgm:pt modelId="{27B635A0-0CC5-4BA1-BE74-364426910F10}" type="pres">
      <dgm:prSet presAssocID="{D016748C-6A46-4A48-B25C-1295FED7A720}" presName="arrowWedge4" presStyleLbl="fgSibTrans2D1" presStyleIdx="3" presStyleCnt="5"/>
      <dgm:spPr/>
    </dgm:pt>
    <dgm:pt modelId="{3BD0AC01-E795-4C31-A07C-90C368BA9906}" type="pres">
      <dgm:prSet presAssocID="{DCF602BF-9FE4-4A28-8FF5-8F989DAA2801}" presName="arrowWedge5" presStyleLbl="fgSibTrans2D1" presStyleIdx="4" presStyleCnt="5"/>
      <dgm:spPr/>
    </dgm:pt>
  </dgm:ptLst>
  <dgm:cxnLst>
    <dgm:cxn modelId="{5FB05C03-9FD0-4444-9466-07CC37C3E3FF}" type="presOf" srcId="{151C332B-D12A-45D8-8F4B-ECB57A8A6202}" destId="{2A4E08A7-7016-4118-A72E-DC4C8646A601}" srcOrd="0" destOrd="0" presId="urn:microsoft.com/office/officeart/2005/8/layout/cycle8"/>
    <dgm:cxn modelId="{01E4370D-4C45-4C8F-B8EA-318D5A41A839}" type="presOf" srcId="{151C332B-D12A-45D8-8F4B-ECB57A8A6202}" destId="{1168BA80-5C6D-46F2-A825-EDF9F9C0C180}" srcOrd="1" destOrd="0" presId="urn:microsoft.com/office/officeart/2005/8/layout/cycle8"/>
    <dgm:cxn modelId="{FC733612-B958-41C1-BC7E-141E3F925C9A}" srcId="{F8A2CD50-D1F2-4CAD-B433-DAF501853ABE}" destId="{D32F2734-0BBF-43D2-9CFC-B9D206494D0A}" srcOrd="0" destOrd="0" parTransId="{1B3CBD09-26AE-495D-85C0-57083E09EBEE}" sibTransId="{1CFAD5E6-3C69-46AF-AD06-0EF5484D2C09}"/>
    <dgm:cxn modelId="{C452701D-811E-4877-BD5C-EC87F6952D03}" srcId="{F8A2CD50-D1F2-4CAD-B433-DAF501853ABE}" destId="{AB160CE1-2C09-4846-A6A8-443443C1D782}" srcOrd="1" destOrd="0" parTransId="{892A5270-0FCB-4B36-B86D-1E52A04162AF}" sibTransId="{1C4FB489-EF46-401C-B63D-2F4746C6877A}"/>
    <dgm:cxn modelId="{000AD727-2BAB-487F-AF09-E12944F1AF01}" type="presOf" srcId="{D32F2734-0BBF-43D2-9CFC-B9D206494D0A}" destId="{8F03BDE0-C7B2-4158-9719-4947B5E2DAC7}" srcOrd="1" destOrd="0" presId="urn:microsoft.com/office/officeart/2005/8/layout/cycle8"/>
    <dgm:cxn modelId="{904B9632-9026-450C-A313-6A5455A1798B}" type="presOf" srcId="{F8A2CD50-D1F2-4CAD-B433-DAF501853ABE}" destId="{C807A1ED-4C3B-4B71-BD4C-9CE9D862400D}" srcOrd="0" destOrd="0" presId="urn:microsoft.com/office/officeart/2005/8/layout/cycle8"/>
    <dgm:cxn modelId="{E6B1B940-7C41-4002-AD1A-75B9B22503F0}" type="presOf" srcId="{01999C57-A445-4522-A3EB-4759ABCEB741}" destId="{5FB1B3B0-384A-41D4-A1E6-BF56690C5F90}" srcOrd="0" destOrd="0" presId="urn:microsoft.com/office/officeart/2005/8/layout/cycle8"/>
    <dgm:cxn modelId="{506B9141-857B-439B-921C-83C314E4F61C}" srcId="{F8A2CD50-D1F2-4CAD-B433-DAF501853ABE}" destId="{C7CA866C-1E5C-4EE1-9BDD-B01D9DB26254}" srcOrd="2" destOrd="0" parTransId="{F0FE359F-708C-424C-BB0A-42399AF54523}" sibTransId="{F25166BF-CC2C-4572-9A3C-B987FA40C00B}"/>
    <dgm:cxn modelId="{66423379-48D0-4797-9318-D6886254281C}" type="presOf" srcId="{D32F2734-0BBF-43D2-9CFC-B9D206494D0A}" destId="{8FB45DE5-2909-45A8-AED6-923C2332DF8D}" srcOrd="0" destOrd="0" presId="urn:microsoft.com/office/officeart/2005/8/layout/cycle8"/>
    <dgm:cxn modelId="{60713E7F-7FDC-4145-B7F1-2620C7D84863}" type="presOf" srcId="{C7CA866C-1E5C-4EE1-9BDD-B01D9DB26254}" destId="{97299C93-A447-486A-AB2D-25D1CAFA5D88}" srcOrd="1" destOrd="0" presId="urn:microsoft.com/office/officeart/2005/8/layout/cycle8"/>
    <dgm:cxn modelId="{5E8ED898-35D8-405E-9F3E-01A9202A0917}" type="presOf" srcId="{AB160CE1-2C09-4846-A6A8-443443C1D782}" destId="{3B530CED-35EB-4FBB-81B8-6F6357CF711E}" srcOrd="0" destOrd="0" presId="urn:microsoft.com/office/officeart/2005/8/layout/cycle8"/>
    <dgm:cxn modelId="{5DD3D9A5-2E95-4D02-B0F8-D9A4BFC06400}" srcId="{F8A2CD50-D1F2-4CAD-B433-DAF501853ABE}" destId="{151C332B-D12A-45D8-8F4B-ECB57A8A6202}" srcOrd="4" destOrd="0" parTransId="{3AAE2BC3-8321-4D4C-9C1B-7607834ABB87}" sibTransId="{DCF602BF-9FE4-4A28-8FF5-8F989DAA2801}"/>
    <dgm:cxn modelId="{D90792BC-A6D8-46C1-9C5F-BD4D5995B12C}" srcId="{F8A2CD50-D1F2-4CAD-B433-DAF501853ABE}" destId="{01999C57-A445-4522-A3EB-4759ABCEB741}" srcOrd="3" destOrd="0" parTransId="{B7C52026-18DD-4C34-9320-3E8D7B74654D}" sibTransId="{D016748C-6A46-4A48-B25C-1295FED7A720}"/>
    <dgm:cxn modelId="{3A93D6DB-62F0-4BB8-8D8C-058EEF310253}" type="presOf" srcId="{01999C57-A445-4522-A3EB-4759ABCEB741}" destId="{178B8525-64F5-496B-B6F7-8E72F2016CA8}" srcOrd="1" destOrd="0" presId="urn:microsoft.com/office/officeart/2005/8/layout/cycle8"/>
    <dgm:cxn modelId="{353AADE3-C9A3-43CA-86E1-A7529D424D22}" type="presOf" srcId="{C7CA866C-1E5C-4EE1-9BDD-B01D9DB26254}" destId="{DBBCF9C2-F1B7-4A7E-9318-536DF212F16A}" srcOrd="0" destOrd="0" presId="urn:microsoft.com/office/officeart/2005/8/layout/cycle8"/>
    <dgm:cxn modelId="{5A4636F7-700C-44AA-B4F4-4361FA432328}" type="presOf" srcId="{AB160CE1-2C09-4846-A6A8-443443C1D782}" destId="{B7649E06-9736-4134-A9E3-8D5626D6F2DE}" srcOrd="1" destOrd="0" presId="urn:microsoft.com/office/officeart/2005/8/layout/cycle8"/>
    <dgm:cxn modelId="{E2E9F080-7E48-42B2-8DBC-9DE8488B5206}" type="presParOf" srcId="{C807A1ED-4C3B-4B71-BD4C-9CE9D862400D}" destId="{8FB45DE5-2909-45A8-AED6-923C2332DF8D}" srcOrd="0" destOrd="0" presId="urn:microsoft.com/office/officeart/2005/8/layout/cycle8"/>
    <dgm:cxn modelId="{6A4892A9-41A7-46CD-94B7-2AE1DECA86BC}" type="presParOf" srcId="{C807A1ED-4C3B-4B71-BD4C-9CE9D862400D}" destId="{502E9F11-A9AB-45D6-A792-8928A8BF8302}" srcOrd="1" destOrd="0" presId="urn:microsoft.com/office/officeart/2005/8/layout/cycle8"/>
    <dgm:cxn modelId="{19E8F325-F183-4FE0-AC38-3CE6A5EBFAC8}" type="presParOf" srcId="{C807A1ED-4C3B-4B71-BD4C-9CE9D862400D}" destId="{A31CF47C-331D-48F1-9161-0A6A7C676E72}" srcOrd="2" destOrd="0" presId="urn:microsoft.com/office/officeart/2005/8/layout/cycle8"/>
    <dgm:cxn modelId="{33B6EEAD-A356-4321-8B7F-F538EAF32CA8}" type="presParOf" srcId="{C807A1ED-4C3B-4B71-BD4C-9CE9D862400D}" destId="{8F03BDE0-C7B2-4158-9719-4947B5E2DAC7}" srcOrd="3" destOrd="0" presId="urn:microsoft.com/office/officeart/2005/8/layout/cycle8"/>
    <dgm:cxn modelId="{0F547D88-19BE-4E00-A370-5326B8402857}" type="presParOf" srcId="{C807A1ED-4C3B-4B71-BD4C-9CE9D862400D}" destId="{3B530CED-35EB-4FBB-81B8-6F6357CF711E}" srcOrd="4" destOrd="0" presId="urn:microsoft.com/office/officeart/2005/8/layout/cycle8"/>
    <dgm:cxn modelId="{3EE54074-8A38-4788-8FC8-197FEEB4F0F7}" type="presParOf" srcId="{C807A1ED-4C3B-4B71-BD4C-9CE9D862400D}" destId="{53FF377F-08C3-4708-94CE-A7C78DBDA43D}" srcOrd="5" destOrd="0" presId="urn:microsoft.com/office/officeart/2005/8/layout/cycle8"/>
    <dgm:cxn modelId="{F15601F9-08F1-45B1-8EF5-1A9177BF57EC}" type="presParOf" srcId="{C807A1ED-4C3B-4B71-BD4C-9CE9D862400D}" destId="{B94E7669-10E6-4C58-9215-CC83F25EE857}" srcOrd="6" destOrd="0" presId="urn:microsoft.com/office/officeart/2005/8/layout/cycle8"/>
    <dgm:cxn modelId="{0B5E748F-7CD6-458B-8D72-E4C8ABFF080C}" type="presParOf" srcId="{C807A1ED-4C3B-4B71-BD4C-9CE9D862400D}" destId="{B7649E06-9736-4134-A9E3-8D5626D6F2DE}" srcOrd="7" destOrd="0" presId="urn:microsoft.com/office/officeart/2005/8/layout/cycle8"/>
    <dgm:cxn modelId="{9B31D7A6-4C29-4284-9D53-3FEC9DB13403}" type="presParOf" srcId="{C807A1ED-4C3B-4B71-BD4C-9CE9D862400D}" destId="{DBBCF9C2-F1B7-4A7E-9318-536DF212F16A}" srcOrd="8" destOrd="0" presId="urn:microsoft.com/office/officeart/2005/8/layout/cycle8"/>
    <dgm:cxn modelId="{E1CD7342-0FAA-43AC-A2F8-99A3ACE674B6}" type="presParOf" srcId="{C807A1ED-4C3B-4B71-BD4C-9CE9D862400D}" destId="{F8D4D705-43E2-47A3-B8C9-092C97B7ABE0}" srcOrd="9" destOrd="0" presId="urn:microsoft.com/office/officeart/2005/8/layout/cycle8"/>
    <dgm:cxn modelId="{EC54A4A3-4D34-48C2-84E6-3D0E7C76A44A}" type="presParOf" srcId="{C807A1ED-4C3B-4B71-BD4C-9CE9D862400D}" destId="{D1CFEDDA-A913-43C2-A899-AB0BFB810AC4}" srcOrd="10" destOrd="0" presId="urn:microsoft.com/office/officeart/2005/8/layout/cycle8"/>
    <dgm:cxn modelId="{DBC4F75D-6299-40C8-9C9A-34ECA800ECEB}" type="presParOf" srcId="{C807A1ED-4C3B-4B71-BD4C-9CE9D862400D}" destId="{97299C93-A447-486A-AB2D-25D1CAFA5D88}" srcOrd="11" destOrd="0" presId="urn:microsoft.com/office/officeart/2005/8/layout/cycle8"/>
    <dgm:cxn modelId="{EF0AAD2B-0A25-4AFD-8DB7-0FF351F815BD}" type="presParOf" srcId="{C807A1ED-4C3B-4B71-BD4C-9CE9D862400D}" destId="{5FB1B3B0-384A-41D4-A1E6-BF56690C5F90}" srcOrd="12" destOrd="0" presId="urn:microsoft.com/office/officeart/2005/8/layout/cycle8"/>
    <dgm:cxn modelId="{558AF3D9-52AD-4BB9-BC5F-B14A77D754BE}" type="presParOf" srcId="{C807A1ED-4C3B-4B71-BD4C-9CE9D862400D}" destId="{4C1E4D7B-8425-4BE1-9288-35D0D7A36E1E}" srcOrd="13" destOrd="0" presId="urn:microsoft.com/office/officeart/2005/8/layout/cycle8"/>
    <dgm:cxn modelId="{2DBFC5EF-DBC9-412C-BD96-F8B3B6AB4559}" type="presParOf" srcId="{C807A1ED-4C3B-4B71-BD4C-9CE9D862400D}" destId="{AE83446F-2AC7-426A-8D62-1D4D9A52B45E}" srcOrd="14" destOrd="0" presId="urn:microsoft.com/office/officeart/2005/8/layout/cycle8"/>
    <dgm:cxn modelId="{3B93E07C-B2DF-4925-B164-A66F2E108DB0}" type="presParOf" srcId="{C807A1ED-4C3B-4B71-BD4C-9CE9D862400D}" destId="{178B8525-64F5-496B-B6F7-8E72F2016CA8}" srcOrd="15" destOrd="0" presId="urn:microsoft.com/office/officeart/2005/8/layout/cycle8"/>
    <dgm:cxn modelId="{9A384CF0-C7B8-4036-8678-2F0EA4C8EB78}" type="presParOf" srcId="{C807A1ED-4C3B-4B71-BD4C-9CE9D862400D}" destId="{2A4E08A7-7016-4118-A72E-DC4C8646A601}" srcOrd="16" destOrd="0" presId="urn:microsoft.com/office/officeart/2005/8/layout/cycle8"/>
    <dgm:cxn modelId="{B959082C-3F23-4CBA-B448-B2AD4A42F6CD}" type="presParOf" srcId="{C807A1ED-4C3B-4B71-BD4C-9CE9D862400D}" destId="{713141EE-4D7E-41AC-90D6-2B5A32DA77C1}" srcOrd="17" destOrd="0" presId="urn:microsoft.com/office/officeart/2005/8/layout/cycle8"/>
    <dgm:cxn modelId="{15FFA093-75D3-4289-A6DB-704EBFEFADC7}" type="presParOf" srcId="{C807A1ED-4C3B-4B71-BD4C-9CE9D862400D}" destId="{212BD656-CF2D-436B-9A34-9C924FB91155}" srcOrd="18" destOrd="0" presId="urn:microsoft.com/office/officeart/2005/8/layout/cycle8"/>
    <dgm:cxn modelId="{64FE195D-FB75-4213-AA99-57C4EEA55C54}" type="presParOf" srcId="{C807A1ED-4C3B-4B71-BD4C-9CE9D862400D}" destId="{1168BA80-5C6D-46F2-A825-EDF9F9C0C180}" srcOrd="19" destOrd="0" presId="urn:microsoft.com/office/officeart/2005/8/layout/cycle8"/>
    <dgm:cxn modelId="{BFF6836A-3D15-4127-99DE-ED8FE3320D36}" type="presParOf" srcId="{C807A1ED-4C3B-4B71-BD4C-9CE9D862400D}" destId="{0EED4FB9-87C9-47F9-8088-F36F41C82306}" srcOrd="20" destOrd="0" presId="urn:microsoft.com/office/officeart/2005/8/layout/cycle8"/>
    <dgm:cxn modelId="{C198E772-E18A-4C0F-96DF-CA675BAACCB8}" type="presParOf" srcId="{C807A1ED-4C3B-4B71-BD4C-9CE9D862400D}" destId="{CB29B938-9077-40B5-BFD6-4380B887CDC6}" srcOrd="21" destOrd="0" presId="urn:microsoft.com/office/officeart/2005/8/layout/cycle8"/>
    <dgm:cxn modelId="{C7058E90-CCB4-4E13-A6C1-31D05500F3AC}" type="presParOf" srcId="{C807A1ED-4C3B-4B71-BD4C-9CE9D862400D}" destId="{70DE8FFF-FFF0-4758-AAB0-391EE74E7842}" srcOrd="22" destOrd="0" presId="urn:microsoft.com/office/officeart/2005/8/layout/cycle8"/>
    <dgm:cxn modelId="{8434BC10-DBCE-4E4D-8B72-846AD5012FD2}" type="presParOf" srcId="{C807A1ED-4C3B-4B71-BD4C-9CE9D862400D}" destId="{27B635A0-0CC5-4BA1-BE74-364426910F10}" srcOrd="23" destOrd="0" presId="urn:microsoft.com/office/officeart/2005/8/layout/cycle8"/>
    <dgm:cxn modelId="{E6B262E5-EFEF-4D0D-8A01-5576AD257184}" type="presParOf" srcId="{C807A1ED-4C3B-4B71-BD4C-9CE9D862400D}" destId="{3BD0AC01-E795-4C31-A07C-90C368BA9906}" srcOrd="2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F62DB2-9F6F-42EB-A6A0-2BE6BDA86BD4}">
      <dsp:nvSpPr>
        <dsp:cNvPr id="0" name=""/>
        <dsp:cNvSpPr/>
      </dsp:nvSpPr>
      <dsp:spPr>
        <a:xfrm>
          <a:off x="0" y="408215"/>
          <a:ext cx="8385543" cy="479729"/>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07F2683-78D3-4526-875F-7CA815570CA2}">
      <dsp:nvSpPr>
        <dsp:cNvPr id="0" name=""/>
        <dsp:cNvSpPr/>
      </dsp:nvSpPr>
      <dsp:spPr>
        <a:xfrm>
          <a:off x="1035" y="0"/>
          <a:ext cx="4204654" cy="4797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b" anchorCtr="0">
          <a:noAutofit/>
        </a:bodyPr>
        <a:lstStyle/>
        <a:p>
          <a:pPr marL="361950" lvl="1" indent="-180975" algn="ctr" defTabSz="685800" rtl="0" eaLnBrk="1" latinLnBrk="0" hangingPunct="1">
            <a:lnSpc>
              <a:spcPct val="90000"/>
            </a:lnSpc>
            <a:spcBef>
              <a:spcPct val="0"/>
            </a:spcBef>
            <a:spcAft>
              <a:spcPts val="523"/>
            </a:spcAft>
            <a:buClr>
              <a:srgbClr val="FF0000"/>
            </a:buClr>
            <a:buSzPct val="90000"/>
            <a:buFont typeface="Arial" panose="020B0604020202020204" pitchFamily="34" charset="0"/>
            <a:buNone/>
            <a:tabLst>
              <a:tab pos="361950" algn="l"/>
            </a:tabLst>
          </a:pPr>
          <a:r>
            <a:rPr lang="en-GB" sz="1100" b="1" kern="1200" dirty="0">
              <a:solidFill>
                <a:srgbClr val="002060"/>
              </a:solidFill>
              <a:latin typeface="+mn-lt"/>
              <a:ea typeface="+mn-ea"/>
              <a:cs typeface="+mn-cs"/>
            </a:rPr>
            <a:t>March 2021: </a:t>
          </a:r>
          <a:r>
            <a:rPr lang="en-GB" sz="1100" kern="1200" dirty="0">
              <a:solidFill>
                <a:srgbClr val="002060"/>
              </a:solidFill>
              <a:latin typeface="+mn-lt"/>
              <a:ea typeface="+mn-ea"/>
              <a:cs typeface="+mn-cs"/>
            </a:rPr>
            <a:t>Nexus Point becomes a shareholder in GL events Greater Asia</a:t>
          </a:r>
        </a:p>
      </dsp:txBody>
      <dsp:txXfrm>
        <a:off x="1035" y="0"/>
        <a:ext cx="4204654" cy="479729"/>
      </dsp:txXfrm>
    </dsp:sp>
    <dsp:sp modelId="{8CCFA99D-F4C4-49A8-895A-F1C2661C1AA9}">
      <dsp:nvSpPr>
        <dsp:cNvPr id="0" name=""/>
        <dsp:cNvSpPr/>
      </dsp:nvSpPr>
      <dsp:spPr>
        <a:xfrm>
          <a:off x="2446889" y="580047"/>
          <a:ext cx="119932" cy="11993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FEC0120-F9C2-4F08-A3D7-99A190EED4A3}">
      <dsp:nvSpPr>
        <dsp:cNvPr id="0" name=""/>
        <dsp:cNvSpPr/>
      </dsp:nvSpPr>
      <dsp:spPr>
        <a:xfrm>
          <a:off x="4741320" y="18282"/>
          <a:ext cx="3227133" cy="4797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t" anchorCtr="0">
          <a:noAutofit/>
        </a:bodyPr>
        <a:lstStyle/>
        <a:p>
          <a:pPr marL="361950" lvl="1" indent="-180975" algn="ctr" defTabSz="685800" rtl="0" eaLnBrk="1" latinLnBrk="0" hangingPunct="1">
            <a:lnSpc>
              <a:spcPct val="90000"/>
            </a:lnSpc>
            <a:spcBef>
              <a:spcPct val="0"/>
            </a:spcBef>
            <a:spcAft>
              <a:spcPts val="523"/>
            </a:spcAft>
            <a:buClr>
              <a:srgbClr val="FF0000"/>
            </a:buClr>
            <a:buSzPct val="90000"/>
            <a:buFont typeface="Arial" panose="020B0604020202020204" pitchFamily="34" charset="0"/>
            <a:buNone/>
            <a:tabLst>
              <a:tab pos="361950" algn="l"/>
            </a:tabLst>
          </a:pPr>
          <a:r>
            <a:rPr lang="en-GB" sz="1100" b="1" kern="1200" dirty="0">
              <a:solidFill>
                <a:srgbClr val="002060"/>
              </a:solidFill>
              <a:latin typeface="Calibri" panose="020F0502020204030204"/>
              <a:ea typeface="+mn-ea"/>
              <a:cs typeface="+mn-cs"/>
            </a:rPr>
            <a:t>June 2021: </a:t>
          </a:r>
          <a:r>
            <a:rPr lang="en-GB" sz="1100" kern="1200" dirty="0">
              <a:solidFill>
                <a:srgbClr val="002060"/>
              </a:solidFill>
              <a:latin typeface="Calibri" panose="020F0502020204030204"/>
              <a:ea typeface="+mn-ea"/>
              <a:cs typeface="+mn-cs"/>
            </a:rPr>
            <a:t>Equity stake (10%) in Capital Events Group</a:t>
          </a:r>
        </a:p>
      </dsp:txBody>
      <dsp:txXfrm>
        <a:off x="4741320" y="18282"/>
        <a:ext cx="3227133" cy="479729"/>
      </dsp:txXfrm>
    </dsp:sp>
    <dsp:sp modelId="{30B386BB-8BBB-406A-A597-1929CA86AE8A}">
      <dsp:nvSpPr>
        <dsp:cNvPr id="0" name=""/>
        <dsp:cNvSpPr/>
      </dsp:nvSpPr>
      <dsp:spPr>
        <a:xfrm>
          <a:off x="6816594" y="596184"/>
          <a:ext cx="119932" cy="11993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BC82AA-CAAB-4577-BCCD-B89BCB68D4B6}">
      <dsp:nvSpPr>
        <dsp:cNvPr id="0" name=""/>
        <dsp:cNvSpPr/>
      </dsp:nvSpPr>
      <dsp:spPr>
        <a:xfrm>
          <a:off x="2877" y="445166"/>
          <a:ext cx="891974" cy="811139"/>
        </a:xfrm>
        <a:prstGeom prst="roundRect">
          <a:avLst>
            <a:gd name="adj" fmla="val 10000"/>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Selecting recruitment candidates</a:t>
          </a:r>
        </a:p>
      </dsp:txBody>
      <dsp:txXfrm>
        <a:off x="26634" y="468923"/>
        <a:ext cx="844460" cy="763625"/>
      </dsp:txXfrm>
    </dsp:sp>
    <dsp:sp modelId="{3DA26532-D94C-458B-A6A8-803C229C533F}">
      <dsp:nvSpPr>
        <dsp:cNvPr id="0" name=""/>
        <dsp:cNvSpPr/>
      </dsp:nvSpPr>
      <dsp:spPr>
        <a:xfrm>
          <a:off x="984049" y="740131"/>
          <a:ext cx="189098" cy="221209"/>
        </a:xfrm>
        <a:prstGeom prst="rightArrow">
          <a:avLst>
            <a:gd name="adj1" fmla="val 60000"/>
            <a:gd name="adj2" fmla="val 50000"/>
          </a:avLst>
        </a:prstGeom>
        <a:solidFill>
          <a:schemeClr val="accent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fr-FR" sz="900" kern="1200" dirty="0">
            <a:highlight>
              <a:srgbClr val="C0C0C0"/>
            </a:highlight>
          </a:endParaRPr>
        </a:p>
      </dsp:txBody>
      <dsp:txXfrm>
        <a:off x="984049" y="784373"/>
        <a:ext cx="132369" cy="132725"/>
      </dsp:txXfrm>
    </dsp:sp>
    <dsp:sp modelId="{3A501F0C-2B75-41ED-8046-EBFA3EB3A9A5}">
      <dsp:nvSpPr>
        <dsp:cNvPr id="0" name=""/>
        <dsp:cNvSpPr/>
      </dsp:nvSpPr>
      <dsp:spPr>
        <a:xfrm>
          <a:off x="1251642" y="445166"/>
          <a:ext cx="891974" cy="811139"/>
        </a:xfrm>
        <a:prstGeom prst="roundRect">
          <a:avLst>
            <a:gd name="adj" fmla="val 10000"/>
          </a:avLst>
        </a:prstGeom>
        <a:solidFill>
          <a:schemeClr val="accent1">
            <a:shade val="80000"/>
            <a:hueOff val="87321"/>
            <a:satOff val="-1564"/>
            <a:lumOff val="664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Immersion within the GL events universe </a:t>
          </a:r>
        </a:p>
      </dsp:txBody>
      <dsp:txXfrm>
        <a:off x="1275399" y="468923"/>
        <a:ext cx="844460" cy="763625"/>
      </dsp:txXfrm>
    </dsp:sp>
    <dsp:sp modelId="{033AAE9C-01AE-4F4C-BBF4-DDC0A799B00B}">
      <dsp:nvSpPr>
        <dsp:cNvPr id="0" name=""/>
        <dsp:cNvSpPr/>
      </dsp:nvSpPr>
      <dsp:spPr>
        <a:xfrm>
          <a:off x="2232814" y="740131"/>
          <a:ext cx="189098" cy="221209"/>
        </a:xfrm>
        <a:prstGeom prst="rightArrow">
          <a:avLst>
            <a:gd name="adj1" fmla="val 60000"/>
            <a:gd name="adj2" fmla="val 50000"/>
          </a:avLst>
        </a:prstGeom>
        <a:solidFill>
          <a:schemeClr val="accent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fr-FR" sz="900" kern="1200" dirty="0"/>
        </a:p>
      </dsp:txBody>
      <dsp:txXfrm>
        <a:off x="2232814" y="784373"/>
        <a:ext cx="132369" cy="132725"/>
      </dsp:txXfrm>
    </dsp:sp>
    <dsp:sp modelId="{9D7E39AC-EDB5-4DDA-A4A6-D0EB8CC12A32}">
      <dsp:nvSpPr>
        <dsp:cNvPr id="0" name=""/>
        <dsp:cNvSpPr/>
      </dsp:nvSpPr>
      <dsp:spPr>
        <a:xfrm>
          <a:off x="2500407" y="445166"/>
          <a:ext cx="891974" cy="811139"/>
        </a:xfrm>
        <a:prstGeom prst="roundRect">
          <a:avLst>
            <a:gd name="adj" fmla="val 10000"/>
          </a:avLst>
        </a:prstGeom>
        <a:solidFill>
          <a:schemeClr val="accent1">
            <a:shade val="80000"/>
            <a:hueOff val="174641"/>
            <a:satOff val="-3128"/>
            <a:lumOff val="1329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Generating product ideas </a:t>
          </a:r>
        </a:p>
      </dsp:txBody>
      <dsp:txXfrm>
        <a:off x="2524164" y="468923"/>
        <a:ext cx="844460" cy="763625"/>
      </dsp:txXfrm>
    </dsp:sp>
    <dsp:sp modelId="{C7E72BCE-F87B-4C55-9489-BED67555E73A}">
      <dsp:nvSpPr>
        <dsp:cNvPr id="0" name=""/>
        <dsp:cNvSpPr/>
      </dsp:nvSpPr>
      <dsp:spPr>
        <a:xfrm>
          <a:off x="3481579" y="740131"/>
          <a:ext cx="189098" cy="221209"/>
        </a:xfrm>
        <a:prstGeom prst="rightArrow">
          <a:avLst>
            <a:gd name="adj1" fmla="val 60000"/>
            <a:gd name="adj2" fmla="val 50000"/>
          </a:avLst>
        </a:prstGeom>
        <a:solidFill>
          <a:schemeClr val="accent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fr-FR" sz="900" kern="1200" dirty="0"/>
        </a:p>
      </dsp:txBody>
      <dsp:txXfrm>
        <a:off x="3481579" y="784373"/>
        <a:ext cx="132369" cy="132725"/>
      </dsp:txXfrm>
    </dsp:sp>
    <dsp:sp modelId="{7DB55887-C1B8-44B3-BB4C-A1A664B7558C}">
      <dsp:nvSpPr>
        <dsp:cNvPr id="0" name=""/>
        <dsp:cNvSpPr/>
      </dsp:nvSpPr>
      <dsp:spPr>
        <a:xfrm>
          <a:off x="3749171" y="445166"/>
          <a:ext cx="891974" cy="811139"/>
        </a:xfrm>
        <a:prstGeom prst="roundRect">
          <a:avLst>
            <a:gd name="adj" fmla="val 10000"/>
          </a:avLst>
        </a:prstGeom>
        <a:solidFill>
          <a:schemeClr val="accent1">
            <a:shade val="80000"/>
            <a:hueOff val="261962"/>
            <a:satOff val="-4692"/>
            <a:lumOff val="1993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Project design </a:t>
          </a:r>
        </a:p>
      </dsp:txBody>
      <dsp:txXfrm>
        <a:off x="3772928" y="468923"/>
        <a:ext cx="844460" cy="763625"/>
      </dsp:txXfrm>
    </dsp:sp>
    <dsp:sp modelId="{55F04E2E-14A4-4206-996B-0649CD1CAE23}">
      <dsp:nvSpPr>
        <dsp:cNvPr id="0" name=""/>
        <dsp:cNvSpPr/>
      </dsp:nvSpPr>
      <dsp:spPr>
        <a:xfrm>
          <a:off x="4730344" y="740131"/>
          <a:ext cx="189098" cy="221209"/>
        </a:xfrm>
        <a:prstGeom prst="rightArrow">
          <a:avLst>
            <a:gd name="adj1" fmla="val 60000"/>
            <a:gd name="adj2" fmla="val 50000"/>
          </a:avLst>
        </a:prstGeom>
        <a:solidFill>
          <a:schemeClr val="accent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fr-FR" sz="900" kern="1200" dirty="0"/>
        </a:p>
      </dsp:txBody>
      <dsp:txXfrm>
        <a:off x="4730344" y="784373"/>
        <a:ext cx="132369" cy="132725"/>
      </dsp:txXfrm>
    </dsp:sp>
    <dsp:sp modelId="{12E5FF66-FBF4-411E-8A42-E120DEE8DCB3}">
      <dsp:nvSpPr>
        <dsp:cNvPr id="0" name=""/>
        <dsp:cNvSpPr/>
      </dsp:nvSpPr>
      <dsp:spPr>
        <a:xfrm>
          <a:off x="4997936" y="445166"/>
          <a:ext cx="891974" cy="811139"/>
        </a:xfrm>
        <a:prstGeom prst="roundRect">
          <a:avLst>
            <a:gd name="adj" fmla="val 10000"/>
          </a:avLst>
        </a:prstGeom>
        <a:solidFill>
          <a:schemeClr val="accent1">
            <a:shade val="80000"/>
            <a:hueOff val="349283"/>
            <a:satOff val="-6256"/>
            <a:lumOff val="265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Launching operational projects </a:t>
          </a:r>
        </a:p>
      </dsp:txBody>
      <dsp:txXfrm>
        <a:off x="5021693" y="468923"/>
        <a:ext cx="844460" cy="76362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A566FA-9F41-48C2-93E2-0FC2E087F7F2}">
      <dsp:nvSpPr>
        <dsp:cNvPr id="0" name=""/>
        <dsp:cNvSpPr/>
      </dsp:nvSpPr>
      <dsp:spPr>
        <a:xfrm>
          <a:off x="421487" y="321219"/>
          <a:ext cx="1540279" cy="534918"/>
        </a:xfrm>
        <a:prstGeom prst="ellipse">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58894C8-B9C6-416F-801F-051DC8C917F0}">
      <dsp:nvSpPr>
        <dsp:cNvPr id="0" name=""/>
        <dsp:cNvSpPr/>
      </dsp:nvSpPr>
      <dsp:spPr>
        <a:xfrm>
          <a:off x="1044763" y="1631054"/>
          <a:ext cx="298503" cy="191042"/>
        </a:xfrm>
        <a:prstGeom prst="down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478391D-4C9A-421E-B225-48C96D39FE21}">
      <dsp:nvSpPr>
        <dsp:cNvPr id="0" name=""/>
        <dsp:cNvSpPr/>
      </dsp:nvSpPr>
      <dsp:spPr>
        <a:xfrm>
          <a:off x="477606" y="1783888"/>
          <a:ext cx="1432818" cy="3582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GB" sz="1200" b="1" kern="1200" dirty="0">
              <a:solidFill>
                <a:srgbClr val="FF0000"/>
              </a:solidFill>
            </a:rPr>
            <a:t>INNOVATION </a:t>
          </a:r>
        </a:p>
      </dsp:txBody>
      <dsp:txXfrm>
        <a:off x="477606" y="1783888"/>
        <a:ext cx="1432818" cy="358204"/>
      </dsp:txXfrm>
    </dsp:sp>
    <dsp:sp modelId="{46D4052B-A47E-4E67-9DF8-394EFB2281CD}">
      <dsp:nvSpPr>
        <dsp:cNvPr id="0" name=""/>
        <dsp:cNvSpPr/>
      </dsp:nvSpPr>
      <dsp:spPr>
        <a:xfrm>
          <a:off x="981480" y="897450"/>
          <a:ext cx="537306" cy="53730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GB" sz="600" kern="1200" dirty="0"/>
            <a:t>Technology</a:t>
          </a:r>
        </a:p>
      </dsp:txBody>
      <dsp:txXfrm>
        <a:off x="1060167" y="976137"/>
        <a:ext cx="379932" cy="379932"/>
      </dsp:txXfrm>
    </dsp:sp>
    <dsp:sp modelId="{F6AC0D93-A65B-4924-B45F-070DBF355C78}">
      <dsp:nvSpPr>
        <dsp:cNvPr id="0" name=""/>
        <dsp:cNvSpPr/>
      </dsp:nvSpPr>
      <dsp:spPr>
        <a:xfrm>
          <a:off x="597007" y="494351"/>
          <a:ext cx="537306" cy="53730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GB" sz="600" kern="1200" dirty="0"/>
            <a:t>New business</a:t>
          </a:r>
        </a:p>
      </dsp:txBody>
      <dsp:txXfrm>
        <a:off x="675694" y="573038"/>
        <a:ext cx="379932" cy="379932"/>
      </dsp:txXfrm>
    </dsp:sp>
    <dsp:sp modelId="{36A62971-CC07-49AC-B7BB-ACE3382FDB33}">
      <dsp:nvSpPr>
        <dsp:cNvPr id="0" name=""/>
        <dsp:cNvSpPr/>
      </dsp:nvSpPr>
      <dsp:spPr>
        <a:xfrm>
          <a:off x="1194016" y="339532"/>
          <a:ext cx="537306" cy="53730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GB" sz="600" kern="1200" dirty="0"/>
            <a:t>Content</a:t>
          </a:r>
        </a:p>
      </dsp:txBody>
      <dsp:txXfrm>
        <a:off x="1272703" y="418219"/>
        <a:ext cx="379932" cy="379932"/>
      </dsp:txXfrm>
    </dsp:sp>
    <dsp:sp modelId="{274CBD37-1388-41E6-987F-F7C8DA8EB938}">
      <dsp:nvSpPr>
        <dsp:cNvPr id="0" name=""/>
        <dsp:cNvSpPr/>
      </dsp:nvSpPr>
      <dsp:spPr>
        <a:xfrm>
          <a:off x="387959" y="245799"/>
          <a:ext cx="1671621" cy="1337297"/>
        </a:xfrm>
        <a:prstGeom prst="funnel">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B45DE5-2909-45A8-AED6-923C2332DF8D}">
      <dsp:nvSpPr>
        <dsp:cNvPr id="0" name=""/>
        <dsp:cNvSpPr/>
      </dsp:nvSpPr>
      <dsp:spPr>
        <a:xfrm>
          <a:off x="1212410" y="246467"/>
          <a:ext cx="3344632" cy="3344632"/>
        </a:xfrm>
        <a:prstGeom prst="pie">
          <a:avLst>
            <a:gd name="adj1" fmla="val 16200000"/>
            <a:gd name="adj2" fmla="val 20520000"/>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kern="1200" dirty="0"/>
            <a:t>Spearheading a successful crisis exit strategy</a:t>
          </a:r>
        </a:p>
      </dsp:txBody>
      <dsp:txXfrm>
        <a:off x="2957193" y="808684"/>
        <a:ext cx="1075060" cy="716706"/>
      </dsp:txXfrm>
    </dsp:sp>
    <dsp:sp modelId="{3B530CED-35EB-4FBB-81B8-6F6357CF711E}">
      <dsp:nvSpPr>
        <dsp:cNvPr id="0" name=""/>
        <dsp:cNvSpPr/>
      </dsp:nvSpPr>
      <dsp:spPr>
        <a:xfrm>
          <a:off x="1241078" y="335657"/>
          <a:ext cx="3344632" cy="3344632"/>
        </a:xfrm>
        <a:prstGeom prst="pie">
          <a:avLst>
            <a:gd name="adj1" fmla="val 20520000"/>
            <a:gd name="adj2" fmla="val 3240000"/>
          </a:avLst>
        </a:prstGeom>
        <a:solidFill>
          <a:schemeClr val="accent1">
            <a:shade val="50000"/>
            <a:hueOff val="160997"/>
            <a:satOff val="-3921"/>
            <a:lumOff val="171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kern="1200" dirty="0"/>
            <a:t>Innovating and continuing CSR and Digital initiatives</a:t>
          </a:r>
        </a:p>
      </dsp:txBody>
      <dsp:txXfrm>
        <a:off x="3395181" y="1863836"/>
        <a:ext cx="995426" cy="796341"/>
      </dsp:txXfrm>
    </dsp:sp>
    <dsp:sp modelId="{DBBCF9C2-F1B7-4A7E-9318-536DF212F16A}">
      <dsp:nvSpPr>
        <dsp:cNvPr id="0" name=""/>
        <dsp:cNvSpPr/>
      </dsp:nvSpPr>
      <dsp:spPr>
        <a:xfrm>
          <a:off x="1165426" y="390605"/>
          <a:ext cx="3344632" cy="3344632"/>
        </a:xfrm>
        <a:prstGeom prst="pie">
          <a:avLst>
            <a:gd name="adj1" fmla="val 3240000"/>
            <a:gd name="adj2" fmla="val 7560000"/>
          </a:avLst>
        </a:prstGeom>
        <a:solidFill>
          <a:schemeClr val="accent1">
            <a:shade val="50000"/>
            <a:hueOff val="321995"/>
            <a:satOff val="-7842"/>
            <a:lumOff val="3431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11175">
            <a:lnSpc>
              <a:spcPct val="90000"/>
            </a:lnSpc>
            <a:spcBef>
              <a:spcPct val="0"/>
            </a:spcBef>
            <a:spcAft>
              <a:spcPct val="35000"/>
            </a:spcAft>
            <a:buNone/>
          </a:pPr>
          <a:r>
            <a:rPr lang="en-GB" sz="1150" kern="1200" dirty="0"/>
            <a:t>Strengthening our presence through selective acquisitions </a:t>
          </a:r>
        </a:p>
      </dsp:txBody>
      <dsp:txXfrm>
        <a:off x="2359937" y="2739811"/>
        <a:ext cx="955609" cy="875975"/>
      </dsp:txXfrm>
    </dsp:sp>
    <dsp:sp modelId="{5FB1B3B0-384A-41D4-A1E6-BF56690C5F90}">
      <dsp:nvSpPr>
        <dsp:cNvPr id="0" name=""/>
        <dsp:cNvSpPr/>
      </dsp:nvSpPr>
      <dsp:spPr>
        <a:xfrm>
          <a:off x="1089774" y="335657"/>
          <a:ext cx="3344632" cy="3344632"/>
        </a:xfrm>
        <a:prstGeom prst="pie">
          <a:avLst>
            <a:gd name="adj1" fmla="val 7560000"/>
            <a:gd name="adj2" fmla="val 11880000"/>
          </a:avLst>
        </a:prstGeom>
        <a:solidFill>
          <a:schemeClr val="accent1">
            <a:shade val="50000"/>
            <a:hueOff val="321995"/>
            <a:satOff val="-7842"/>
            <a:lumOff val="3431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kern="1200" dirty="0"/>
            <a:t>Maintaining a strong cash position</a:t>
          </a:r>
        </a:p>
      </dsp:txBody>
      <dsp:txXfrm>
        <a:off x="1284877" y="1863836"/>
        <a:ext cx="995426" cy="796341"/>
      </dsp:txXfrm>
    </dsp:sp>
    <dsp:sp modelId="{2A4E08A7-7016-4118-A72E-DC4C8646A601}">
      <dsp:nvSpPr>
        <dsp:cNvPr id="0" name=""/>
        <dsp:cNvSpPr/>
      </dsp:nvSpPr>
      <dsp:spPr>
        <a:xfrm>
          <a:off x="1118442" y="246467"/>
          <a:ext cx="3344632" cy="3344632"/>
        </a:xfrm>
        <a:prstGeom prst="pie">
          <a:avLst>
            <a:gd name="adj1" fmla="val 11880000"/>
            <a:gd name="adj2" fmla="val 16200000"/>
          </a:avLst>
        </a:prstGeom>
        <a:solidFill>
          <a:schemeClr val="accent1">
            <a:shade val="50000"/>
            <a:hueOff val="160997"/>
            <a:satOff val="-3921"/>
            <a:lumOff val="171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kern="1200" dirty="0"/>
            <a:t>Maintaining our leadership position </a:t>
          </a:r>
        </a:p>
      </dsp:txBody>
      <dsp:txXfrm>
        <a:off x="1643230" y="808684"/>
        <a:ext cx="1075060" cy="716706"/>
      </dsp:txXfrm>
    </dsp:sp>
    <dsp:sp modelId="{0EED4FB9-87C9-47F9-8088-F36F41C82306}">
      <dsp:nvSpPr>
        <dsp:cNvPr id="0" name=""/>
        <dsp:cNvSpPr/>
      </dsp:nvSpPr>
      <dsp:spPr>
        <a:xfrm>
          <a:off x="1005204" y="39418"/>
          <a:ext cx="3758729" cy="3758729"/>
        </a:xfrm>
        <a:prstGeom prst="circularArrow">
          <a:avLst>
            <a:gd name="adj1" fmla="val 5085"/>
            <a:gd name="adj2" fmla="val 327528"/>
            <a:gd name="adj3" fmla="val 20192361"/>
            <a:gd name="adj4" fmla="val 16200324"/>
            <a:gd name="adj5" fmla="val 5932"/>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B29B938-9077-40B5-BFD6-4380B887CDC6}">
      <dsp:nvSpPr>
        <dsp:cNvPr id="0" name=""/>
        <dsp:cNvSpPr/>
      </dsp:nvSpPr>
      <dsp:spPr>
        <a:xfrm>
          <a:off x="1034261" y="128579"/>
          <a:ext cx="3758729" cy="3758729"/>
        </a:xfrm>
        <a:prstGeom prst="circularArrow">
          <a:avLst>
            <a:gd name="adj1" fmla="val 5085"/>
            <a:gd name="adj2" fmla="val 327528"/>
            <a:gd name="adj3" fmla="val 2912753"/>
            <a:gd name="adj4" fmla="val 20519953"/>
            <a:gd name="adj5" fmla="val 5932"/>
          </a:avLst>
        </a:prstGeom>
        <a:solidFill>
          <a:schemeClr val="accent1">
            <a:shade val="90000"/>
            <a:hueOff val="166170"/>
            <a:satOff val="-3548"/>
            <a:lumOff val="1324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0DE8FFF-FFF0-4758-AAB0-391EE74E7842}">
      <dsp:nvSpPr>
        <dsp:cNvPr id="0" name=""/>
        <dsp:cNvSpPr/>
      </dsp:nvSpPr>
      <dsp:spPr>
        <a:xfrm>
          <a:off x="958377" y="183695"/>
          <a:ext cx="3758729" cy="3758729"/>
        </a:xfrm>
        <a:prstGeom prst="circularArrow">
          <a:avLst>
            <a:gd name="adj1" fmla="val 5085"/>
            <a:gd name="adj2" fmla="val 327528"/>
            <a:gd name="adj3" fmla="val 7232777"/>
            <a:gd name="adj4" fmla="val 3239695"/>
            <a:gd name="adj5" fmla="val 5932"/>
          </a:avLst>
        </a:prstGeom>
        <a:solidFill>
          <a:schemeClr val="accent1">
            <a:shade val="90000"/>
            <a:hueOff val="332341"/>
            <a:satOff val="-7097"/>
            <a:lumOff val="26487"/>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7B635A0-0CC5-4BA1-BE74-364426910F10}">
      <dsp:nvSpPr>
        <dsp:cNvPr id="0" name=""/>
        <dsp:cNvSpPr/>
      </dsp:nvSpPr>
      <dsp:spPr>
        <a:xfrm>
          <a:off x="882494" y="128579"/>
          <a:ext cx="3758729" cy="3758729"/>
        </a:xfrm>
        <a:prstGeom prst="circularArrow">
          <a:avLst>
            <a:gd name="adj1" fmla="val 5085"/>
            <a:gd name="adj2" fmla="val 327528"/>
            <a:gd name="adj3" fmla="val 11552519"/>
            <a:gd name="adj4" fmla="val 7559718"/>
            <a:gd name="adj5" fmla="val 5932"/>
          </a:avLst>
        </a:prstGeom>
        <a:solidFill>
          <a:schemeClr val="accent1">
            <a:shade val="90000"/>
            <a:hueOff val="332341"/>
            <a:satOff val="-7097"/>
            <a:lumOff val="26487"/>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BD0AC01-E795-4C31-A07C-90C368BA9906}">
      <dsp:nvSpPr>
        <dsp:cNvPr id="0" name=""/>
        <dsp:cNvSpPr/>
      </dsp:nvSpPr>
      <dsp:spPr>
        <a:xfrm>
          <a:off x="911551" y="39418"/>
          <a:ext cx="3758729" cy="3758729"/>
        </a:xfrm>
        <a:prstGeom prst="circularArrow">
          <a:avLst>
            <a:gd name="adj1" fmla="val 5085"/>
            <a:gd name="adj2" fmla="val 327528"/>
            <a:gd name="adj3" fmla="val 15872148"/>
            <a:gd name="adj4" fmla="val 11880111"/>
            <a:gd name="adj5" fmla="val 5932"/>
          </a:avLst>
        </a:prstGeom>
        <a:solidFill>
          <a:schemeClr val="accent1">
            <a:shade val="90000"/>
            <a:hueOff val="166170"/>
            <a:satOff val="-3548"/>
            <a:lumOff val="13244"/>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4.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3" y="2"/>
            <a:ext cx="2946347" cy="498215"/>
          </a:xfrm>
          <a:prstGeom prst="rect">
            <a:avLst/>
          </a:prstGeom>
        </p:spPr>
        <p:txBody>
          <a:bodyPr vert="horz" lIns="91431" tIns="45717" rIns="91431" bIns="45717" rtlCol="0"/>
          <a:lstStyle>
            <a:lvl1pPr algn="l">
              <a:defRPr sz="1200"/>
            </a:lvl1pPr>
          </a:lstStyle>
          <a:p>
            <a:endParaRPr lang="fr-FR" dirty="0"/>
          </a:p>
        </p:txBody>
      </p:sp>
      <p:sp>
        <p:nvSpPr>
          <p:cNvPr id="3" name="Espace réservé de la date 2"/>
          <p:cNvSpPr>
            <a:spLocks noGrp="1"/>
          </p:cNvSpPr>
          <p:nvPr>
            <p:ph type="dt" idx="1"/>
          </p:nvPr>
        </p:nvSpPr>
        <p:spPr>
          <a:xfrm>
            <a:off x="3851345" y="2"/>
            <a:ext cx="2946347" cy="498215"/>
          </a:xfrm>
          <a:prstGeom prst="rect">
            <a:avLst/>
          </a:prstGeom>
        </p:spPr>
        <p:txBody>
          <a:bodyPr vert="horz" lIns="91431" tIns="45717" rIns="91431" bIns="45717" rtlCol="0"/>
          <a:lstStyle>
            <a:lvl1pPr algn="r">
              <a:defRPr sz="1200"/>
            </a:lvl1pPr>
          </a:lstStyle>
          <a:p>
            <a:fld id="{E9E6E9A0-E9C3-4B53-8F00-FF8ECE6C5DE7}" type="datetimeFigureOut">
              <a:rPr lang="fr-FR" smtClean="0"/>
              <a:t>28/07/2021</a:t>
            </a:fld>
            <a:endParaRPr lang="fr-FR" dirty="0"/>
          </a:p>
        </p:txBody>
      </p:sp>
      <p:sp>
        <p:nvSpPr>
          <p:cNvPr id="4" name="Espace réservé de l'image des diapositives 3"/>
          <p:cNvSpPr>
            <a:spLocks noGrp="1" noRot="1" noChangeAspect="1"/>
          </p:cNvSpPr>
          <p:nvPr>
            <p:ph type="sldImg" idx="2"/>
          </p:nvPr>
        </p:nvSpPr>
        <p:spPr>
          <a:xfrm>
            <a:off x="422275" y="1241425"/>
            <a:ext cx="5954713" cy="3349625"/>
          </a:xfrm>
          <a:prstGeom prst="rect">
            <a:avLst/>
          </a:prstGeom>
          <a:noFill/>
          <a:ln w="12700">
            <a:solidFill>
              <a:prstClr val="black"/>
            </a:solidFill>
          </a:ln>
        </p:spPr>
        <p:txBody>
          <a:bodyPr vert="horz" lIns="91431" tIns="45717" rIns="91431" bIns="45717" rtlCol="0" anchor="ctr"/>
          <a:lstStyle/>
          <a:p>
            <a:endParaRPr lang="fr-FR" dirty="0"/>
          </a:p>
        </p:txBody>
      </p:sp>
      <p:sp>
        <p:nvSpPr>
          <p:cNvPr id="5" name="Espace réservé des notes 4"/>
          <p:cNvSpPr>
            <a:spLocks noGrp="1"/>
          </p:cNvSpPr>
          <p:nvPr>
            <p:ph type="body" sz="quarter" idx="3"/>
          </p:nvPr>
        </p:nvSpPr>
        <p:spPr>
          <a:xfrm>
            <a:off x="679927" y="4778725"/>
            <a:ext cx="5439410" cy="3909864"/>
          </a:xfrm>
          <a:prstGeom prst="rect">
            <a:avLst/>
          </a:prstGeom>
        </p:spPr>
        <p:txBody>
          <a:bodyPr vert="horz" lIns="91431" tIns="45717" rIns="91431" bIns="45717"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3" y="9431599"/>
            <a:ext cx="2946347" cy="498214"/>
          </a:xfrm>
          <a:prstGeom prst="rect">
            <a:avLst/>
          </a:prstGeom>
        </p:spPr>
        <p:txBody>
          <a:bodyPr vert="horz" lIns="91431" tIns="45717" rIns="91431" bIns="45717"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51345" y="9431599"/>
            <a:ext cx="2946347" cy="498214"/>
          </a:xfrm>
          <a:prstGeom prst="rect">
            <a:avLst/>
          </a:prstGeom>
        </p:spPr>
        <p:txBody>
          <a:bodyPr vert="horz" lIns="91431" tIns="45717" rIns="91431" bIns="45717" rtlCol="0" anchor="b"/>
          <a:lstStyle>
            <a:lvl1pPr algn="r">
              <a:defRPr sz="1200"/>
            </a:lvl1pPr>
          </a:lstStyle>
          <a:p>
            <a:fld id="{3A03C754-CFC3-458D-A5CE-ACF61E4AA3EA}" type="slidenum">
              <a:rPr lang="fr-FR" smtClean="0"/>
              <a:t>‹N°›</a:t>
            </a:fld>
            <a:endParaRPr lang="fr-FR" dirty="0"/>
          </a:p>
        </p:txBody>
      </p:sp>
    </p:spTree>
    <p:extLst>
      <p:ext uri="{BB962C8B-B14F-4D97-AF65-F5344CB8AC3E}">
        <p14:creationId xmlns:p14="http://schemas.microsoft.com/office/powerpoint/2010/main" val="3981343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6BA185F7-D6D5-440D-A064-8ABA8F0CC407}" type="slidenum">
              <a:rPr lang="fr-FR" altLang="fr-FR" smtClean="0"/>
              <a:pPr>
                <a:defRPr/>
              </a:pPr>
              <a:t>13</a:t>
            </a:fld>
            <a:endParaRPr lang="fr-FR" altLang="fr-FR" dirty="0"/>
          </a:p>
        </p:txBody>
      </p:sp>
    </p:spTree>
    <p:extLst>
      <p:ext uri="{BB962C8B-B14F-4D97-AF65-F5344CB8AC3E}">
        <p14:creationId xmlns:p14="http://schemas.microsoft.com/office/powerpoint/2010/main" val="34866908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Espace réservé de l'image des diapositives 1"/>
          <p:cNvSpPr>
            <a:spLocks noGrp="1" noRot="1" noChangeAspect="1" noTextEdit="1"/>
          </p:cNvSpPr>
          <p:nvPr>
            <p:ph type="sldImg"/>
          </p:nvPr>
        </p:nvSpPr>
        <p:spPr>
          <a:ln/>
        </p:spPr>
      </p:sp>
      <p:sp>
        <p:nvSpPr>
          <p:cNvPr id="56323"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dirty="0"/>
          </a:p>
        </p:txBody>
      </p:sp>
      <p:sp>
        <p:nvSpPr>
          <p:cNvPr id="56324"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3854">
              <a:defRPr sz="2500">
                <a:solidFill>
                  <a:schemeClr val="tx1"/>
                </a:solidFill>
                <a:latin typeface="Verdana" panose="020B0604030504040204" pitchFamily="34" charset="0"/>
                <a:ea typeface="MS PGothic" panose="020B0600070205080204" pitchFamily="34" charset="-128"/>
              </a:defRPr>
            </a:lvl1pPr>
            <a:lvl2pPr marL="779054" indent="-299637" defTabSz="943854">
              <a:defRPr sz="2500">
                <a:solidFill>
                  <a:schemeClr val="tx1"/>
                </a:solidFill>
                <a:latin typeface="Verdana" panose="020B0604030504040204" pitchFamily="34" charset="0"/>
                <a:ea typeface="MS PGothic" panose="020B0600070205080204" pitchFamily="34" charset="-128"/>
              </a:defRPr>
            </a:lvl2pPr>
            <a:lvl3pPr marL="1198544" indent="-239711" defTabSz="943854">
              <a:defRPr sz="2500">
                <a:solidFill>
                  <a:schemeClr val="tx1"/>
                </a:solidFill>
                <a:latin typeface="Verdana" panose="020B0604030504040204" pitchFamily="34" charset="0"/>
                <a:ea typeface="MS PGothic" panose="020B0600070205080204" pitchFamily="34" charset="-128"/>
              </a:defRPr>
            </a:lvl3pPr>
            <a:lvl4pPr marL="1677962" indent="-239711" defTabSz="943854">
              <a:defRPr sz="2500">
                <a:solidFill>
                  <a:schemeClr val="tx1"/>
                </a:solidFill>
                <a:latin typeface="Verdana" panose="020B0604030504040204" pitchFamily="34" charset="0"/>
                <a:ea typeface="MS PGothic" panose="020B0600070205080204" pitchFamily="34" charset="-128"/>
              </a:defRPr>
            </a:lvl4pPr>
            <a:lvl5pPr marL="2157381" indent="-239711" defTabSz="943854">
              <a:defRPr sz="2500">
                <a:solidFill>
                  <a:schemeClr val="tx1"/>
                </a:solidFill>
                <a:latin typeface="Verdana" panose="020B0604030504040204" pitchFamily="34" charset="0"/>
                <a:ea typeface="MS PGothic" panose="020B0600070205080204" pitchFamily="34" charset="-128"/>
              </a:defRPr>
            </a:lvl5pPr>
            <a:lvl6pPr marL="2636801" indent="-239711" defTabSz="943854" eaLnBrk="0" fontAlgn="base" hangingPunct="0">
              <a:spcBef>
                <a:spcPct val="0"/>
              </a:spcBef>
              <a:spcAft>
                <a:spcPct val="0"/>
              </a:spcAft>
              <a:defRPr sz="2500">
                <a:solidFill>
                  <a:schemeClr val="tx1"/>
                </a:solidFill>
                <a:latin typeface="Verdana" panose="020B0604030504040204" pitchFamily="34" charset="0"/>
                <a:ea typeface="MS PGothic" panose="020B0600070205080204" pitchFamily="34" charset="-128"/>
              </a:defRPr>
            </a:lvl6pPr>
            <a:lvl7pPr marL="3116221" indent="-239711" defTabSz="943854" eaLnBrk="0" fontAlgn="base" hangingPunct="0">
              <a:spcBef>
                <a:spcPct val="0"/>
              </a:spcBef>
              <a:spcAft>
                <a:spcPct val="0"/>
              </a:spcAft>
              <a:defRPr sz="2500">
                <a:solidFill>
                  <a:schemeClr val="tx1"/>
                </a:solidFill>
                <a:latin typeface="Verdana" panose="020B0604030504040204" pitchFamily="34" charset="0"/>
                <a:ea typeface="MS PGothic" panose="020B0600070205080204" pitchFamily="34" charset="-128"/>
              </a:defRPr>
            </a:lvl7pPr>
            <a:lvl8pPr marL="3595637" indent="-239711" defTabSz="943854" eaLnBrk="0" fontAlgn="base" hangingPunct="0">
              <a:spcBef>
                <a:spcPct val="0"/>
              </a:spcBef>
              <a:spcAft>
                <a:spcPct val="0"/>
              </a:spcAft>
              <a:defRPr sz="2500">
                <a:solidFill>
                  <a:schemeClr val="tx1"/>
                </a:solidFill>
                <a:latin typeface="Verdana" panose="020B0604030504040204" pitchFamily="34" charset="0"/>
                <a:ea typeface="MS PGothic" panose="020B0600070205080204" pitchFamily="34" charset="-128"/>
              </a:defRPr>
            </a:lvl8pPr>
            <a:lvl9pPr marL="4075053" indent="-239711" defTabSz="943854" eaLnBrk="0" fontAlgn="base" hangingPunct="0">
              <a:spcBef>
                <a:spcPct val="0"/>
              </a:spcBef>
              <a:spcAft>
                <a:spcPct val="0"/>
              </a:spcAft>
              <a:defRPr sz="2500">
                <a:solidFill>
                  <a:schemeClr val="tx1"/>
                </a:solidFill>
                <a:latin typeface="Verdana" panose="020B0604030504040204" pitchFamily="34" charset="0"/>
                <a:ea typeface="MS PGothic" panose="020B0600070205080204" pitchFamily="34" charset="-128"/>
              </a:defRPr>
            </a:lvl9pPr>
          </a:lstStyle>
          <a:p>
            <a:fld id="{29FB43D0-AC6B-42B8-9276-D1BE3A06A8B8}" type="slidenum">
              <a:rPr lang="fr-FR" altLang="fr-FR" sz="1200">
                <a:solidFill>
                  <a:srgbClr val="000000"/>
                </a:solidFill>
                <a:latin typeface="Times" panose="02020603050405020304" pitchFamily="18" charset="0"/>
              </a:rPr>
              <a:pPr/>
              <a:t>34</a:t>
            </a:fld>
            <a:endParaRPr lang="fr-FR" altLang="fr-FR" sz="1200" dirty="0">
              <a:solidFill>
                <a:srgbClr val="000000"/>
              </a:solidFill>
              <a:latin typeface="Times" panose="02020603050405020304" pitchFamily="18" charset="0"/>
            </a:endParaRPr>
          </a:p>
        </p:txBody>
      </p:sp>
    </p:spTree>
    <p:extLst>
      <p:ext uri="{BB962C8B-B14F-4D97-AF65-F5344CB8AC3E}">
        <p14:creationId xmlns:p14="http://schemas.microsoft.com/office/powerpoint/2010/main" val="21568773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Espace réservé de l'image des diapositives 1"/>
          <p:cNvSpPr>
            <a:spLocks noGrp="1" noRot="1" noChangeAspect="1" noTextEdit="1"/>
          </p:cNvSpPr>
          <p:nvPr>
            <p:ph type="sldImg"/>
          </p:nvPr>
        </p:nvSpPr>
        <p:spPr>
          <a:ln/>
        </p:spPr>
      </p:sp>
      <p:sp>
        <p:nvSpPr>
          <p:cNvPr id="56323"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dirty="0"/>
          </a:p>
        </p:txBody>
      </p:sp>
      <p:sp>
        <p:nvSpPr>
          <p:cNvPr id="56324"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3854">
              <a:defRPr sz="2500">
                <a:solidFill>
                  <a:schemeClr val="tx1"/>
                </a:solidFill>
                <a:latin typeface="Verdana" panose="020B0604030504040204" pitchFamily="34" charset="0"/>
                <a:ea typeface="MS PGothic" panose="020B0600070205080204" pitchFamily="34" charset="-128"/>
              </a:defRPr>
            </a:lvl1pPr>
            <a:lvl2pPr marL="779054" indent="-299637" defTabSz="943854">
              <a:defRPr sz="2500">
                <a:solidFill>
                  <a:schemeClr val="tx1"/>
                </a:solidFill>
                <a:latin typeface="Verdana" panose="020B0604030504040204" pitchFamily="34" charset="0"/>
                <a:ea typeface="MS PGothic" panose="020B0600070205080204" pitchFamily="34" charset="-128"/>
              </a:defRPr>
            </a:lvl2pPr>
            <a:lvl3pPr marL="1198544" indent="-239711" defTabSz="943854">
              <a:defRPr sz="2500">
                <a:solidFill>
                  <a:schemeClr val="tx1"/>
                </a:solidFill>
                <a:latin typeface="Verdana" panose="020B0604030504040204" pitchFamily="34" charset="0"/>
                <a:ea typeface="MS PGothic" panose="020B0600070205080204" pitchFamily="34" charset="-128"/>
              </a:defRPr>
            </a:lvl3pPr>
            <a:lvl4pPr marL="1677962" indent="-239711" defTabSz="943854">
              <a:defRPr sz="2500">
                <a:solidFill>
                  <a:schemeClr val="tx1"/>
                </a:solidFill>
                <a:latin typeface="Verdana" panose="020B0604030504040204" pitchFamily="34" charset="0"/>
                <a:ea typeface="MS PGothic" panose="020B0600070205080204" pitchFamily="34" charset="-128"/>
              </a:defRPr>
            </a:lvl4pPr>
            <a:lvl5pPr marL="2157381" indent="-239711" defTabSz="943854">
              <a:defRPr sz="2500">
                <a:solidFill>
                  <a:schemeClr val="tx1"/>
                </a:solidFill>
                <a:latin typeface="Verdana" panose="020B0604030504040204" pitchFamily="34" charset="0"/>
                <a:ea typeface="MS PGothic" panose="020B0600070205080204" pitchFamily="34" charset="-128"/>
              </a:defRPr>
            </a:lvl5pPr>
            <a:lvl6pPr marL="2636801" indent="-239711" defTabSz="943854" eaLnBrk="0" fontAlgn="base" hangingPunct="0">
              <a:spcBef>
                <a:spcPct val="0"/>
              </a:spcBef>
              <a:spcAft>
                <a:spcPct val="0"/>
              </a:spcAft>
              <a:defRPr sz="2500">
                <a:solidFill>
                  <a:schemeClr val="tx1"/>
                </a:solidFill>
                <a:latin typeface="Verdana" panose="020B0604030504040204" pitchFamily="34" charset="0"/>
                <a:ea typeface="MS PGothic" panose="020B0600070205080204" pitchFamily="34" charset="-128"/>
              </a:defRPr>
            </a:lvl6pPr>
            <a:lvl7pPr marL="3116221" indent="-239711" defTabSz="943854" eaLnBrk="0" fontAlgn="base" hangingPunct="0">
              <a:spcBef>
                <a:spcPct val="0"/>
              </a:spcBef>
              <a:spcAft>
                <a:spcPct val="0"/>
              </a:spcAft>
              <a:defRPr sz="2500">
                <a:solidFill>
                  <a:schemeClr val="tx1"/>
                </a:solidFill>
                <a:latin typeface="Verdana" panose="020B0604030504040204" pitchFamily="34" charset="0"/>
                <a:ea typeface="MS PGothic" panose="020B0600070205080204" pitchFamily="34" charset="-128"/>
              </a:defRPr>
            </a:lvl7pPr>
            <a:lvl8pPr marL="3595637" indent="-239711" defTabSz="943854" eaLnBrk="0" fontAlgn="base" hangingPunct="0">
              <a:spcBef>
                <a:spcPct val="0"/>
              </a:spcBef>
              <a:spcAft>
                <a:spcPct val="0"/>
              </a:spcAft>
              <a:defRPr sz="2500">
                <a:solidFill>
                  <a:schemeClr val="tx1"/>
                </a:solidFill>
                <a:latin typeface="Verdana" panose="020B0604030504040204" pitchFamily="34" charset="0"/>
                <a:ea typeface="MS PGothic" panose="020B0600070205080204" pitchFamily="34" charset="-128"/>
              </a:defRPr>
            </a:lvl8pPr>
            <a:lvl9pPr marL="4075053" indent="-239711" defTabSz="943854" eaLnBrk="0" fontAlgn="base" hangingPunct="0">
              <a:spcBef>
                <a:spcPct val="0"/>
              </a:spcBef>
              <a:spcAft>
                <a:spcPct val="0"/>
              </a:spcAft>
              <a:defRPr sz="2500">
                <a:solidFill>
                  <a:schemeClr val="tx1"/>
                </a:solidFill>
                <a:latin typeface="Verdana" panose="020B0604030504040204" pitchFamily="34" charset="0"/>
                <a:ea typeface="MS PGothic" panose="020B0600070205080204" pitchFamily="34" charset="-128"/>
              </a:defRPr>
            </a:lvl9pPr>
          </a:lstStyle>
          <a:p>
            <a:fld id="{29FB43D0-AC6B-42B8-9276-D1BE3A06A8B8}" type="slidenum">
              <a:rPr lang="fr-FR" altLang="fr-FR" sz="1200">
                <a:solidFill>
                  <a:srgbClr val="000000"/>
                </a:solidFill>
                <a:latin typeface="Times" panose="02020603050405020304" pitchFamily="18" charset="0"/>
              </a:rPr>
              <a:pPr/>
              <a:t>35</a:t>
            </a:fld>
            <a:endParaRPr lang="fr-FR" altLang="fr-FR" sz="1200" dirty="0">
              <a:solidFill>
                <a:srgbClr val="000000"/>
              </a:solidFill>
              <a:latin typeface="Times" panose="02020603050405020304" pitchFamily="18" charset="0"/>
            </a:endParaRPr>
          </a:p>
        </p:txBody>
      </p:sp>
    </p:spTree>
    <p:extLst>
      <p:ext uri="{BB962C8B-B14F-4D97-AF65-F5344CB8AC3E}">
        <p14:creationId xmlns:p14="http://schemas.microsoft.com/office/powerpoint/2010/main" val="9923869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Espace réservé de l'image des diapositives 1"/>
          <p:cNvSpPr>
            <a:spLocks noGrp="1" noRot="1" noChangeAspect="1" noTextEdit="1"/>
          </p:cNvSpPr>
          <p:nvPr>
            <p:ph type="sldImg"/>
          </p:nvPr>
        </p:nvSpPr>
        <p:spPr>
          <a:ln/>
        </p:spPr>
      </p:sp>
      <p:sp>
        <p:nvSpPr>
          <p:cNvPr id="56323"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dirty="0"/>
          </a:p>
        </p:txBody>
      </p:sp>
      <p:sp>
        <p:nvSpPr>
          <p:cNvPr id="56324"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0267">
              <a:defRPr sz="2400">
                <a:solidFill>
                  <a:schemeClr val="tx1"/>
                </a:solidFill>
                <a:latin typeface="Verdana" panose="020B0604030504040204" pitchFamily="34" charset="0"/>
                <a:ea typeface="MS PGothic" panose="020B0600070205080204" pitchFamily="34" charset="-128"/>
              </a:defRPr>
            </a:lvl1pPr>
            <a:lvl2pPr marL="751331" indent="-288974" defTabSz="910267">
              <a:defRPr sz="2400">
                <a:solidFill>
                  <a:schemeClr val="tx1"/>
                </a:solidFill>
                <a:latin typeface="Verdana" panose="020B0604030504040204" pitchFamily="34" charset="0"/>
                <a:ea typeface="MS PGothic" panose="020B0600070205080204" pitchFamily="34" charset="-128"/>
              </a:defRPr>
            </a:lvl2pPr>
            <a:lvl3pPr marL="1155894" indent="-231182" defTabSz="910267">
              <a:defRPr sz="2400">
                <a:solidFill>
                  <a:schemeClr val="tx1"/>
                </a:solidFill>
                <a:latin typeface="Verdana" panose="020B0604030504040204" pitchFamily="34" charset="0"/>
                <a:ea typeface="MS PGothic" panose="020B0600070205080204" pitchFamily="34" charset="-128"/>
              </a:defRPr>
            </a:lvl3pPr>
            <a:lvl4pPr marL="1618249" indent="-231182" defTabSz="910267">
              <a:defRPr sz="2400">
                <a:solidFill>
                  <a:schemeClr val="tx1"/>
                </a:solidFill>
                <a:latin typeface="Verdana" panose="020B0604030504040204" pitchFamily="34" charset="0"/>
                <a:ea typeface="MS PGothic" panose="020B0600070205080204" pitchFamily="34" charset="-128"/>
              </a:defRPr>
            </a:lvl4pPr>
            <a:lvl5pPr marL="2080609" indent="-231182" defTabSz="910267">
              <a:defRPr sz="2400">
                <a:solidFill>
                  <a:schemeClr val="tx1"/>
                </a:solidFill>
                <a:latin typeface="Verdana" panose="020B0604030504040204" pitchFamily="34" charset="0"/>
                <a:ea typeface="MS PGothic" panose="020B0600070205080204" pitchFamily="34" charset="-128"/>
              </a:defRPr>
            </a:lvl5pPr>
            <a:lvl6pPr marL="2542966" indent="-231182" defTabSz="910267"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3005329" indent="-231182" defTabSz="910267"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67683" indent="-231182" defTabSz="910267"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930039" indent="-231182" defTabSz="910267"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fld id="{29FB43D0-AC6B-42B8-9276-D1BE3A06A8B8}" type="slidenum">
              <a:rPr lang="fr-FR" altLang="fr-FR" sz="1200">
                <a:solidFill>
                  <a:srgbClr val="000000"/>
                </a:solidFill>
                <a:latin typeface="Times" panose="02020603050405020304" pitchFamily="18" charset="0"/>
              </a:rPr>
              <a:pPr/>
              <a:t>37</a:t>
            </a:fld>
            <a:endParaRPr lang="fr-FR" altLang="fr-FR" sz="1200" dirty="0">
              <a:solidFill>
                <a:srgbClr val="000000"/>
              </a:solidFill>
              <a:latin typeface="Times" panose="02020603050405020304" pitchFamily="18" charset="0"/>
            </a:endParaRPr>
          </a:p>
        </p:txBody>
      </p:sp>
    </p:spTree>
    <p:extLst>
      <p:ext uri="{BB962C8B-B14F-4D97-AF65-F5344CB8AC3E}">
        <p14:creationId xmlns:p14="http://schemas.microsoft.com/office/powerpoint/2010/main" val="28284605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6BA185F7-D6D5-440D-A064-8ABA8F0CC407}" type="slidenum">
              <a:rPr lang="fr-FR" altLang="fr-FR" smtClean="0"/>
              <a:pPr>
                <a:defRPr/>
              </a:pPr>
              <a:t>39</a:t>
            </a:fld>
            <a:endParaRPr lang="fr-FR" altLang="fr-FR" dirty="0"/>
          </a:p>
        </p:txBody>
      </p:sp>
    </p:spTree>
    <p:extLst>
      <p:ext uri="{BB962C8B-B14F-4D97-AF65-F5344CB8AC3E}">
        <p14:creationId xmlns:p14="http://schemas.microsoft.com/office/powerpoint/2010/main" val="15376297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6BA185F7-D6D5-440D-A064-8ABA8F0CC407}" type="slidenum">
              <a:rPr lang="fr-FR" altLang="fr-FR" smtClean="0"/>
              <a:pPr>
                <a:defRPr/>
              </a:pPr>
              <a:t>40</a:t>
            </a:fld>
            <a:endParaRPr lang="fr-FR" altLang="fr-FR" dirty="0"/>
          </a:p>
        </p:txBody>
      </p:sp>
    </p:spTree>
    <p:extLst>
      <p:ext uri="{BB962C8B-B14F-4D97-AF65-F5344CB8AC3E}">
        <p14:creationId xmlns:p14="http://schemas.microsoft.com/office/powerpoint/2010/main" val="36907835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Espace réservé de l'image des diapositives 1"/>
          <p:cNvSpPr>
            <a:spLocks noGrp="1" noRot="1" noChangeAspect="1" noTextEdit="1"/>
          </p:cNvSpPr>
          <p:nvPr>
            <p:ph type="sldImg"/>
          </p:nvPr>
        </p:nvSpPr>
        <p:spPr>
          <a:xfrm>
            <a:off x="90488" y="744538"/>
            <a:ext cx="6618287" cy="3722687"/>
          </a:xfrm>
          <a:ln/>
        </p:spPr>
      </p:sp>
      <p:sp>
        <p:nvSpPr>
          <p:cNvPr id="38915"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dirty="0"/>
          </a:p>
        </p:txBody>
      </p:sp>
      <p:sp>
        <p:nvSpPr>
          <p:cNvPr id="38916"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101">
              <a:defRPr sz="2400">
                <a:solidFill>
                  <a:schemeClr val="tx1"/>
                </a:solidFill>
                <a:latin typeface="Verdana" panose="020B0604030504040204" pitchFamily="34" charset="0"/>
                <a:ea typeface="MS PGothic" panose="020B0600070205080204" pitchFamily="34" charset="-128"/>
              </a:defRPr>
            </a:lvl1pPr>
            <a:lvl2pPr marL="738006" indent="-281755" defTabSz="906101">
              <a:defRPr sz="2400">
                <a:solidFill>
                  <a:schemeClr val="tx1"/>
                </a:solidFill>
                <a:latin typeface="Verdana" panose="020B0604030504040204" pitchFamily="34" charset="0"/>
                <a:ea typeface="MS PGothic" panose="020B0600070205080204" pitchFamily="34" charset="-128"/>
              </a:defRPr>
            </a:lvl2pPr>
            <a:lvl3pPr marL="1138225" indent="-224120" defTabSz="906101">
              <a:defRPr sz="2400">
                <a:solidFill>
                  <a:schemeClr val="tx1"/>
                </a:solidFill>
                <a:latin typeface="Verdana" panose="020B0604030504040204" pitchFamily="34" charset="0"/>
                <a:ea typeface="MS PGothic" panose="020B0600070205080204" pitchFamily="34" charset="-128"/>
              </a:defRPr>
            </a:lvl3pPr>
            <a:lvl4pPr marL="1594474" indent="-224120" defTabSz="906101">
              <a:defRPr sz="2400">
                <a:solidFill>
                  <a:schemeClr val="tx1"/>
                </a:solidFill>
                <a:latin typeface="Verdana" panose="020B0604030504040204" pitchFamily="34" charset="0"/>
                <a:ea typeface="MS PGothic" panose="020B0600070205080204" pitchFamily="34" charset="-128"/>
              </a:defRPr>
            </a:lvl4pPr>
            <a:lvl5pPr marL="2052325" indent="-224120" defTabSz="906101">
              <a:defRPr sz="2400">
                <a:solidFill>
                  <a:schemeClr val="tx1"/>
                </a:solidFill>
                <a:latin typeface="Verdana" panose="020B0604030504040204" pitchFamily="34" charset="0"/>
                <a:ea typeface="MS PGothic" panose="020B0600070205080204" pitchFamily="34" charset="-128"/>
              </a:defRPr>
            </a:lvl5pPr>
            <a:lvl6pPr marL="2513380" indent="-224120" defTabSz="906101"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2974433" indent="-224120" defTabSz="906101"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35490" indent="-224120" defTabSz="906101"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896543" indent="-224120" defTabSz="906101"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fld id="{28243953-19D9-4152-8C12-FE49CE653521}" type="slidenum">
              <a:rPr lang="fr-FR" altLang="fr-FR" sz="1200">
                <a:solidFill>
                  <a:prstClr val="black"/>
                </a:solidFill>
                <a:latin typeface="Times" panose="02020603050405020304" pitchFamily="18" charset="0"/>
              </a:rPr>
              <a:pPr/>
              <a:t>41</a:t>
            </a:fld>
            <a:endParaRPr lang="fr-FR" altLang="fr-FR" sz="1200" dirty="0">
              <a:solidFill>
                <a:prstClr val="black"/>
              </a:solidFill>
              <a:latin typeface="Times" panose="02020603050405020304" pitchFamily="18" charset="0"/>
            </a:endParaRPr>
          </a:p>
        </p:txBody>
      </p:sp>
    </p:spTree>
    <p:extLst>
      <p:ext uri="{BB962C8B-B14F-4D97-AF65-F5344CB8AC3E}">
        <p14:creationId xmlns:p14="http://schemas.microsoft.com/office/powerpoint/2010/main" val="15924281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6BA185F7-D6D5-440D-A064-8ABA8F0CC407}" type="slidenum">
              <a:rPr lang="fr-FR" altLang="fr-FR" smtClean="0"/>
              <a:pPr>
                <a:defRPr/>
              </a:pPr>
              <a:t>14</a:t>
            </a:fld>
            <a:endParaRPr lang="fr-FR" altLang="fr-FR" dirty="0"/>
          </a:p>
        </p:txBody>
      </p:sp>
    </p:spTree>
    <p:extLst>
      <p:ext uri="{BB962C8B-B14F-4D97-AF65-F5344CB8AC3E}">
        <p14:creationId xmlns:p14="http://schemas.microsoft.com/office/powerpoint/2010/main" val="2954625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Espace réservé de l'image des diapositives 1"/>
          <p:cNvSpPr>
            <a:spLocks noGrp="1" noRot="1" noChangeAspect="1" noTextEdit="1"/>
          </p:cNvSpPr>
          <p:nvPr>
            <p:ph type="sldImg"/>
          </p:nvPr>
        </p:nvSpPr>
        <p:spPr>
          <a:ln/>
        </p:spPr>
      </p:sp>
      <p:sp>
        <p:nvSpPr>
          <p:cNvPr id="56323"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dirty="0"/>
          </a:p>
        </p:txBody>
      </p:sp>
    </p:spTree>
    <p:extLst>
      <p:ext uri="{BB962C8B-B14F-4D97-AF65-F5344CB8AC3E}">
        <p14:creationId xmlns:p14="http://schemas.microsoft.com/office/powerpoint/2010/main" val="20383032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Espace réservé de l'image des diapositives 1"/>
          <p:cNvSpPr>
            <a:spLocks noGrp="1" noRot="1" noChangeAspect="1" noTextEdit="1"/>
          </p:cNvSpPr>
          <p:nvPr>
            <p:ph type="sldImg"/>
          </p:nvPr>
        </p:nvSpPr>
        <p:spPr>
          <a:ln/>
        </p:spPr>
      </p:sp>
      <p:sp>
        <p:nvSpPr>
          <p:cNvPr id="56323"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dirty="0"/>
          </a:p>
        </p:txBody>
      </p:sp>
    </p:spTree>
    <p:extLst>
      <p:ext uri="{BB962C8B-B14F-4D97-AF65-F5344CB8AC3E}">
        <p14:creationId xmlns:p14="http://schemas.microsoft.com/office/powerpoint/2010/main" val="29695770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Espace réservé de l'image des diapositives 1"/>
          <p:cNvSpPr>
            <a:spLocks noGrp="1" noRot="1" noChangeAspect="1" noTextEdit="1"/>
          </p:cNvSpPr>
          <p:nvPr>
            <p:ph type="sldImg"/>
          </p:nvPr>
        </p:nvSpPr>
        <p:spPr>
          <a:ln/>
        </p:spPr>
      </p:sp>
      <p:sp>
        <p:nvSpPr>
          <p:cNvPr id="56323"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dirty="0"/>
          </a:p>
        </p:txBody>
      </p:sp>
    </p:spTree>
    <p:extLst>
      <p:ext uri="{BB962C8B-B14F-4D97-AF65-F5344CB8AC3E}">
        <p14:creationId xmlns:p14="http://schemas.microsoft.com/office/powerpoint/2010/main" val="21874371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Espace réservé de l'image des diapositives 1"/>
          <p:cNvSpPr>
            <a:spLocks noGrp="1" noRot="1" noChangeAspect="1" noTextEdit="1"/>
          </p:cNvSpPr>
          <p:nvPr>
            <p:ph type="sldImg"/>
          </p:nvPr>
        </p:nvSpPr>
        <p:spPr>
          <a:ln/>
        </p:spPr>
      </p:sp>
      <p:sp>
        <p:nvSpPr>
          <p:cNvPr id="56323"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dirty="0"/>
          </a:p>
        </p:txBody>
      </p:sp>
    </p:spTree>
    <p:extLst>
      <p:ext uri="{BB962C8B-B14F-4D97-AF65-F5344CB8AC3E}">
        <p14:creationId xmlns:p14="http://schemas.microsoft.com/office/powerpoint/2010/main" val="31016197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Espace réservé de l'image des diapositives 1"/>
          <p:cNvSpPr>
            <a:spLocks noGrp="1" noRot="1" noChangeAspect="1" noTextEdit="1"/>
          </p:cNvSpPr>
          <p:nvPr>
            <p:ph type="sldImg"/>
          </p:nvPr>
        </p:nvSpPr>
        <p:spPr>
          <a:ln/>
        </p:spPr>
      </p:sp>
      <p:sp>
        <p:nvSpPr>
          <p:cNvPr id="56323"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dirty="0"/>
          </a:p>
        </p:txBody>
      </p:sp>
      <p:sp>
        <p:nvSpPr>
          <p:cNvPr id="56324"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0614">
              <a:defRPr sz="2400">
                <a:solidFill>
                  <a:schemeClr val="tx1"/>
                </a:solidFill>
                <a:latin typeface="Verdana" panose="020B0604030504040204" pitchFamily="34" charset="0"/>
                <a:ea typeface="MS PGothic" panose="020B0600070205080204" pitchFamily="34" charset="-128"/>
              </a:defRPr>
            </a:lvl1pPr>
            <a:lvl2pPr marL="751617" indent="-289084" defTabSz="910614">
              <a:defRPr sz="2400">
                <a:solidFill>
                  <a:schemeClr val="tx1"/>
                </a:solidFill>
                <a:latin typeface="Verdana" panose="020B0604030504040204" pitchFamily="34" charset="0"/>
                <a:ea typeface="MS PGothic" panose="020B0600070205080204" pitchFamily="34" charset="-128"/>
              </a:defRPr>
            </a:lvl2pPr>
            <a:lvl3pPr marL="1156333" indent="-231269" defTabSz="910614">
              <a:defRPr sz="2400">
                <a:solidFill>
                  <a:schemeClr val="tx1"/>
                </a:solidFill>
                <a:latin typeface="Verdana" panose="020B0604030504040204" pitchFamily="34" charset="0"/>
                <a:ea typeface="MS PGothic" panose="020B0600070205080204" pitchFamily="34" charset="-128"/>
              </a:defRPr>
            </a:lvl3pPr>
            <a:lvl4pPr marL="1618867" indent="-231269" defTabSz="910614">
              <a:defRPr sz="2400">
                <a:solidFill>
                  <a:schemeClr val="tx1"/>
                </a:solidFill>
                <a:latin typeface="Verdana" panose="020B0604030504040204" pitchFamily="34" charset="0"/>
                <a:ea typeface="MS PGothic" panose="020B0600070205080204" pitchFamily="34" charset="-128"/>
              </a:defRPr>
            </a:lvl4pPr>
            <a:lvl5pPr marL="2081402" indent="-231269" defTabSz="910614">
              <a:defRPr sz="2400">
                <a:solidFill>
                  <a:schemeClr val="tx1"/>
                </a:solidFill>
                <a:latin typeface="Verdana" panose="020B0604030504040204" pitchFamily="34" charset="0"/>
                <a:ea typeface="MS PGothic" panose="020B0600070205080204" pitchFamily="34" charset="-128"/>
              </a:defRPr>
            </a:lvl5pPr>
            <a:lvl6pPr marL="2543938" indent="-231269" defTabSz="910614"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3006473" indent="-231269" defTabSz="910614"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69005" indent="-231269" defTabSz="910614"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931538" indent="-231269" defTabSz="910614"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fld id="{29FB43D0-AC6B-42B8-9276-D1BE3A06A8B8}" type="slidenum">
              <a:rPr lang="fr-FR" altLang="fr-FR" sz="1200">
                <a:solidFill>
                  <a:srgbClr val="000000"/>
                </a:solidFill>
                <a:latin typeface="Times" panose="02020603050405020304" pitchFamily="18" charset="0"/>
              </a:rPr>
              <a:pPr/>
              <a:t>27</a:t>
            </a:fld>
            <a:endParaRPr lang="fr-FR" altLang="fr-FR" sz="1200" dirty="0">
              <a:solidFill>
                <a:srgbClr val="000000"/>
              </a:solidFill>
              <a:latin typeface="Times" panose="02020603050405020304" pitchFamily="18" charset="0"/>
            </a:endParaRPr>
          </a:p>
        </p:txBody>
      </p:sp>
    </p:spTree>
    <p:extLst>
      <p:ext uri="{BB962C8B-B14F-4D97-AF65-F5344CB8AC3E}">
        <p14:creationId xmlns:p14="http://schemas.microsoft.com/office/powerpoint/2010/main" val="17165118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Espace réservé de l'image des diapositives 1"/>
          <p:cNvSpPr>
            <a:spLocks noGrp="1" noRot="1" noChangeAspect="1" noTextEdit="1"/>
          </p:cNvSpPr>
          <p:nvPr>
            <p:ph type="sldImg"/>
          </p:nvPr>
        </p:nvSpPr>
        <p:spPr>
          <a:ln/>
        </p:spPr>
      </p:sp>
      <p:sp>
        <p:nvSpPr>
          <p:cNvPr id="56323"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dirty="0"/>
          </a:p>
        </p:txBody>
      </p:sp>
      <p:sp>
        <p:nvSpPr>
          <p:cNvPr id="56324"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0523">
              <a:defRPr sz="2400">
                <a:solidFill>
                  <a:schemeClr val="tx1"/>
                </a:solidFill>
                <a:latin typeface="Verdana" panose="020B0604030504040204" pitchFamily="34" charset="0"/>
                <a:ea typeface="MS PGothic" panose="020B0600070205080204" pitchFamily="34" charset="-128"/>
              </a:defRPr>
            </a:lvl1pPr>
            <a:lvl2pPr marL="751542" indent="-289055" defTabSz="910523">
              <a:defRPr sz="2400">
                <a:solidFill>
                  <a:schemeClr val="tx1"/>
                </a:solidFill>
                <a:latin typeface="Verdana" panose="020B0604030504040204" pitchFamily="34" charset="0"/>
                <a:ea typeface="MS PGothic" panose="020B0600070205080204" pitchFamily="34" charset="-128"/>
              </a:defRPr>
            </a:lvl2pPr>
            <a:lvl3pPr marL="1156218" indent="-231246" defTabSz="910523">
              <a:defRPr sz="2400">
                <a:solidFill>
                  <a:schemeClr val="tx1"/>
                </a:solidFill>
                <a:latin typeface="Verdana" panose="020B0604030504040204" pitchFamily="34" charset="0"/>
                <a:ea typeface="MS PGothic" panose="020B0600070205080204" pitchFamily="34" charset="-128"/>
              </a:defRPr>
            </a:lvl3pPr>
            <a:lvl4pPr marL="1618705" indent="-231246" defTabSz="910523">
              <a:defRPr sz="2400">
                <a:solidFill>
                  <a:schemeClr val="tx1"/>
                </a:solidFill>
                <a:latin typeface="Verdana" panose="020B0604030504040204" pitchFamily="34" charset="0"/>
                <a:ea typeface="MS PGothic" panose="020B0600070205080204" pitchFamily="34" charset="-128"/>
              </a:defRPr>
            </a:lvl4pPr>
            <a:lvl5pPr marL="2081194" indent="-231246" defTabSz="910523">
              <a:defRPr sz="2400">
                <a:solidFill>
                  <a:schemeClr val="tx1"/>
                </a:solidFill>
                <a:latin typeface="Verdana" panose="020B0604030504040204" pitchFamily="34" charset="0"/>
                <a:ea typeface="MS PGothic" panose="020B0600070205080204" pitchFamily="34" charset="-128"/>
              </a:defRPr>
            </a:lvl5pPr>
            <a:lvl6pPr marL="2543683" indent="-231246" defTabSz="910523"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3006173" indent="-231246" defTabSz="910523"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68658" indent="-231246" defTabSz="910523"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931145" indent="-231246" defTabSz="910523"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fld id="{29FB43D0-AC6B-42B8-9276-D1BE3A06A8B8}" type="slidenum">
              <a:rPr lang="fr-FR" altLang="fr-FR" sz="1200">
                <a:solidFill>
                  <a:srgbClr val="000000"/>
                </a:solidFill>
                <a:latin typeface="Times" panose="02020603050405020304" pitchFamily="18" charset="0"/>
              </a:rPr>
              <a:pPr/>
              <a:t>28</a:t>
            </a:fld>
            <a:endParaRPr lang="fr-FR" altLang="fr-FR" sz="1200" dirty="0">
              <a:solidFill>
                <a:srgbClr val="000000"/>
              </a:solidFill>
              <a:latin typeface="Times" panose="02020603050405020304" pitchFamily="18" charset="0"/>
            </a:endParaRPr>
          </a:p>
        </p:txBody>
      </p:sp>
    </p:spTree>
    <p:extLst>
      <p:ext uri="{BB962C8B-B14F-4D97-AF65-F5344CB8AC3E}">
        <p14:creationId xmlns:p14="http://schemas.microsoft.com/office/powerpoint/2010/main" val="23021660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Espace réservé de l'image des diapositives 1"/>
          <p:cNvSpPr>
            <a:spLocks noGrp="1" noRot="1" noChangeAspect="1" noTextEdit="1"/>
          </p:cNvSpPr>
          <p:nvPr>
            <p:ph type="sldImg"/>
          </p:nvPr>
        </p:nvSpPr>
        <p:spPr>
          <a:ln/>
        </p:spPr>
      </p:sp>
      <p:sp>
        <p:nvSpPr>
          <p:cNvPr id="56323"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dirty="0"/>
          </a:p>
        </p:txBody>
      </p:sp>
      <p:sp>
        <p:nvSpPr>
          <p:cNvPr id="56324"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0176">
              <a:defRPr sz="2400">
                <a:solidFill>
                  <a:schemeClr val="tx1"/>
                </a:solidFill>
                <a:latin typeface="Verdana" panose="020B0604030504040204" pitchFamily="34" charset="0"/>
                <a:ea typeface="MS PGothic" panose="020B0600070205080204" pitchFamily="34" charset="-128"/>
              </a:defRPr>
            </a:lvl1pPr>
            <a:lvl2pPr marL="751256" indent="-288945" defTabSz="910176">
              <a:defRPr sz="2400">
                <a:solidFill>
                  <a:schemeClr val="tx1"/>
                </a:solidFill>
                <a:latin typeface="Verdana" panose="020B0604030504040204" pitchFamily="34" charset="0"/>
                <a:ea typeface="MS PGothic" panose="020B0600070205080204" pitchFamily="34" charset="-128"/>
              </a:defRPr>
            </a:lvl2pPr>
            <a:lvl3pPr marL="1155778" indent="-231159" defTabSz="910176">
              <a:defRPr sz="2400">
                <a:solidFill>
                  <a:schemeClr val="tx1"/>
                </a:solidFill>
                <a:latin typeface="Verdana" panose="020B0604030504040204" pitchFamily="34" charset="0"/>
                <a:ea typeface="MS PGothic" panose="020B0600070205080204" pitchFamily="34" charset="-128"/>
              </a:defRPr>
            </a:lvl3pPr>
            <a:lvl4pPr marL="1618087" indent="-231159" defTabSz="910176">
              <a:defRPr sz="2400">
                <a:solidFill>
                  <a:schemeClr val="tx1"/>
                </a:solidFill>
                <a:latin typeface="Verdana" panose="020B0604030504040204" pitchFamily="34" charset="0"/>
                <a:ea typeface="MS PGothic" panose="020B0600070205080204" pitchFamily="34" charset="-128"/>
              </a:defRPr>
            </a:lvl4pPr>
            <a:lvl5pPr marL="2080401" indent="-231159" defTabSz="910176">
              <a:defRPr sz="2400">
                <a:solidFill>
                  <a:schemeClr val="tx1"/>
                </a:solidFill>
                <a:latin typeface="Verdana" panose="020B0604030504040204" pitchFamily="34" charset="0"/>
                <a:ea typeface="MS PGothic" panose="020B0600070205080204" pitchFamily="34" charset="-128"/>
              </a:defRPr>
            </a:lvl5pPr>
            <a:lvl6pPr marL="2542712" indent="-231159" defTabSz="910176"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3005028" indent="-231159" defTabSz="910176"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67336" indent="-231159" defTabSz="910176"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929646" indent="-231159" defTabSz="910176"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pPr marL="0" marR="0" lvl="0" indent="0" algn="r" defTabSz="910176" rtl="0" eaLnBrk="1" fontAlgn="auto" latinLnBrk="0" hangingPunct="1">
              <a:lnSpc>
                <a:spcPct val="100000"/>
              </a:lnSpc>
              <a:spcBef>
                <a:spcPts val="0"/>
              </a:spcBef>
              <a:spcAft>
                <a:spcPts val="0"/>
              </a:spcAft>
              <a:buClrTx/>
              <a:buSzTx/>
              <a:buFontTx/>
              <a:buNone/>
              <a:tabLst/>
              <a:defRPr/>
            </a:pPr>
            <a:fld id="{29FB43D0-AC6B-42B8-9276-D1BE3A06A8B8}" type="slidenum">
              <a:rPr kumimoji="0" lang="fr-FR" altLang="fr-FR" sz="1200" b="0" i="0" u="none" strike="noStrike" kern="1200" cap="none" spc="0" normalizeH="0" baseline="0" noProof="0">
                <a:ln>
                  <a:noFill/>
                </a:ln>
                <a:solidFill>
                  <a:srgbClr val="000000"/>
                </a:solidFill>
                <a:effectLst/>
                <a:uLnTx/>
                <a:uFillTx/>
                <a:latin typeface="Times" panose="02020603050405020304" pitchFamily="18" charset="0"/>
                <a:ea typeface="MS PGothic" panose="020B0600070205080204" pitchFamily="34" charset="-128"/>
                <a:cs typeface="+mn-cs"/>
              </a:rPr>
              <a:pPr marL="0" marR="0" lvl="0" indent="0" algn="r" defTabSz="910176" rtl="0" eaLnBrk="1" fontAlgn="auto" latinLnBrk="0" hangingPunct="1">
                <a:lnSpc>
                  <a:spcPct val="100000"/>
                </a:lnSpc>
                <a:spcBef>
                  <a:spcPts val="0"/>
                </a:spcBef>
                <a:spcAft>
                  <a:spcPts val="0"/>
                </a:spcAft>
                <a:buClrTx/>
                <a:buSzTx/>
                <a:buFontTx/>
                <a:buNone/>
                <a:tabLst/>
                <a:defRPr/>
              </a:pPr>
              <a:t>30</a:t>
            </a:fld>
            <a:endParaRPr kumimoji="0" lang="fr-FR" altLang="fr-FR" sz="1200" b="0" i="0" u="none" strike="noStrike" kern="1200" cap="none" spc="0" normalizeH="0" baseline="0" noProof="0" dirty="0">
              <a:ln>
                <a:noFill/>
              </a:ln>
              <a:solidFill>
                <a:srgbClr val="000000"/>
              </a:solidFill>
              <a:effectLst/>
              <a:uLnTx/>
              <a:uFillTx/>
              <a:latin typeface="Times" panose="02020603050405020304" pitchFamily="18" charset="0"/>
              <a:ea typeface="MS PGothic" panose="020B0600070205080204" pitchFamily="34" charset="-128"/>
              <a:cs typeface="+mn-cs"/>
            </a:endParaRPr>
          </a:p>
        </p:txBody>
      </p:sp>
    </p:spTree>
    <p:extLst>
      <p:ext uri="{BB962C8B-B14F-4D97-AF65-F5344CB8AC3E}">
        <p14:creationId xmlns:p14="http://schemas.microsoft.com/office/powerpoint/2010/main" val="7163883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DBC315F-E351-4E0F-973E-3C7DA6BF6220}"/>
              </a:ext>
            </a:extLst>
          </p:cNvPr>
          <p:cNvSpPr>
            <a:spLocks noGrp="1"/>
          </p:cNvSpPr>
          <p:nvPr>
            <p:ph type="title"/>
          </p:nvPr>
        </p:nvSpPr>
        <p:spPr>
          <a:xfrm>
            <a:off x="199103" y="194036"/>
            <a:ext cx="8745794" cy="726714"/>
          </a:xfrm>
        </p:spPr>
        <p:txBody>
          <a:bodyPr/>
          <a:lstStyle/>
          <a:p>
            <a:r>
              <a:rPr lang="fr-FR" dirty="0"/>
              <a:t>Modifiez le style du titre</a:t>
            </a:r>
          </a:p>
        </p:txBody>
      </p:sp>
      <p:sp>
        <p:nvSpPr>
          <p:cNvPr id="3" name="Espace réservé du contenu 2">
            <a:extLst>
              <a:ext uri="{FF2B5EF4-FFF2-40B4-BE49-F238E27FC236}">
                <a16:creationId xmlns:a16="http://schemas.microsoft.com/office/drawing/2014/main" id="{7373952F-7B50-4DD2-8657-2660D0D875E0}"/>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12330720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re et contenu">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1938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Disposition personnalisé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26F1670-169D-9046-8219-7918DF33698E}"/>
              </a:ext>
            </a:extLst>
          </p:cNvPr>
          <p:cNvSpPr>
            <a:spLocks noGrp="1"/>
          </p:cNvSpPr>
          <p:nvPr>
            <p:ph type="title"/>
          </p:nvPr>
        </p:nvSpPr>
        <p:spPr/>
        <p:txBody>
          <a:bodyPr/>
          <a:lstStyle/>
          <a:p>
            <a:r>
              <a:rPr lang="fr-FR"/>
              <a:t>Modifiez le style du titre</a:t>
            </a:r>
          </a:p>
        </p:txBody>
      </p:sp>
      <p:sp>
        <p:nvSpPr>
          <p:cNvPr id="4" name="Espace réservé du contenu 3">
            <a:extLst>
              <a:ext uri="{FF2B5EF4-FFF2-40B4-BE49-F238E27FC236}">
                <a16:creationId xmlns:a16="http://schemas.microsoft.com/office/drawing/2014/main" id="{CD414391-832D-E04A-A3EE-8780C343A77D}"/>
              </a:ext>
            </a:extLst>
          </p:cNvPr>
          <p:cNvSpPr>
            <a:spLocks noGrp="1"/>
          </p:cNvSpPr>
          <p:nvPr>
            <p:ph sz="quarter" idx="10"/>
          </p:nvPr>
        </p:nvSpPr>
        <p:spPr>
          <a:xfrm>
            <a:off x="221058" y="1315296"/>
            <a:ext cx="8765838" cy="32660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21578506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81043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DBC315F-E351-4E0F-973E-3C7DA6BF6220}"/>
              </a:ext>
            </a:extLst>
          </p:cNvPr>
          <p:cNvSpPr>
            <a:spLocks noGrp="1"/>
          </p:cNvSpPr>
          <p:nvPr>
            <p:ph type="title"/>
          </p:nvPr>
        </p:nvSpPr>
        <p:spPr>
          <a:xfrm>
            <a:off x="199103" y="194036"/>
            <a:ext cx="8745794" cy="625772"/>
          </a:xfrm>
        </p:spPr>
        <p:txBody>
          <a:bodyPr/>
          <a:lstStyle/>
          <a:p>
            <a:r>
              <a:rPr lang="fr-FR" dirty="0"/>
              <a:t>Modifiez le style du titre</a:t>
            </a:r>
          </a:p>
        </p:txBody>
      </p:sp>
      <p:sp>
        <p:nvSpPr>
          <p:cNvPr id="3" name="Espace réservé du contenu 2">
            <a:extLst>
              <a:ext uri="{FF2B5EF4-FFF2-40B4-BE49-F238E27FC236}">
                <a16:creationId xmlns:a16="http://schemas.microsoft.com/office/drawing/2014/main" id="{7373952F-7B50-4DD2-8657-2660D0D875E0}"/>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6109288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Disposition personnalisé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26F1670-169D-9046-8219-7918DF33698E}"/>
              </a:ext>
            </a:extLst>
          </p:cNvPr>
          <p:cNvSpPr>
            <a:spLocks noGrp="1"/>
          </p:cNvSpPr>
          <p:nvPr>
            <p:ph type="title"/>
          </p:nvPr>
        </p:nvSpPr>
        <p:spPr/>
        <p:txBody>
          <a:bodyPr/>
          <a:lstStyle/>
          <a:p>
            <a:r>
              <a:rPr lang="fr-FR"/>
              <a:t>Modifiez le style du titre</a:t>
            </a:r>
          </a:p>
        </p:txBody>
      </p:sp>
      <p:sp>
        <p:nvSpPr>
          <p:cNvPr id="4" name="Espace réservé du contenu 3">
            <a:extLst>
              <a:ext uri="{FF2B5EF4-FFF2-40B4-BE49-F238E27FC236}">
                <a16:creationId xmlns:a16="http://schemas.microsoft.com/office/drawing/2014/main" id="{CD414391-832D-E04A-A3EE-8780C343A77D}"/>
              </a:ext>
            </a:extLst>
          </p:cNvPr>
          <p:cNvSpPr>
            <a:spLocks noGrp="1"/>
          </p:cNvSpPr>
          <p:nvPr>
            <p:ph sz="quarter" idx="10"/>
          </p:nvPr>
        </p:nvSpPr>
        <p:spPr>
          <a:xfrm>
            <a:off x="221058" y="1315296"/>
            <a:ext cx="8765838" cy="32660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184698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re et contenu">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CBE7276E-C90C-426A-9426-CDB3FB6B3ACB}"/>
              </a:ext>
            </a:extLst>
          </p:cNvPr>
          <p:cNvSpPr>
            <a:spLocks noGrp="1"/>
          </p:cNvSpPr>
          <p:nvPr>
            <p:ph idx="1"/>
          </p:nvPr>
        </p:nvSpPr>
        <p:spPr>
          <a:xfrm>
            <a:off x="289918" y="1127325"/>
            <a:ext cx="8586846" cy="3505286"/>
          </a:xfrm>
        </p:spPr>
        <p:txBody>
          <a:bodyPr>
            <a:normAutofit/>
          </a:bodyPr>
          <a:lstStyle>
            <a:lvl1pPr marL="297802" indent="-297802">
              <a:buFont typeface="Wingdings" panose="05000000000000000000" pitchFamily="2" charset="2"/>
              <a:buChar char="§"/>
              <a:defRPr sz="1564" b="1"/>
            </a:lvl1pPr>
            <a:lvl2pPr marL="466005" indent="-155795">
              <a:defRPr sz="1390"/>
            </a:lvl2pPr>
            <a:lvl3pPr marL="854802" indent="-198534">
              <a:defRPr sz="1216"/>
            </a:lvl3pPr>
            <a:lvl4pPr marL="1243600" indent="-198534">
              <a:defRPr sz="1041"/>
            </a:lvl4pPr>
            <a:lvl5pPr marL="1631017" indent="-198534">
              <a:defRPr sz="1041"/>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8" name="Titre 1">
            <a:extLst>
              <a:ext uri="{FF2B5EF4-FFF2-40B4-BE49-F238E27FC236}">
                <a16:creationId xmlns:a16="http://schemas.microsoft.com/office/drawing/2014/main" id="{646820D8-1A7B-4B44-BA2B-AD4DC2BDCCC0}"/>
              </a:ext>
            </a:extLst>
          </p:cNvPr>
          <p:cNvSpPr>
            <a:spLocks noGrp="1"/>
          </p:cNvSpPr>
          <p:nvPr>
            <p:ph type="title"/>
          </p:nvPr>
        </p:nvSpPr>
        <p:spPr>
          <a:xfrm>
            <a:off x="276420" y="224497"/>
            <a:ext cx="8564165" cy="724349"/>
          </a:xfrm>
          <a:prstGeom prst="rect">
            <a:avLst/>
          </a:prstGeom>
        </p:spPr>
        <p:txBody>
          <a:bodyPr>
            <a:normAutofit/>
          </a:bodyPr>
          <a:lstStyle>
            <a:lvl1pPr algn="ctr">
              <a:defRPr sz="2779" b="1" cap="all" baseline="0">
                <a:solidFill>
                  <a:schemeClr val="bg1"/>
                </a:solidFill>
              </a:defRPr>
            </a:lvl1pPr>
          </a:lstStyle>
          <a:p>
            <a:r>
              <a:rPr lang="fr-FR"/>
              <a:t>Modifiez le style du titre</a:t>
            </a:r>
            <a:endParaRPr lang="fr-FR" dirty="0"/>
          </a:p>
        </p:txBody>
      </p:sp>
    </p:spTree>
    <p:extLst>
      <p:ext uri="{BB962C8B-B14F-4D97-AF65-F5344CB8AC3E}">
        <p14:creationId xmlns:p14="http://schemas.microsoft.com/office/powerpoint/2010/main" val="26688343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emf"/><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3.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3.xml"/><Relationship Id="rId1" Type="http://schemas.openxmlformats.org/officeDocument/2006/relationships/slideLayout" Target="../slideLayouts/slideLayout7.xml"/><Relationship Id="rId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4D207874-D2DF-4382-B509-9691168210F8}"/>
              </a:ext>
            </a:extLst>
          </p:cNvPr>
          <p:cNvPicPr>
            <a:picLocks noChangeAspect="1"/>
          </p:cNvPicPr>
          <p:nvPr userDrawn="1"/>
        </p:nvPicPr>
        <p:blipFill rotWithShape="1">
          <a:blip r:embed="rId5" cstate="print">
            <a:extLst>
              <a:ext uri="{28A0092B-C50C-407E-A947-70E740481C1C}">
                <a14:useLocalDpi xmlns:a14="http://schemas.microsoft.com/office/drawing/2010/main"/>
              </a:ext>
            </a:extLst>
          </a:blip>
          <a:srcRect/>
          <a:stretch/>
        </p:blipFill>
        <p:spPr>
          <a:xfrm>
            <a:off x="199103" y="194035"/>
            <a:ext cx="8745793" cy="699344"/>
          </a:xfrm>
          <a:prstGeom prst="rect">
            <a:avLst/>
          </a:prstGeom>
        </p:spPr>
      </p:pic>
      <p:sp>
        <p:nvSpPr>
          <p:cNvPr id="2" name="Espace réservé du titre 1">
            <a:extLst>
              <a:ext uri="{FF2B5EF4-FFF2-40B4-BE49-F238E27FC236}">
                <a16:creationId xmlns:a16="http://schemas.microsoft.com/office/drawing/2014/main" id="{921DB9CF-60D5-4F37-8656-163D21F82C3E}"/>
              </a:ext>
            </a:extLst>
          </p:cNvPr>
          <p:cNvSpPr>
            <a:spLocks noGrp="1"/>
          </p:cNvSpPr>
          <p:nvPr>
            <p:ph type="title"/>
          </p:nvPr>
        </p:nvSpPr>
        <p:spPr>
          <a:xfrm>
            <a:off x="199103" y="194036"/>
            <a:ext cx="8745794" cy="699344"/>
          </a:xfrm>
          <a:prstGeom prst="rect">
            <a:avLst/>
          </a:prstGeom>
        </p:spPr>
        <p:txBody>
          <a:bodyPr vert="horz" lIns="91440" tIns="45720" rIns="91440" bIns="45720" rtlCol="0" anchor="ctr">
            <a:normAutofit/>
          </a:bodyPr>
          <a:lstStyle/>
          <a:p>
            <a:r>
              <a:rPr lang="fr-FR" dirty="0"/>
              <a:t>Modifiez le style du titre</a:t>
            </a:r>
          </a:p>
        </p:txBody>
      </p:sp>
      <p:sp>
        <p:nvSpPr>
          <p:cNvPr id="3" name="Espace réservé du texte 2">
            <a:extLst>
              <a:ext uri="{FF2B5EF4-FFF2-40B4-BE49-F238E27FC236}">
                <a16:creationId xmlns:a16="http://schemas.microsoft.com/office/drawing/2014/main" id="{6C45CB79-C2C2-4239-BB93-3DDB16816020}"/>
              </a:ext>
            </a:extLst>
          </p:cNvPr>
          <p:cNvSpPr>
            <a:spLocks noGrp="1"/>
          </p:cNvSpPr>
          <p:nvPr>
            <p:ph type="body" idx="1"/>
          </p:nvPr>
        </p:nvSpPr>
        <p:spPr>
          <a:xfrm>
            <a:off x="199103" y="1135118"/>
            <a:ext cx="8745794" cy="3497606"/>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pic>
        <p:nvPicPr>
          <p:cNvPr id="8" name="Image 2">
            <a:extLst>
              <a:ext uri="{FF2B5EF4-FFF2-40B4-BE49-F238E27FC236}">
                <a16:creationId xmlns:a16="http://schemas.microsoft.com/office/drawing/2014/main" id="{FDA4A1B1-AFF6-4194-B374-3E22ABD00910}"/>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271872" y="4795213"/>
            <a:ext cx="203050" cy="191918"/>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2">
            <a:extLst>
              <a:ext uri="{FF2B5EF4-FFF2-40B4-BE49-F238E27FC236}">
                <a16:creationId xmlns:a16="http://schemas.microsoft.com/office/drawing/2014/main" id="{3BDE31DF-735A-4C50-A00D-4856837920D4}"/>
              </a:ext>
            </a:extLst>
          </p:cNvPr>
          <p:cNvSpPr>
            <a:spLocks noChangeArrowheads="1"/>
          </p:cNvSpPr>
          <p:nvPr userDrawn="1"/>
        </p:nvSpPr>
        <p:spPr bwMode="auto">
          <a:xfrm>
            <a:off x="562383" y="4824052"/>
            <a:ext cx="1720487" cy="250825"/>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lstStyle>
            <a:lvl1pPr defTabSz="457200">
              <a:defRPr sz="2400">
                <a:solidFill>
                  <a:schemeClr val="tx1"/>
                </a:solidFill>
                <a:latin typeface="Verdana" panose="020B0604030504040204" pitchFamily="34" charset="0"/>
                <a:ea typeface="MS PGothic" panose="020B0600070205080204" pitchFamily="34" charset="-128"/>
              </a:defRPr>
            </a:lvl1pPr>
            <a:lvl2pPr marL="742950" indent="-285750" defTabSz="457200">
              <a:defRPr sz="2400">
                <a:solidFill>
                  <a:schemeClr val="tx1"/>
                </a:solidFill>
                <a:latin typeface="Verdana" panose="020B0604030504040204" pitchFamily="34" charset="0"/>
                <a:ea typeface="MS PGothic" panose="020B0600070205080204" pitchFamily="34" charset="-128"/>
              </a:defRPr>
            </a:lvl2pPr>
            <a:lvl3pPr marL="1143000" indent="-228600" defTabSz="457200">
              <a:defRPr sz="2400">
                <a:solidFill>
                  <a:schemeClr val="tx1"/>
                </a:solidFill>
                <a:latin typeface="Verdana" panose="020B0604030504040204" pitchFamily="34" charset="0"/>
                <a:ea typeface="MS PGothic" panose="020B0600070205080204" pitchFamily="34" charset="-128"/>
              </a:defRPr>
            </a:lvl3pPr>
            <a:lvl4pPr marL="1600200" indent="-228600" defTabSz="457200">
              <a:defRPr sz="2400">
                <a:solidFill>
                  <a:schemeClr val="tx1"/>
                </a:solidFill>
                <a:latin typeface="Verdana" panose="020B0604030504040204" pitchFamily="34" charset="0"/>
                <a:ea typeface="MS PGothic" panose="020B0600070205080204" pitchFamily="34" charset="-128"/>
              </a:defRPr>
            </a:lvl4pPr>
            <a:lvl5pPr marL="2057400" indent="-228600" defTabSz="457200">
              <a:defRPr sz="2400">
                <a:solidFill>
                  <a:schemeClr val="tx1"/>
                </a:solidFill>
                <a:latin typeface="Verdana" panose="020B060403050404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pPr>
              <a:defRPr/>
            </a:pPr>
            <a:r>
              <a:rPr lang="fr-FR" altLang="fr-FR" sz="800" cap="all" baseline="0" dirty="0">
                <a:latin typeface="Calibri" panose="020F0502020204030204" pitchFamily="34" charset="0"/>
              </a:rPr>
              <a:t>H1 2021 results/JULY 2021/ </a:t>
            </a:r>
            <a:fld id="{685C8307-63DC-42AC-A429-304C8DBAF07F}" type="slidenum">
              <a:rPr lang="en-US" altLang="fr-FR" sz="800" cap="all" baseline="0" smtClean="0">
                <a:solidFill>
                  <a:schemeClr val="tx1"/>
                </a:solidFill>
                <a:latin typeface="Calibri" panose="020F0502020204030204" pitchFamily="34" charset="0"/>
                <a:cs typeface="Arial" panose="020B0604020202020204" pitchFamily="34" charset="0"/>
              </a:rPr>
              <a:pPr>
                <a:defRPr/>
              </a:pPr>
              <a:t>‹N°›</a:t>
            </a:fld>
            <a:endParaRPr lang="en-US" altLang="fr-FR" sz="800" b="1" cap="all" baseline="0" dirty="0">
              <a:latin typeface="Calibri" panose="020F0502020204030204" pitchFamily="34" charset="0"/>
            </a:endParaRPr>
          </a:p>
        </p:txBody>
      </p:sp>
    </p:spTree>
    <p:extLst>
      <p:ext uri="{BB962C8B-B14F-4D97-AF65-F5344CB8AC3E}">
        <p14:creationId xmlns:p14="http://schemas.microsoft.com/office/powerpoint/2010/main" val="3016617420"/>
      </p:ext>
    </p:extLst>
  </p:cSld>
  <p:clrMap bg1="lt1" tx1="dk1" bg2="lt2" tx2="dk2" accent1="accent1" accent2="accent2" accent3="accent3" accent4="accent4" accent5="accent5" accent6="accent6" hlink="hlink" folHlink="folHlink"/>
  <p:sldLayoutIdLst>
    <p:sldLayoutId id="2147483662" r:id="rId1"/>
    <p:sldLayoutId id="2147483674" r:id="rId2"/>
    <p:sldLayoutId id="2147483676" r:id="rId3"/>
  </p:sldLayoutIdLst>
  <p:txStyles>
    <p:titleStyle>
      <a:lvl1pPr algn="ctr" defTabSz="685800" rtl="0" eaLnBrk="1" latinLnBrk="0" hangingPunct="1">
        <a:lnSpc>
          <a:spcPct val="90000"/>
        </a:lnSpc>
        <a:spcBef>
          <a:spcPct val="0"/>
        </a:spcBef>
        <a:buNone/>
        <a:defRPr sz="3200" kern="1200" cap="all" baseline="0">
          <a:solidFill>
            <a:schemeClr val="bg1"/>
          </a:solidFill>
          <a:latin typeface="+mj-lt"/>
          <a:ea typeface="+mj-ea"/>
          <a:cs typeface="+mj-cs"/>
        </a:defRPr>
      </a:lvl1pPr>
    </p:titleStyle>
    <p:bodyStyle>
      <a:lvl1pPr marL="171450" indent="-171450" algn="l" defTabSz="685800" rtl="0" eaLnBrk="1" latinLnBrk="0" hangingPunct="1">
        <a:lnSpc>
          <a:spcPct val="90000"/>
        </a:lnSpc>
        <a:spcBef>
          <a:spcPts val="750"/>
        </a:spcBef>
        <a:buClr>
          <a:srgbClr val="FF0000"/>
        </a:buClr>
        <a:buFont typeface="Wingdings" panose="05000000000000000000" pitchFamily="2" charset="2"/>
        <a:buChar char="§"/>
        <a:defRPr sz="1800" kern="1200">
          <a:solidFill>
            <a:schemeClr val="accent1">
              <a:lumMod val="50000"/>
            </a:schemeClr>
          </a:solidFill>
          <a:latin typeface="+mn-lt"/>
          <a:ea typeface="+mn-ea"/>
          <a:cs typeface="+mn-cs"/>
        </a:defRPr>
      </a:lvl1pPr>
      <a:lvl2pPr marL="514350" indent="-171450" algn="l" defTabSz="685800" rtl="0" eaLnBrk="1" latinLnBrk="0" hangingPunct="1">
        <a:lnSpc>
          <a:spcPct val="90000"/>
        </a:lnSpc>
        <a:spcBef>
          <a:spcPts val="375"/>
        </a:spcBef>
        <a:buClr>
          <a:srgbClr val="FF0000"/>
        </a:buClr>
        <a:buSzPct val="90000"/>
        <a:buFont typeface="Arial" panose="020B0604020202020204" pitchFamily="34" charset="0"/>
        <a:buChar char="•"/>
        <a:defRPr sz="1600" kern="1200">
          <a:solidFill>
            <a:srgbClr val="002060"/>
          </a:solidFill>
          <a:latin typeface="+mn-lt"/>
          <a:ea typeface="+mn-ea"/>
          <a:cs typeface="+mn-cs"/>
        </a:defRPr>
      </a:lvl2pPr>
      <a:lvl3pPr marL="857250" indent="-171450" algn="l" defTabSz="685800" rtl="0" eaLnBrk="1" latinLnBrk="0" hangingPunct="1">
        <a:lnSpc>
          <a:spcPct val="90000"/>
        </a:lnSpc>
        <a:spcBef>
          <a:spcPts val="375"/>
        </a:spcBef>
        <a:buClr>
          <a:srgbClr val="FF0000"/>
        </a:buClr>
        <a:buSzPct val="60000"/>
        <a:buFont typeface="Wingdings" panose="05000000000000000000" pitchFamily="2" charset="2"/>
        <a:buChar char="ü"/>
        <a:defRPr sz="1600" kern="1200">
          <a:solidFill>
            <a:srgbClr val="002060"/>
          </a:solidFill>
          <a:latin typeface="+mn-lt"/>
          <a:ea typeface="+mn-ea"/>
          <a:cs typeface="+mn-cs"/>
        </a:defRPr>
      </a:lvl3pPr>
      <a:lvl4pPr marL="1200150" indent="-171450" algn="l" defTabSz="685800" rtl="0" eaLnBrk="1" latinLnBrk="0" hangingPunct="1">
        <a:lnSpc>
          <a:spcPct val="90000"/>
        </a:lnSpc>
        <a:spcBef>
          <a:spcPts val="375"/>
        </a:spcBef>
        <a:buClr>
          <a:srgbClr val="FF0000"/>
        </a:buClr>
        <a:buSzPct val="50000"/>
        <a:buFont typeface="Courier New" panose="02070309020205020404" pitchFamily="49" charset="0"/>
        <a:buChar char="o"/>
        <a:defRPr sz="1400" kern="1200">
          <a:solidFill>
            <a:srgbClr val="002060"/>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765ABC75-2A8C-4EEC-9C62-96FB1BD1BC77}"/>
              </a:ext>
            </a:extLst>
          </p:cNvPr>
          <p:cNvPicPr>
            <a:picLocks noChangeAspect="1"/>
          </p:cNvPicPr>
          <p:nvPr userDrawn="1"/>
        </p:nvPicPr>
        <p:blipFill>
          <a:blip r:embed="rId5" cstate="print">
            <a:extLst>
              <a:ext uri="{28A0092B-C50C-407E-A947-70E740481C1C}">
                <a14:useLocalDpi xmlns:a14="http://schemas.microsoft.com/office/drawing/2010/main"/>
              </a:ext>
            </a:extLst>
          </a:blip>
          <a:srcRect/>
          <a:stretch/>
        </p:blipFill>
        <p:spPr>
          <a:xfrm>
            <a:off x="147173" y="137067"/>
            <a:ext cx="8848144" cy="4869367"/>
          </a:xfrm>
          <a:prstGeom prst="rect">
            <a:avLst/>
          </a:prstGeom>
        </p:spPr>
      </p:pic>
    </p:spTree>
    <p:extLst>
      <p:ext uri="{BB962C8B-B14F-4D97-AF65-F5344CB8AC3E}">
        <p14:creationId xmlns:p14="http://schemas.microsoft.com/office/powerpoint/2010/main" val="3438003212"/>
      </p:ext>
    </p:extLst>
  </p:cSld>
  <p:clrMap bg1="lt1" tx1="dk1" bg2="lt2" tx2="dk2" accent1="accent1" accent2="accent2" accent3="accent3" accent4="accent4" accent5="accent5" accent6="accent6" hlink="hlink" folHlink="folHlink"/>
  <p:sldLayoutIdLst>
    <p:sldLayoutId id="2147483673" r:id="rId1"/>
    <p:sldLayoutId id="2147483675" r:id="rId2"/>
    <p:sldLayoutId id="2147483680" r:id="rId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8327C13A-BCFC-4A38-809C-91A310FDAE35}"/>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199103" y="194035"/>
            <a:ext cx="8745793" cy="699344"/>
          </a:xfrm>
          <a:prstGeom prst="rect">
            <a:avLst/>
          </a:prstGeom>
        </p:spPr>
      </p:pic>
      <p:sp>
        <p:nvSpPr>
          <p:cNvPr id="2" name="Espace réservé du titre 1">
            <a:extLst>
              <a:ext uri="{FF2B5EF4-FFF2-40B4-BE49-F238E27FC236}">
                <a16:creationId xmlns:a16="http://schemas.microsoft.com/office/drawing/2014/main" id="{A89BC588-DAA8-4F4D-9BB6-1BF38766F2E0}"/>
              </a:ext>
            </a:extLst>
          </p:cNvPr>
          <p:cNvSpPr>
            <a:spLocks noGrp="1"/>
          </p:cNvSpPr>
          <p:nvPr>
            <p:ph type="title"/>
          </p:nvPr>
        </p:nvSpPr>
        <p:spPr>
          <a:xfrm>
            <a:off x="628416" y="274137"/>
            <a:ext cx="7887170" cy="994087"/>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4C9613F9-E973-49D8-95B6-3AA7463F2E92}"/>
              </a:ext>
            </a:extLst>
          </p:cNvPr>
          <p:cNvSpPr>
            <a:spLocks noGrp="1"/>
          </p:cNvSpPr>
          <p:nvPr>
            <p:ph type="body" idx="1"/>
          </p:nvPr>
        </p:nvSpPr>
        <p:spPr>
          <a:xfrm>
            <a:off x="628416" y="1369294"/>
            <a:ext cx="7887170" cy="3263318"/>
          </a:xfrm>
          <a:prstGeom prst="rect">
            <a:avLst/>
          </a:prstGeom>
        </p:spPr>
        <p:txBody>
          <a:bodyPr vert="horz" lIns="91440" tIns="45720" rIns="91440" bIns="45720" rtlCol="0">
            <a:normAutofit/>
          </a:body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pic>
        <p:nvPicPr>
          <p:cNvPr id="8" name="Image 2">
            <a:extLst>
              <a:ext uri="{FF2B5EF4-FFF2-40B4-BE49-F238E27FC236}">
                <a16:creationId xmlns:a16="http://schemas.microsoft.com/office/drawing/2014/main" id="{3AA4899D-7B2D-4AFD-B6C9-8F61A54DDC33}"/>
              </a:ext>
            </a:extLst>
          </p:cNvPr>
          <p:cNvPicPr>
            <a:picLocks noChangeAspect="1"/>
          </p:cNvPicPr>
          <p:nvPr userDrawn="1"/>
        </p:nvPicPr>
        <p:blipFill>
          <a:blip r:embed="rId4" cstate="print">
            <a:extLst>
              <a:ext uri="{28A0092B-C50C-407E-A947-70E740481C1C}">
                <a14:useLocalDpi xmlns:a14="http://schemas.microsoft.com/office/drawing/2010/main"/>
              </a:ext>
            </a:extLst>
          </a:blip>
          <a:srcRect/>
          <a:stretch>
            <a:fillRect/>
          </a:stretch>
        </p:blipFill>
        <p:spPr bwMode="auto">
          <a:xfrm>
            <a:off x="271872" y="4795213"/>
            <a:ext cx="203050" cy="191918"/>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2">
            <a:extLst>
              <a:ext uri="{FF2B5EF4-FFF2-40B4-BE49-F238E27FC236}">
                <a16:creationId xmlns:a16="http://schemas.microsoft.com/office/drawing/2014/main" id="{E6D25E0B-2E17-4CF2-B377-E0B1892652F0}"/>
              </a:ext>
            </a:extLst>
          </p:cNvPr>
          <p:cNvSpPr>
            <a:spLocks noChangeArrowheads="1"/>
          </p:cNvSpPr>
          <p:nvPr userDrawn="1"/>
        </p:nvSpPr>
        <p:spPr bwMode="auto">
          <a:xfrm>
            <a:off x="562384" y="4824053"/>
            <a:ext cx="1720487" cy="250825"/>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lstStyle>
            <a:lvl1pPr defTabSz="457200">
              <a:defRPr sz="2400">
                <a:solidFill>
                  <a:schemeClr val="tx1"/>
                </a:solidFill>
                <a:latin typeface="Verdana" panose="020B0604030504040204" pitchFamily="34" charset="0"/>
                <a:ea typeface="MS PGothic" panose="020B0600070205080204" pitchFamily="34" charset="-128"/>
              </a:defRPr>
            </a:lvl1pPr>
            <a:lvl2pPr marL="742950" indent="-285750" defTabSz="457200">
              <a:defRPr sz="2400">
                <a:solidFill>
                  <a:schemeClr val="tx1"/>
                </a:solidFill>
                <a:latin typeface="Verdana" panose="020B0604030504040204" pitchFamily="34" charset="0"/>
                <a:ea typeface="MS PGothic" panose="020B0600070205080204" pitchFamily="34" charset="-128"/>
              </a:defRPr>
            </a:lvl2pPr>
            <a:lvl3pPr marL="1143000" indent="-228600" defTabSz="457200">
              <a:defRPr sz="2400">
                <a:solidFill>
                  <a:schemeClr val="tx1"/>
                </a:solidFill>
                <a:latin typeface="Verdana" panose="020B0604030504040204" pitchFamily="34" charset="0"/>
                <a:ea typeface="MS PGothic" panose="020B0600070205080204" pitchFamily="34" charset="-128"/>
              </a:defRPr>
            </a:lvl3pPr>
            <a:lvl4pPr marL="1600200" indent="-228600" defTabSz="457200">
              <a:defRPr sz="2400">
                <a:solidFill>
                  <a:schemeClr val="tx1"/>
                </a:solidFill>
                <a:latin typeface="Verdana" panose="020B0604030504040204" pitchFamily="34" charset="0"/>
                <a:ea typeface="MS PGothic" panose="020B0600070205080204" pitchFamily="34" charset="-128"/>
              </a:defRPr>
            </a:lvl4pPr>
            <a:lvl5pPr marL="2057400" indent="-228600" defTabSz="457200">
              <a:defRPr sz="2400">
                <a:solidFill>
                  <a:schemeClr val="tx1"/>
                </a:solidFill>
                <a:latin typeface="Verdana" panose="020B060403050404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pPr>
              <a:defRPr/>
            </a:pPr>
            <a:r>
              <a:rPr lang="fr-FR" altLang="fr-FR" sz="796" cap="all" baseline="0" dirty="0">
                <a:latin typeface="Calibri" panose="020F0502020204030204" pitchFamily="34" charset="0"/>
              </a:rPr>
              <a:t>Gl events / septembre 2020 / </a:t>
            </a:r>
            <a:fld id="{685C8307-63DC-42AC-A429-304C8DBAF07F}" type="slidenum">
              <a:rPr lang="en-US" altLang="fr-FR" sz="796" cap="all" baseline="0" smtClean="0">
                <a:solidFill>
                  <a:schemeClr val="tx1"/>
                </a:solidFill>
                <a:latin typeface="Calibri" panose="020F0502020204030204" pitchFamily="34" charset="0"/>
                <a:cs typeface="Arial" panose="020B0604020202020204" pitchFamily="34" charset="0"/>
              </a:rPr>
              <a:pPr>
                <a:defRPr/>
              </a:pPr>
              <a:t>‹N°›</a:t>
            </a:fld>
            <a:endParaRPr lang="en-US" altLang="fr-FR" sz="796" b="1" cap="all" baseline="0" dirty="0">
              <a:latin typeface="Calibri" panose="020F0502020204030204" pitchFamily="34" charset="0"/>
            </a:endParaRPr>
          </a:p>
        </p:txBody>
      </p:sp>
    </p:spTree>
    <p:extLst>
      <p:ext uri="{BB962C8B-B14F-4D97-AF65-F5344CB8AC3E}">
        <p14:creationId xmlns:p14="http://schemas.microsoft.com/office/powerpoint/2010/main" val="268341849"/>
      </p:ext>
    </p:extLst>
  </p:cSld>
  <p:clrMap bg1="lt1" tx1="dk1" bg2="lt2" tx2="dk2" accent1="accent1" accent2="accent2" accent3="accent3" accent4="accent4" accent5="accent5" accent6="accent6" hlink="hlink" folHlink="folHlink"/>
  <p:sldLayoutIdLst>
    <p:sldLayoutId id="2147483678" r:id="rId1"/>
  </p:sldLayoutIdLst>
  <p:txStyles>
    <p:titleStyle>
      <a:lvl1pPr algn="l" defTabSz="794139" rtl="0" eaLnBrk="1" latinLnBrk="0" hangingPunct="1">
        <a:lnSpc>
          <a:spcPct val="90000"/>
        </a:lnSpc>
        <a:spcBef>
          <a:spcPct val="0"/>
        </a:spcBef>
        <a:buNone/>
        <a:defRPr sz="3822" kern="1200">
          <a:solidFill>
            <a:schemeClr val="tx1"/>
          </a:solidFill>
          <a:latin typeface="+mj-lt"/>
          <a:ea typeface="+mj-ea"/>
          <a:cs typeface="+mj-cs"/>
        </a:defRPr>
      </a:lvl1pPr>
    </p:titleStyle>
    <p:bodyStyle>
      <a:lvl1pPr marL="198534" indent="-198534" algn="l" defTabSz="794139" rtl="0" eaLnBrk="1" latinLnBrk="0" hangingPunct="1">
        <a:lnSpc>
          <a:spcPct val="90000"/>
        </a:lnSpc>
        <a:spcBef>
          <a:spcPts val="869"/>
        </a:spcBef>
        <a:buClr>
          <a:srgbClr val="FF0000"/>
        </a:buClr>
        <a:buFont typeface="Wingdings" panose="05000000000000000000" pitchFamily="2" charset="2"/>
        <a:buChar char="§"/>
        <a:defRPr sz="1737" kern="1200">
          <a:solidFill>
            <a:schemeClr val="tx1"/>
          </a:solidFill>
          <a:latin typeface="+mn-lt"/>
          <a:ea typeface="+mn-ea"/>
          <a:cs typeface="+mn-cs"/>
        </a:defRPr>
      </a:lvl1pPr>
      <a:lvl2pPr marL="595604" indent="-198534" algn="l" defTabSz="794139" rtl="0" eaLnBrk="1" latinLnBrk="0" hangingPunct="1">
        <a:lnSpc>
          <a:spcPct val="90000"/>
        </a:lnSpc>
        <a:spcBef>
          <a:spcPts val="434"/>
        </a:spcBef>
        <a:buClr>
          <a:srgbClr val="FF0000"/>
        </a:buClr>
        <a:buFont typeface="Wingdings" panose="05000000000000000000" pitchFamily="2" charset="2"/>
        <a:buChar char="§"/>
        <a:defRPr sz="1564" kern="1200">
          <a:solidFill>
            <a:schemeClr val="tx1"/>
          </a:solidFill>
          <a:latin typeface="+mn-lt"/>
          <a:ea typeface="+mn-ea"/>
          <a:cs typeface="+mn-cs"/>
        </a:defRPr>
      </a:lvl2pPr>
      <a:lvl3pPr marL="992673" indent="-198534" algn="l" defTabSz="794139" rtl="0" eaLnBrk="1" latinLnBrk="0" hangingPunct="1">
        <a:lnSpc>
          <a:spcPct val="90000"/>
        </a:lnSpc>
        <a:spcBef>
          <a:spcPts val="434"/>
        </a:spcBef>
        <a:buClr>
          <a:srgbClr val="FF0000"/>
        </a:buClr>
        <a:buFont typeface="Wingdings" panose="05000000000000000000" pitchFamily="2" charset="2"/>
        <a:buChar char="§"/>
        <a:defRPr sz="1390" kern="1200">
          <a:solidFill>
            <a:schemeClr val="tx1"/>
          </a:solidFill>
          <a:latin typeface="+mn-lt"/>
          <a:ea typeface="+mn-ea"/>
          <a:cs typeface="+mn-cs"/>
        </a:defRPr>
      </a:lvl3pPr>
      <a:lvl4pPr marL="1389743" indent="-198534" algn="l" defTabSz="794139" rtl="0" eaLnBrk="1" latinLnBrk="0" hangingPunct="1">
        <a:lnSpc>
          <a:spcPct val="90000"/>
        </a:lnSpc>
        <a:spcBef>
          <a:spcPts val="434"/>
        </a:spcBef>
        <a:buClr>
          <a:srgbClr val="FF0000"/>
        </a:buClr>
        <a:buFont typeface="Wingdings" panose="05000000000000000000" pitchFamily="2" charset="2"/>
        <a:buChar char="§"/>
        <a:defRPr sz="1216" kern="1200">
          <a:solidFill>
            <a:schemeClr val="tx1"/>
          </a:solidFill>
          <a:latin typeface="+mn-lt"/>
          <a:ea typeface="+mn-ea"/>
          <a:cs typeface="+mn-cs"/>
        </a:defRPr>
      </a:lvl4pPr>
      <a:lvl5pPr marL="1786812" indent="-198534" algn="l" defTabSz="794139" rtl="0" eaLnBrk="1" latinLnBrk="0" hangingPunct="1">
        <a:lnSpc>
          <a:spcPct val="90000"/>
        </a:lnSpc>
        <a:spcBef>
          <a:spcPts val="434"/>
        </a:spcBef>
        <a:buClr>
          <a:srgbClr val="FF0000"/>
        </a:buClr>
        <a:buFont typeface="Wingdings" panose="05000000000000000000" pitchFamily="2" charset="2"/>
        <a:buChar char="§"/>
        <a:defRPr sz="1216" kern="1200">
          <a:solidFill>
            <a:schemeClr val="tx1"/>
          </a:solidFill>
          <a:latin typeface="+mn-lt"/>
          <a:ea typeface="+mn-ea"/>
          <a:cs typeface="+mn-cs"/>
        </a:defRPr>
      </a:lvl5pPr>
      <a:lvl6pPr marL="2183881" indent="-198534" algn="l" defTabSz="794139" rtl="0" eaLnBrk="1" latinLnBrk="0" hangingPunct="1">
        <a:lnSpc>
          <a:spcPct val="90000"/>
        </a:lnSpc>
        <a:spcBef>
          <a:spcPts val="434"/>
        </a:spcBef>
        <a:buFont typeface="Arial" panose="020B0604020202020204" pitchFamily="34" charset="0"/>
        <a:buChar char="•"/>
        <a:defRPr sz="1564" kern="1200">
          <a:solidFill>
            <a:schemeClr val="tx1"/>
          </a:solidFill>
          <a:latin typeface="+mn-lt"/>
          <a:ea typeface="+mn-ea"/>
          <a:cs typeface="+mn-cs"/>
        </a:defRPr>
      </a:lvl6pPr>
      <a:lvl7pPr marL="2580950" indent="-198534" algn="l" defTabSz="794139" rtl="0" eaLnBrk="1" latinLnBrk="0" hangingPunct="1">
        <a:lnSpc>
          <a:spcPct val="90000"/>
        </a:lnSpc>
        <a:spcBef>
          <a:spcPts val="434"/>
        </a:spcBef>
        <a:buFont typeface="Arial" panose="020B0604020202020204" pitchFamily="34" charset="0"/>
        <a:buChar char="•"/>
        <a:defRPr sz="1564" kern="1200">
          <a:solidFill>
            <a:schemeClr val="tx1"/>
          </a:solidFill>
          <a:latin typeface="+mn-lt"/>
          <a:ea typeface="+mn-ea"/>
          <a:cs typeface="+mn-cs"/>
        </a:defRPr>
      </a:lvl7pPr>
      <a:lvl8pPr marL="2978019" indent="-198534" algn="l" defTabSz="794139" rtl="0" eaLnBrk="1" latinLnBrk="0" hangingPunct="1">
        <a:lnSpc>
          <a:spcPct val="90000"/>
        </a:lnSpc>
        <a:spcBef>
          <a:spcPts val="434"/>
        </a:spcBef>
        <a:buFont typeface="Arial" panose="020B0604020202020204" pitchFamily="34" charset="0"/>
        <a:buChar char="•"/>
        <a:defRPr sz="1564" kern="1200">
          <a:solidFill>
            <a:schemeClr val="tx1"/>
          </a:solidFill>
          <a:latin typeface="+mn-lt"/>
          <a:ea typeface="+mn-ea"/>
          <a:cs typeface="+mn-cs"/>
        </a:defRPr>
      </a:lvl8pPr>
      <a:lvl9pPr marL="3375089" indent="-198534" algn="l" defTabSz="794139" rtl="0" eaLnBrk="1" latinLnBrk="0" hangingPunct="1">
        <a:lnSpc>
          <a:spcPct val="90000"/>
        </a:lnSpc>
        <a:spcBef>
          <a:spcPts val="434"/>
        </a:spcBef>
        <a:buFont typeface="Arial" panose="020B0604020202020204" pitchFamily="34" charset="0"/>
        <a:buChar char="•"/>
        <a:defRPr sz="1564" kern="1200">
          <a:solidFill>
            <a:schemeClr val="tx1"/>
          </a:solidFill>
          <a:latin typeface="+mn-lt"/>
          <a:ea typeface="+mn-ea"/>
          <a:cs typeface="+mn-cs"/>
        </a:defRPr>
      </a:lvl9pPr>
    </p:bodyStyle>
    <p:otherStyle>
      <a:defPPr>
        <a:defRPr lang="fr-FR"/>
      </a:defPPr>
      <a:lvl1pPr marL="0" algn="l" defTabSz="794139" rtl="0" eaLnBrk="1" latinLnBrk="0" hangingPunct="1">
        <a:defRPr sz="1564" kern="1200">
          <a:solidFill>
            <a:schemeClr val="tx1"/>
          </a:solidFill>
          <a:latin typeface="+mn-lt"/>
          <a:ea typeface="+mn-ea"/>
          <a:cs typeface="+mn-cs"/>
        </a:defRPr>
      </a:lvl1pPr>
      <a:lvl2pPr marL="397070" algn="l" defTabSz="794139" rtl="0" eaLnBrk="1" latinLnBrk="0" hangingPunct="1">
        <a:defRPr sz="1564" kern="1200">
          <a:solidFill>
            <a:schemeClr val="tx1"/>
          </a:solidFill>
          <a:latin typeface="+mn-lt"/>
          <a:ea typeface="+mn-ea"/>
          <a:cs typeface="+mn-cs"/>
        </a:defRPr>
      </a:lvl2pPr>
      <a:lvl3pPr marL="794139" algn="l" defTabSz="794139" rtl="0" eaLnBrk="1" latinLnBrk="0" hangingPunct="1">
        <a:defRPr sz="1564" kern="1200">
          <a:solidFill>
            <a:schemeClr val="tx1"/>
          </a:solidFill>
          <a:latin typeface="+mn-lt"/>
          <a:ea typeface="+mn-ea"/>
          <a:cs typeface="+mn-cs"/>
        </a:defRPr>
      </a:lvl3pPr>
      <a:lvl4pPr marL="1191208" algn="l" defTabSz="794139" rtl="0" eaLnBrk="1" latinLnBrk="0" hangingPunct="1">
        <a:defRPr sz="1564" kern="1200">
          <a:solidFill>
            <a:schemeClr val="tx1"/>
          </a:solidFill>
          <a:latin typeface="+mn-lt"/>
          <a:ea typeface="+mn-ea"/>
          <a:cs typeface="+mn-cs"/>
        </a:defRPr>
      </a:lvl4pPr>
      <a:lvl5pPr marL="1588277" algn="l" defTabSz="794139" rtl="0" eaLnBrk="1" latinLnBrk="0" hangingPunct="1">
        <a:defRPr sz="1564" kern="1200">
          <a:solidFill>
            <a:schemeClr val="tx1"/>
          </a:solidFill>
          <a:latin typeface="+mn-lt"/>
          <a:ea typeface="+mn-ea"/>
          <a:cs typeface="+mn-cs"/>
        </a:defRPr>
      </a:lvl5pPr>
      <a:lvl6pPr marL="1985346" algn="l" defTabSz="794139" rtl="0" eaLnBrk="1" latinLnBrk="0" hangingPunct="1">
        <a:defRPr sz="1564" kern="1200">
          <a:solidFill>
            <a:schemeClr val="tx1"/>
          </a:solidFill>
          <a:latin typeface="+mn-lt"/>
          <a:ea typeface="+mn-ea"/>
          <a:cs typeface="+mn-cs"/>
        </a:defRPr>
      </a:lvl6pPr>
      <a:lvl7pPr marL="2382415" algn="l" defTabSz="794139" rtl="0" eaLnBrk="1" latinLnBrk="0" hangingPunct="1">
        <a:defRPr sz="1564" kern="1200">
          <a:solidFill>
            <a:schemeClr val="tx1"/>
          </a:solidFill>
          <a:latin typeface="+mn-lt"/>
          <a:ea typeface="+mn-ea"/>
          <a:cs typeface="+mn-cs"/>
        </a:defRPr>
      </a:lvl7pPr>
      <a:lvl8pPr marL="2779485" algn="l" defTabSz="794139" rtl="0" eaLnBrk="1" latinLnBrk="0" hangingPunct="1">
        <a:defRPr sz="1564" kern="1200">
          <a:solidFill>
            <a:schemeClr val="tx1"/>
          </a:solidFill>
          <a:latin typeface="+mn-lt"/>
          <a:ea typeface="+mn-ea"/>
          <a:cs typeface="+mn-cs"/>
        </a:defRPr>
      </a:lvl8pPr>
      <a:lvl9pPr marL="3176554" algn="l" defTabSz="794139" rtl="0" eaLnBrk="1" latinLnBrk="0" hangingPunct="1">
        <a:defRPr sz="156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5.jpeg"/><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32.png"/><Relationship Id="rId1" Type="http://schemas.openxmlformats.org/officeDocument/2006/relationships/slideLayout" Target="../slideLayouts/slideLayout1.xml"/><Relationship Id="rId4" Type="http://schemas.openxmlformats.org/officeDocument/2006/relationships/image" Target="../media/image37.wmf"/></Relationships>
</file>

<file path=ppt/slides/_rels/slide17.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image" Target="../media/image39.png"/><Relationship Id="rId3" Type="http://schemas.openxmlformats.org/officeDocument/2006/relationships/diagramLayout" Target="../diagrams/layout2.xml"/><Relationship Id="rId7" Type="http://schemas.openxmlformats.org/officeDocument/2006/relationships/image" Target="../media/image38.png"/><Relationship Id="rId12" Type="http://schemas.microsoft.com/office/2007/relationships/diagramDrawing" Target="../diagrams/drawing3.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11" Type="http://schemas.openxmlformats.org/officeDocument/2006/relationships/diagramColors" Target="../diagrams/colors3.xml"/><Relationship Id="rId5" Type="http://schemas.openxmlformats.org/officeDocument/2006/relationships/diagramColors" Target="../diagrams/colors2.xml"/><Relationship Id="rId15" Type="http://schemas.openxmlformats.org/officeDocument/2006/relationships/image" Target="../media/image34.png"/><Relationship Id="rId10" Type="http://schemas.openxmlformats.org/officeDocument/2006/relationships/diagramQuickStyle" Target="../diagrams/quickStyle3.xml"/><Relationship Id="rId4" Type="http://schemas.openxmlformats.org/officeDocument/2006/relationships/diagramQuickStyle" Target="../diagrams/quickStyle2.xml"/><Relationship Id="rId9" Type="http://schemas.openxmlformats.org/officeDocument/2006/relationships/diagramLayout" Target="../diagrams/layout3.xml"/><Relationship Id="rId14" Type="http://schemas.openxmlformats.org/officeDocument/2006/relationships/image" Target="../media/image40.svg"/></Relationships>
</file>

<file path=ppt/slides/_rels/slide1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3.xml"/><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2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1.svg"/><Relationship Id="rId18" Type="http://schemas.openxmlformats.org/officeDocument/2006/relationships/image" Target="../media/image66.png"/><Relationship Id="rId3" Type="http://schemas.openxmlformats.org/officeDocument/2006/relationships/image" Target="../media/image51.png"/><Relationship Id="rId7" Type="http://schemas.openxmlformats.org/officeDocument/2006/relationships/image" Target="../media/image55.svg"/><Relationship Id="rId12" Type="http://schemas.openxmlformats.org/officeDocument/2006/relationships/image" Target="../media/image60.png"/><Relationship Id="rId17" Type="http://schemas.openxmlformats.org/officeDocument/2006/relationships/image" Target="../media/image65.svg"/><Relationship Id="rId2" Type="http://schemas.openxmlformats.org/officeDocument/2006/relationships/notesSlide" Target="../notesSlides/notesSlide12.xml"/><Relationship Id="rId16" Type="http://schemas.openxmlformats.org/officeDocument/2006/relationships/image" Target="../media/image64.png"/><Relationship Id="rId1" Type="http://schemas.openxmlformats.org/officeDocument/2006/relationships/slideLayout" Target="../slideLayouts/slideLayout2.xml"/><Relationship Id="rId6" Type="http://schemas.openxmlformats.org/officeDocument/2006/relationships/image" Target="../media/image54.png"/><Relationship Id="rId11" Type="http://schemas.openxmlformats.org/officeDocument/2006/relationships/image" Target="../media/image59.svg"/><Relationship Id="rId5" Type="http://schemas.openxmlformats.org/officeDocument/2006/relationships/image" Target="../media/image53.svg"/><Relationship Id="rId15" Type="http://schemas.openxmlformats.org/officeDocument/2006/relationships/image" Target="../media/image63.svg"/><Relationship Id="rId10" Type="http://schemas.openxmlformats.org/officeDocument/2006/relationships/image" Target="../media/image58.png"/><Relationship Id="rId19" Type="http://schemas.openxmlformats.org/officeDocument/2006/relationships/image" Target="../media/image67.svg"/><Relationship Id="rId4" Type="http://schemas.openxmlformats.org/officeDocument/2006/relationships/image" Target="../media/image52.png"/><Relationship Id="rId9" Type="http://schemas.openxmlformats.org/officeDocument/2006/relationships/image" Target="../media/image57.svg"/><Relationship Id="rId14" Type="http://schemas.openxmlformats.org/officeDocument/2006/relationships/image" Target="../media/image62.png"/></Relationships>
</file>

<file path=ppt/slides/_rels/slide38.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76.png"/><Relationship Id="rId3" Type="http://schemas.openxmlformats.org/officeDocument/2006/relationships/image" Target="../media/image32.png"/><Relationship Id="rId7" Type="http://schemas.openxmlformats.org/officeDocument/2006/relationships/image" Target="../media/image70.png"/><Relationship Id="rId12" Type="http://schemas.openxmlformats.org/officeDocument/2006/relationships/image" Target="../media/image75.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69.png"/><Relationship Id="rId11" Type="http://schemas.openxmlformats.org/officeDocument/2006/relationships/image" Target="../media/image74.png"/><Relationship Id="rId5" Type="http://schemas.openxmlformats.org/officeDocument/2006/relationships/image" Target="../media/image68.png"/><Relationship Id="rId10" Type="http://schemas.openxmlformats.org/officeDocument/2006/relationships/image" Target="../media/image73.png"/><Relationship Id="rId4" Type="http://schemas.openxmlformats.org/officeDocument/2006/relationships/image" Target="../media/image34.png"/><Relationship Id="rId9" Type="http://schemas.openxmlformats.org/officeDocument/2006/relationships/image" Target="../media/image72.png"/></Relationships>
</file>

<file path=ppt/slides/_rels/slide3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81.png"/></Relationships>
</file>

<file path=ppt/slides/_rels/slide41.xml.rels><?xml version="1.0" encoding="UTF-8" standalone="yes"?>
<Relationships xmlns="http://schemas.openxmlformats.org/package/2006/relationships"><Relationship Id="rId8" Type="http://schemas.openxmlformats.org/officeDocument/2006/relationships/image" Target="../media/image87.svg"/><Relationship Id="rId13" Type="http://schemas.openxmlformats.org/officeDocument/2006/relationships/image" Target="../media/image92.png"/><Relationship Id="rId18" Type="http://schemas.openxmlformats.org/officeDocument/2006/relationships/image" Target="../media/image73.png"/><Relationship Id="rId3" Type="http://schemas.openxmlformats.org/officeDocument/2006/relationships/image" Target="../media/image82.png"/><Relationship Id="rId21" Type="http://schemas.openxmlformats.org/officeDocument/2006/relationships/image" Target="../media/image96.png"/><Relationship Id="rId7" Type="http://schemas.openxmlformats.org/officeDocument/2006/relationships/image" Target="../media/image86.png"/><Relationship Id="rId12" Type="http://schemas.openxmlformats.org/officeDocument/2006/relationships/image" Target="../media/image91.svg"/><Relationship Id="rId17" Type="http://schemas.openxmlformats.org/officeDocument/2006/relationships/image" Target="../media/image72.png"/><Relationship Id="rId2" Type="http://schemas.openxmlformats.org/officeDocument/2006/relationships/notesSlide" Target="../notesSlides/notesSlide15.xml"/><Relationship Id="rId16" Type="http://schemas.openxmlformats.org/officeDocument/2006/relationships/image" Target="../media/image95.svg"/><Relationship Id="rId20" Type="http://schemas.openxmlformats.org/officeDocument/2006/relationships/image" Target="../media/image75.png"/><Relationship Id="rId1" Type="http://schemas.openxmlformats.org/officeDocument/2006/relationships/slideLayout" Target="../slideLayouts/slideLayout2.xml"/><Relationship Id="rId6" Type="http://schemas.openxmlformats.org/officeDocument/2006/relationships/image" Target="../media/image85.svg"/><Relationship Id="rId11" Type="http://schemas.openxmlformats.org/officeDocument/2006/relationships/image" Target="../media/image90.png"/><Relationship Id="rId5" Type="http://schemas.openxmlformats.org/officeDocument/2006/relationships/image" Target="../media/image84.png"/><Relationship Id="rId15" Type="http://schemas.openxmlformats.org/officeDocument/2006/relationships/image" Target="../media/image94.png"/><Relationship Id="rId10" Type="http://schemas.openxmlformats.org/officeDocument/2006/relationships/image" Target="../media/image89.svg"/><Relationship Id="rId19" Type="http://schemas.openxmlformats.org/officeDocument/2006/relationships/image" Target="../media/image74.png"/><Relationship Id="rId4" Type="http://schemas.openxmlformats.org/officeDocument/2006/relationships/image" Target="../media/image83.svg"/><Relationship Id="rId9" Type="http://schemas.openxmlformats.org/officeDocument/2006/relationships/image" Target="../media/image88.png"/><Relationship Id="rId14" Type="http://schemas.openxmlformats.org/officeDocument/2006/relationships/image" Target="../media/image93.svg"/><Relationship Id="rId22" Type="http://schemas.openxmlformats.org/officeDocument/2006/relationships/image" Target="../media/image97.svg"/></Relationships>
</file>

<file path=ppt/slides/_rels/slide4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8" Type="http://schemas.openxmlformats.org/officeDocument/2006/relationships/image" Target="../media/image103.jpeg"/><Relationship Id="rId3" Type="http://schemas.microsoft.com/office/2007/relationships/hdphoto" Target="../media/hdphoto1.wdp"/><Relationship Id="rId7" Type="http://schemas.openxmlformats.org/officeDocument/2006/relationships/image" Target="../media/image102.jpeg"/><Relationship Id="rId2" Type="http://schemas.openxmlformats.org/officeDocument/2006/relationships/image" Target="../media/image99.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01.png"/><Relationship Id="rId4" Type="http://schemas.openxmlformats.org/officeDocument/2006/relationships/image" Target="../media/image100.jpeg"/><Relationship Id="rId9" Type="http://schemas.openxmlformats.org/officeDocument/2006/relationships/image" Target="../media/image104.jpeg"/></Relationships>
</file>

<file path=ppt/slides/_rels/slide46.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107.png"/><Relationship Id="rId7" Type="http://schemas.openxmlformats.org/officeDocument/2006/relationships/image" Target="../media/image111.png"/><Relationship Id="rId2" Type="http://schemas.openxmlformats.org/officeDocument/2006/relationships/image" Target="../media/image106.png"/><Relationship Id="rId1" Type="http://schemas.openxmlformats.org/officeDocument/2006/relationships/slideLayout" Target="../slideLayouts/slideLayout2.xml"/><Relationship Id="rId6" Type="http://schemas.openxmlformats.org/officeDocument/2006/relationships/image" Target="../media/image110.png"/><Relationship Id="rId5" Type="http://schemas.openxmlformats.org/officeDocument/2006/relationships/image" Target="../media/image109.jpeg"/><Relationship Id="rId4" Type="http://schemas.openxmlformats.org/officeDocument/2006/relationships/image" Target="../media/image108.png"/></Relationships>
</file>

<file path=ppt/slides/_rels/slide4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 Id="rId6" Type="http://schemas.openxmlformats.org/officeDocument/2006/relationships/image" Target="../media/image14.jpg"/><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3.xml"/><Relationship Id="rId5" Type="http://schemas.openxmlformats.org/officeDocument/2006/relationships/image" Target="../media/image25.jpeg"/><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BC28665-F8D6-4B41-8ECF-7954B2696B9B}"/>
              </a:ext>
            </a:extLst>
          </p:cNvPr>
          <p:cNvSpPr>
            <a:spLocks noGrp="1"/>
          </p:cNvSpPr>
          <p:nvPr>
            <p:ph type="ctrTitle" idx="4294967295"/>
          </p:nvPr>
        </p:nvSpPr>
        <p:spPr>
          <a:xfrm>
            <a:off x="4376777" y="1869171"/>
            <a:ext cx="4412536" cy="1041991"/>
          </a:xfrm>
          <a:prstGeom prst="rect">
            <a:avLst/>
          </a:prstGeom>
        </p:spPr>
        <p:txBody>
          <a:bodyPr/>
          <a:lstStyle/>
          <a:p>
            <a:pPr>
              <a:lnSpc>
                <a:spcPts val="4100"/>
              </a:lnSpc>
            </a:pPr>
            <a:r>
              <a:rPr lang="en-GB" sz="4400" cap="all" dirty="0">
                <a:solidFill>
                  <a:schemeClr val="bg1"/>
                </a:solidFill>
              </a:rPr>
              <a:t>H1 2021</a:t>
            </a:r>
            <a:br>
              <a:rPr lang="en-GB" sz="4400" cap="all" dirty="0">
                <a:solidFill>
                  <a:schemeClr val="bg1"/>
                </a:solidFill>
              </a:rPr>
            </a:br>
            <a:r>
              <a:rPr lang="en-GB" sz="4400" cap="all" dirty="0">
                <a:solidFill>
                  <a:schemeClr val="bg1"/>
                </a:solidFill>
              </a:rPr>
              <a:t>Results </a:t>
            </a:r>
            <a:br>
              <a:rPr lang="en-GB" sz="4400" cap="all" dirty="0">
                <a:solidFill>
                  <a:schemeClr val="bg1"/>
                </a:solidFill>
              </a:rPr>
            </a:br>
            <a:endParaRPr lang="en-GB" sz="4400" cap="all" dirty="0">
              <a:solidFill>
                <a:schemeClr val="bg1"/>
              </a:solidFill>
            </a:endParaRPr>
          </a:p>
        </p:txBody>
      </p:sp>
      <p:sp>
        <p:nvSpPr>
          <p:cNvPr id="3" name="Sous-titre 2">
            <a:extLst>
              <a:ext uri="{FF2B5EF4-FFF2-40B4-BE49-F238E27FC236}">
                <a16:creationId xmlns:a16="http://schemas.microsoft.com/office/drawing/2014/main" id="{CEB8BB45-8DDF-4286-B70D-D98EB7712275}"/>
              </a:ext>
            </a:extLst>
          </p:cNvPr>
          <p:cNvSpPr>
            <a:spLocks noGrp="1"/>
          </p:cNvSpPr>
          <p:nvPr>
            <p:ph type="subTitle" idx="4294967295"/>
          </p:nvPr>
        </p:nvSpPr>
        <p:spPr>
          <a:xfrm>
            <a:off x="4376777" y="3000493"/>
            <a:ext cx="3619500" cy="449656"/>
          </a:xfrm>
          <a:prstGeom prst="rect">
            <a:avLst/>
          </a:prstGeom>
        </p:spPr>
        <p:txBody>
          <a:bodyPr/>
          <a:lstStyle/>
          <a:p>
            <a:pPr marL="0" indent="0">
              <a:lnSpc>
                <a:spcPts val="1300"/>
              </a:lnSpc>
              <a:buNone/>
            </a:pPr>
            <a:r>
              <a:rPr lang="en-GB" sz="2000" dirty="0">
                <a:solidFill>
                  <a:schemeClr val="bg1"/>
                </a:solidFill>
              </a:rPr>
              <a:t>July 2021</a:t>
            </a:r>
          </a:p>
        </p:txBody>
      </p:sp>
      <p:pic>
        <p:nvPicPr>
          <p:cNvPr id="4" name="Image 1">
            <a:extLst>
              <a:ext uri="{FF2B5EF4-FFF2-40B4-BE49-F238E27FC236}">
                <a16:creationId xmlns:a16="http://schemas.microsoft.com/office/drawing/2014/main" id="{D94DE1E3-606C-41E1-975E-97F653745B60}"/>
              </a:ext>
            </a:extLst>
          </p:cNvPr>
          <p:cNvPicPr>
            <a:picLocks noChangeAspect="1"/>
          </p:cNvPicPr>
          <p:nvPr/>
        </p:nvPicPr>
        <p:blipFill>
          <a:blip r:embed="rId2"/>
          <a:srcRect/>
          <a:stretch>
            <a:fillRect/>
          </a:stretch>
        </p:blipFill>
        <p:spPr bwMode="auto">
          <a:xfrm>
            <a:off x="4023479" y="1958502"/>
            <a:ext cx="353298" cy="354374"/>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5">
            <a:extLst>
              <a:ext uri="{FF2B5EF4-FFF2-40B4-BE49-F238E27FC236}">
                <a16:creationId xmlns:a16="http://schemas.microsoft.com/office/drawing/2014/main" id="{B5124EE0-2BA9-4924-9228-E78E134CC5B9}"/>
              </a:ext>
            </a:extLst>
          </p:cNvPr>
          <p:cNvPicPr>
            <a:picLocks noChangeAspect="1"/>
          </p:cNvPicPr>
          <p:nvPr/>
        </p:nvPicPr>
        <p:blipFill>
          <a:blip r:embed="rId3"/>
          <a:stretch>
            <a:fillRect/>
          </a:stretch>
        </p:blipFill>
        <p:spPr>
          <a:xfrm>
            <a:off x="1247159" y="1295400"/>
            <a:ext cx="2209800" cy="2552700"/>
          </a:xfrm>
          <a:prstGeom prst="rect">
            <a:avLst/>
          </a:prstGeom>
        </p:spPr>
      </p:pic>
    </p:spTree>
    <p:extLst>
      <p:ext uri="{BB962C8B-B14F-4D97-AF65-F5344CB8AC3E}">
        <p14:creationId xmlns:p14="http://schemas.microsoft.com/office/powerpoint/2010/main" val="23474220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C42A2A-1117-4B8D-BF53-1BFAEE07B5FB}"/>
              </a:ext>
            </a:extLst>
          </p:cNvPr>
          <p:cNvSpPr>
            <a:spLocks noGrp="1"/>
          </p:cNvSpPr>
          <p:nvPr>
            <p:ph type="title"/>
          </p:nvPr>
        </p:nvSpPr>
        <p:spPr/>
        <p:txBody>
          <a:bodyPr vert="horz" lIns="79748" tIns="39874" rIns="79748" bIns="39874" rtlCol="0" anchor="ctr">
            <a:noAutofit/>
          </a:bodyPr>
          <a:lstStyle/>
          <a:p>
            <a:r>
              <a:rPr lang="en-GB" sz="2791" dirty="0">
                <a:ea typeface="Verdana" panose="020B0604030504040204" pitchFamily="34" charset="0"/>
              </a:rPr>
              <a:t>NEW PARTNERSHIPS IN CHINA </a:t>
            </a:r>
          </a:p>
        </p:txBody>
      </p:sp>
      <p:sp>
        <p:nvSpPr>
          <p:cNvPr id="4" name="Rectangle 3">
            <a:extLst>
              <a:ext uri="{FF2B5EF4-FFF2-40B4-BE49-F238E27FC236}">
                <a16:creationId xmlns:a16="http://schemas.microsoft.com/office/drawing/2014/main" id="{E4582BFF-BD96-467A-96FD-A958A36D67C8}"/>
              </a:ext>
            </a:extLst>
          </p:cNvPr>
          <p:cNvSpPr/>
          <p:nvPr/>
        </p:nvSpPr>
        <p:spPr>
          <a:xfrm>
            <a:off x="199103" y="1110540"/>
            <a:ext cx="8740463" cy="1386270"/>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marL="171450" indent="-171450" algn="just">
              <a:lnSpc>
                <a:spcPct val="90000"/>
              </a:lnSpc>
              <a:spcBef>
                <a:spcPts val="750"/>
              </a:spcBef>
              <a:spcAft>
                <a:spcPts val="523"/>
              </a:spcAft>
              <a:buClr>
                <a:srgbClr val="FF0000"/>
              </a:buClr>
              <a:buFont typeface="Wingdings" panose="05000000000000000000" pitchFamily="2" charset="2"/>
              <a:buChar char="§"/>
            </a:pPr>
            <a:r>
              <a:rPr lang="en-GB" sz="1600" b="1" dirty="0">
                <a:solidFill>
                  <a:schemeClr val="accent1">
                    <a:lumMod val="50000"/>
                  </a:schemeClr>
                </a:solidFill>
              </a:rPr>
              <a:t>New strategic partnerships in China to strengthen the Group’s position in China</a:t>
            </a:r>
          </a:p>
          <a:p>
            <a:pPr marL="361950" lvl="1" indent="-180975" algn="just">
              <a:lnSpc>
                <a:spcPct val="90000"/>
              </a:lnSpc>
              <a:spcBef>
                <a:spcPts val="375"/>
              </a:spcBef>
              <a:spcAft>
                <a:spcPts val="523"/>
              </a:spcAft>
              <a:buClr>
                <a:srgbClr val="FF0000"/>
              </a:buClr>
              <a:buSzPct val="90000"/>
              <a:buFont typeface="Arial" panose="020B0604020202020204" pitchFamily="34" charset="0"/>
              <a:buChar char="•"/>
              <a:tabLst>
                <a:tab pos="361950" algn="l"/>
              </a:tabLst>
            </a:pPr>
            <a:endParaRPr lang="fr-FR" sz="1300" dirty="0">
              <a:solidFill>
                <a:srgbClr val="002060"/>
              </a:solidFill>
            </a:endParaRPr>
          </a:p>
          <a:p>
            <a:pPr marL="361950" lvl="1" indent="-180975" algn="just">
              <a:lnSpc>
                <a:spcPct val="90000"/>
              </a:lnSpc>
              <a:spcBef>
                <a:spcPts val="375"/>
              </a:spcBef>
              <a:spcAft>
                <a:spcPts val="523"/>
              </a:spcAft>
              <a:buClr>
                <a:srgbClr val="FF0000"/>
              </a:buClr>
              <a:buSzPct val="90000"/>
              <a:buFont typeface="Arial" panose="020B0604020202020204" pitchFamily="34" charset="0"/>
              <a:buChar char="•"/>
              <a:tabLst>
                <a:tab pos="361950" algn="l"/>
              </a:tabLst>
            </a:pPr>
            <a:endParaRPr lang="fr-FR" sz="1300" dirty="0">
              <a:solidFill>
                <a:srgbClr val="002060"/>
              </a:solidFill>
            </a:endParaRPr>
          </a:p>
          <a:p>
            <a:pPr marL="361950" lvl="1" indent="-180975" algn="just">
              <a:lnSpc>
                <a:spcPct val="90000"/>
              </a:lnSpc>
              <a:spcBef>
                <a:spcPts val="375"/>
              </a:spcBef>
              <a:spcAft>
                <a:spcPts val="523"/>
              </a:spcAft>
              <a:buClr>
                <a:srgbClr val="FF0000"/>
              </a:buClr>
              <a:buSzPct val="90000"/>
              <a:buFont typeface="Arial" panose="020B0604020202020204" pitchFamily="34" charset="0"/>
              <a:buChar char="•"/>
              <a:tabLst>
                <a:tab pos="361950" algn="l"/>
              </a:tabLst>
            </a:pPr>
            <a:endParaRPr lang="fr-FR" sz="1300" dirty="0">
              <a:solidFill>
                <a:srgbClr val="002060"/>
              </a:solidFill>
            </a:endParaRPr>
          </a:p>
          <a:p>
            <a:pPr marL="180975" lvl="1" algn="just">
              <a:lnSpc>
                <a:spcPct val="90000"/>
              </a:lnSpc>
              <a:spcBef>
                <a:spcPts val="375"/>
              </a:spcBef>
              <a:spcAft>
                <a:spcPts val="523"/>
              </a:spcAft>
              <a:buClr>
                <a:srgbClr val="FF0000"/>
              </a:buClr>
              <a:buSzPct val="90000"/>
              <a:tabLst>
                <a:tab pos="361950" algn="l"/>
              </a:tabLst>
            </a:pPr>
            <a:endParaRPr lang="fr-FR" sz="800" dirty="0">
              <a:solidFill>
                <a:srgbClr val="002060"/>
              </a:solidFill>
            </a:endParaRPr>
          </a:p>
          <a:p>
            <a:pPr>
              <a:spcBef>
                <a:spcPts val="174"/>
              </a:spcBef>
              <a:spcAft>
                <a:spcPts val="523"/>
              </a:spcAft>
              <a:buClr>
                <a:srgbClr val="FF0000"/>
              </a:buClr>
            </a:pPr>
            <a:endParaRPr lang="fr-FR" sz="1395" b="1" dirty="0">
              <a:solidFill>
                <a:srgbClr val="FF0000"/>
              </a:solidFill>
            </a:endParaRPr>
          </a:p>
          <a:p>
            <a:pPr algn="just">
              <a:spcBef>
                <a:spcPts val="174"/>
              </a:spcBef>
              <a:spcAft>
                <a:spcPts val="174"/>
              </a:spcAft>
              <a:buClr>
                <a:srgbClr val="FF0000"/>
              </a:buClr>
            </a:pPr>
            <a:endParaRPr lang="fr-FR" sz="1100" b="1" dirty="0">
              <a:solidFill>
                <a:srgbClr val="FF0000"/>
              </a:solidFill>
            </a:endParaRPr>
          </a:p>
          <a:p>
            <a:pPr marL="647927" lvl="1" indent="-249203" algn="just">
              <a:spcBef>
                <a:spcPts val="174"/>
              </a:spcBef>
              <a:spcAft>
                <a:spcPts val="174"/>
              </a:spcAft>
              <a:buClr>
                <a:srgbClr val="FF0000"/>
              </a:buClr>
              <a:buFont typeface="Arial" panose="020B0604020202020204" pitchFamily="34" charset="0"/>
              <a:buChar char="•"/>
            </a:pPr>
            <a:endParaRPr lang="fr-FR" sz="1221" dirty="0">
              <a:solidFill>
                <a:prstClr val="black"/>
              </a:solidFill>
              <a:highlight>
                <a:srgbClr val="FFFF00"/>
              </a:highlight>
            </a:endParaRPr>
          </a:p>
          <a:p>
            <a:pPr marL="647927" lvl="1" indent="-249203" algn="just">
              <a:spcBef>
                <a:spcPts val="174"/>
              </a:spcBef>
              <a:spcAft>
                <a:spcPts val="174"/>
              </a:spcAft>
              <a:buClr>
                <a:srgbClr val="FF0000"/>
              </a:buClr>
              <a:buFont typeface="Arial" panose="020B0604020202020204" pitchFamily="34" charset="0"/>
              <a:buChar char="•"/>
            </a:pPr>
            <a:endParaRPr lang="fr-FR" sz="1221" dirty="0">
              <a:solidFill>
                <a:prstClr val="black"/>
              </a:solidFill>
              <a:highlight>
                <a:srgbClr val="FFFF00"/>
              </a:highlight>
            </a:endParaRPr>
          </a:p>
          <a:p>
            <a:pPr marL="647927" lvl="1" indent="-249203" algn="just">
              <a:spcBef>
                <a:spcPts val="174"/>
              </a:spcBef>
              <a:spcAft>
                <a:spcPts val="174"/>
              </a:spcAft>
              <a:buClr>
                <a:srgbClr val="FF0000"/>
              </a:buClr>
              <a:buFont typeface="Arial" panose="020B0604020202020204" pitchFamily="34" charset="0"/>
              <a:buChar char="•"/>
            </a:pPr>
            <a:endParaRPr lang="fr-FR" sz="1221" dirty="0">
              <a:solidFill>
                <a:prstClr val="black"/>
              </a:solidFill>
              <a:highlight>
                <a:srgbClr val="FFFF00"/>
              </a:highlight>
            </a:endParaRPr>
          </a:p>
          <a:p>
            <a:pPr marL="647927" lvl="1" indent="-249203" algn="just">
              <a:spcBef>
                <a:spcPts val="174"/>
              </a:spcBef>
              <a:spcAft>
                <a:spcPts val="174"/>
              </a:spcAft>
              <a:buClr>
                <a:srgbClr val="FF0000"/>
              </a:buClr>
              <a:buFont typeface="Arial" panose="020B0604020202020204" pitchFamily="34" charset="0"/>
              <a:buChar char="•"/>
            </a:pPr>
            <a:endParaRPr lang="fr-FR" sz="1221" dirty="0">
              <a:solidFill>
                <a:prstClr val="black"/>
              </a:solidFill>
              <a:highlight>
                <a:srgbClr val="FFFF00"/>
              </a:highlight>
            </a:endParaRPr>
          </a:p>
          <a:p>
            <a:pPr marL="647927" lvl="1" indent="-249203" algn="just">
              <a:spcBef>
                <a:spcPts val="174"/>
              </a:spcBef>
              <a:spcAft>
                <a:spcPts val="174"/>
              </a:spcAft>
              <a:buClr>
                <a:srgbClr val="FF0000"/>
              </a:buClr>
              <a:buFont typeface="Arial" panose="020B0604020202020204" pitchFamily="34" charset="0"/>
              <a:buChar char="•"/>
            </a:pPr>
            <a:endParaRPr lang="fr-FR" sz="1221" dirty="0">
              <a:solidFill>
                <a:prstClr val="black"/>
              </a:solidFill>
              <a:highlight>
                <a:srgbClr val="FFFF00"/>
              </a:highlight>
            </a:endParaRPr>
          </a:p>
          <a:p>
            <a:pPr lvl="1">
              <a:buClr>
                <a:srgbClr val="FF0000"/>
              </a:buClr>
            </a:pPr>
            <a:endParaRPr lang="fr-FR" sz="1395" cap="all" dirty="0">
              <a:solidFill>
                <a:schemeClr val="tx1"/>
              </a:solidFill>
              <a:highlight>
                <a:srgbClr val="FFFF00"/>
              </a:highlight>
            </a:endParaRPr>
          </a:p>
          <a:p>
            <a:pPr marL="647927" lvl="1" indent="-249203">
              <a:buClr>
                <a:srgbClr val="FF0000"/>
              </a:buClr>
              <a:buFont typeface="Wingdings" panose="05000000000000000000" pitchFamily="2" charset="2"/>
              <a:buChar char="§"/>
            </a:pPr>
            <a:endParaRPr lang="fr-FR" sz="1570" dirty="0">
              <a:solidFill>
                <a:schemeClr val="tx1"/>
              </a:solidFill>
              <a:highlight>
                <a:srgbClr val="FFFF00"/>
              </a:highlight>
            </a:endParaRPr>
          </a:p>
        </p:txBody>
      </p:sp>
      <p:graphicFrame>
        <p:nvGraphicFramePr>
          <p:cNvPr id="3" name="Diagramme 2">
            <a:extLst>
              <a:ext uri="{FF2B5EF4-FFF2-40B4-BE49-F238E27FC236}">
                <a16:creationId xmlns:a16="http://schemas.microsoft.com/office/drawing/2014/main" id="{01EEF14E-62C1-4AFA-857C-FE08F8FC597C}"/>
              </a:ext>
            </a:extLst>
          </p:cNvPr>
          <p:cNvGraphicFramePr/>
          <p:nvPr>
            <p:extLst>
              <p:ext uri="{D42A27DB-BD31-4B8C-83A1-F6EECF244321}">
                <p14:modId xmlns:p14="http://schemas.microsoft.com/office/powerpoint/2010/main" val="2639516643"/>
              </p:ext>
            </p:extLst>
          </p:nvPr>
        </p:nvGraphicFramePr>
        <p:xfrm>
          <a:off x="376562" y="1441957"/>
          <a:ext cx="8385544" cy="11993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Image 6" descr="Une image contenant texte, clipart&#10;&#10;Description générée automatiquement">
            <a:extLst>
              <a:ext uri="{FF2B5EF4-FFF2-40B4-BE49-F238E27FC236}">
                <a16:creationId xmlns:a16="http://schemas.microsoft.com/office/drawing/2014/main" id="{55EFA30C-9D02-4D51-B776-14C25006D67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958220" y="288880"/>
            <a:ext cx="678884" cy="451157"/>
          </a:xfrm>
          <a:prstGeom prst="rect">
            <a:avLst/>
          </a:prstGeom>
        </p:spPr>
      </p:pic>
      <p:sp>
        <p:nvSpPr>
          <p:cNvPr id="5" name="ZoneTexte 4">
            <a:extLst>
              <a:ext uri="{FF2B5EF4-FFF2-40B4-BE49-F238E27FC236}">
                <a16:creationId xmlns:a16="http://schemas.microsoft.com/office/drawing/2014/main" id="{3DCCFF0D-BFA6-4E5A-AF40-3C2A69528304}"/>
              </a:ext>
            </a:extLst>
          </p:cNvPr>
          <p:cNvSpPr txBox="1"/>
          <p:nvPr/>
        </p:nvSpPr>
        <p:spPr>
          <a:xfrm>
            <a:off x="376562" y="2384352"/>
            <a:ext cx="8385544" cy="2487861"/>
          </a:xfrm>
          <a:prstGeom prst="rect">
            <a:avLst/>
          </a:prstGeom>
          <a:noFill/>
        </p:spPr>
        <p:txBody>
          <a:bodyPr wrap="square" rtlCol="0">
            <a:spAutoFit/>
          </a:bodyPr>
          <a:lstStyle/>
          <a:p>
            <a:pPr marL="361950" lvl="1" indent="-180975" algn="just">
              <a:lnSpc>
                <a:spcPct val="90000"/>
              </a:lnSpc>
              <a:spcBef>
                <a:spcPts val="375"/>
              </a:spcBef>
              <a:spcAft>
                <a:spcPts val="523"/>
              </a:spcAft>
              <a:buClr>
                <a:srgbClr val="FF0000"/>
              </a:buClr>
              <a:buSzPct val="90000"/>
              <a:buFont typeface="Arial" panose="020B0604020202020204" pitchFamily="34" charset="0"/>
              <a:buChar char="•"/>
              <a:tabLst>
                <a:tab pos="361950" algn="l"/>
              </a:tabLst>
            </a:pPr>
            <a:r>
              <a:rPr lang="en-GB" sz="1400" b="1" dirty="0">
                <a:solidFill>
                  <a:srgbClr val="002060"/>
                </a:solidFill>
              </a:rPr>
              <a:t>Nexus Point Capital:</a:t>
            </a:r>
            <a:r>
              <a:rPr lang="en-GB" sz="1400" dirty="0">
                <a:solidFill>
                  <a:srgbClr val="002060"/>
                </a:solidFill>
              </a:rPr>
              <a:t> acceleration in development in China through 2 capital increases (of which €192m for Nexus and €64m for GL events) to finance targeted acquisitions     </a:t>
            </a:r>
          </a:p>
          <a:p>
            <a:pPr marL="361950" lvl="1" indent="-180975" algn="just">
              <a:lnSpc>
                <a:spcPct val="90000"/>
              </a:lnSpc>
              <a:spcBef>
                <a:spcPts val="375"/>
              </a:spcBef>
              <a:spcAft>
                <a:spcPts val="523"/>
              </a:spcAft>
              <a:buClr>
                <a:srgbClr val="FF0000"/>
              </a:buClr>
              <a:buSzPct val="90000"/>
              <a:buFont typeface="Arial" panose="020B0604020202020204" pitchFamily="34" charset="0"/>
              <a:buChar char="•"/>
              <a:tabLst>
                <a:tab pos="361950" algn="l"/>
              </a:tabLst>
            </a:pPr>
            <a:r>
              <a:rPr lang="en-GB" sz="1400" b="1" dirty="0">
                <a:solidFill>
                  <a:srgbClr val="002060"/>
                </a:solidFill>
              </a:rPr>
              <a:t>Capital Events Group (CEG)</a:t>
            </a:r>
            <a:r>
              <a:rPr lang="en-GB" sz="1400" dirty="0">
                <a:solidFill>
                  <a:srgbClr val="002060"/>
                </a:solidFill>
              </a:rPr>
              <a:t>: strengthening the Group’s presence in northern China, consolidation of CIEC exhibitions and positioning in preparation for the next Winter Olympic Games in Beijing by acquiring an equity stake (10%) for €7m. </a:t>
            </a:r>
          </a:p>
          <a:p>
            <a:pPr marL="542925" lvl="2" indent="-96838" algn="just">
              <a:lnSpc>
                <a:spcPct val="90000"/>
              </a:lnSpc>
              <a:spcBef>
                <a:spcPts val="375"/>
              </a:spcBef>
              <a:spcAft>
                <a:spcPts val="523"/>
              </a:spcAft>
              <a:buClr>
                <a:srgbClr val="FF0000"/>
              </a:buClr>
              <a:buSzPct val="50000"/>
              <a:buFont typeface="Courier New" panose="02070309020205020404" pitchFamily="49" charset="0"/>
              <a:buChar char="o"/>
              <a:tabLst>
                <a:tab pos="361950" algn="l"/>
              </a:tabLst>
            </a:pPr>
            <a:r>
              <a:rPr lang="en-GB" sz="1200" dirty="0">
                <a:solidFill>
                  <a:srgbClr val="002060"/>
                </a:solidFill>
              </a:rPr>
              <a:t>A 60%-State-owned company, CEG operates in the Chinese event industry with a strong presence in Beijing. Active mainly in venue management, the organisation of exhibitions and hosting large events (corporate, sports, cultural), CEG manages 15 sites (exhibition and convention centres) representing a total area of 1,000,000 sqm under management, including top-tier sites like the China National Convention Center and the Beijing International Convention Center</a:t>
            </a:r>
          </a:p>
          <a:p>
            <a:pPr marL="542925" lvl="2" indent="-96838" algn="just">
              <a:lnSpc>
                <a:spcPct val="90000"/>
              </a:lnSpc>
              <a:spcBef>
                <a:spcPts val="375"/>
              </a:spcBef>
              <a:spcAft>
                <a:spcPts val="523"/>
              </a:spcAft>
              <a:buClr>
                <a:srgbClr val="FF0000"/>
              </a:buClr>
              <a:buSzPct val="50000"/>
              <a:buFont typeface="Courier New" panose="02070309020205020404" pitchFamily="49" charset="0"/>
              <a:buChar char="o"/>
              <a:tabLst>
                <a:tab pos="361950" algn="l"/>
              </a:tabLst>
            </a:pPr>
            <a:r>
              <a:rPr lang="en-GB" sz="1200" b="1" dirty="0">
                <a:solidFill>
                  <a:srgbClr val="002060"/>
                </a:solidFill>
              </a:rPr>
              <a:t> Acquisition in the process of being validated by government authorities</a:t>
            </a:r>
          </a:p>
          <a:p>
            <a:endParaRPr lang="fr-FR" sz="1200" dirty="0"/>
          </a:p>
        </p:txBody>
      </p:sp>
    </p:spTree>
    <p:extLst>
      <p:ext uri="{BB962C8B-B14F-4D97-AF65-F5344CB8AC3E}">
        <p14:creationId xmlns:p14="http://schemas.microsoft.com/office/powerpoint/2010/main" val="12766188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C42A2A-1117-4B8D-BF53-1BFAEE07B5FB}"/>
              </a:ext>
            </a:extLst>
          </p:cNvPr>
          <p:cNvSpPr>
            <a:spLocks noGrp="1"/>
          </p:cNvSpPr>
          <p:nvPr>
            <p:ph type="title"/>
          </p:nvPr>
        </p:nvSpPr>
        <p:spPr/>
        <p:txBody>
          <a:bodyPr vert="horz" lIns="79748" tIns="39874" rIns="79748" bIns="39874" rtlCol="0" anchor="ctr">
            <a:noAutofit/>
          </a:bodyPr>
          <a:lstStyle/>
          <a:p>
            <a:r>
              <a:rPr lang="en-GB" sz="2791" dirty="0">
                <a:ea typeface="Verdana" panose="020B0604030504040204" pitchFamily="34" charset="0"/>
              </a:rPr>
              <a:t>GL events in pole position for the recovery  </a:t>
            </a:r>
          </a:p>
        </p:txBody>
      </p:sp>
      <p:sp>
        <p:nvSpPr>
          <p:cNvPr id="4" name="Rectangle 3">
            <a:extLst>
              <a:ext uri="{FF2B5EF4-FFF2-40B4-BE49-F238E27FC236}">
                <a16:creationId xmlns:a16="http://schemas.microsoft.com/office/drawing/2014/main" id="{E4582BFF-BD96-467A-96FD-A958A36D67C8}"/>
              </a:ext>
            </a:extLst>
          </p:cNvPr>
          <p:cNvSpPr/>
          <p:nvPr/>
        </p:nvSpPr>
        <p:spPr>
          <a:xfrm>
            <a:off x="129340" y="1073169"/>
            <a:ext cx="5272620" cy="3680315"/>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marL="171450" indent="-171450" algn="just">
              <a:lnSpc>
                <a:spcPct val="90000"/>
              </a:lnSpc>
              <a:spcBef>
                <a:spcPts val="750"/>
              </a:spcBef>
              <a:spcAft>
                <a:spcPts val="523"/>
              </a:spcAft>
              <a:buClr>
                <a:srgbClr val="FF0000"/>
              </a:buClr>
              <a:buFont typeface="Wingdings" panose="05000000000000000000" pitchFamily="2" charset="2"/>
              <a:buChar char="§"/>
            </a:pPr>
            <a:r>
              <a:rPr lang="en-GB" sz="1600" b="1" dirty="0">
                <a:solidFill>
                  <a:schemeClr val="accent1">
                    <a:lumMod val="50000"/>
                  </a:schemeClr>
                </a:solidFill>
              </a:rPr>
              <a:t>Exhibitions France – Exercising a leadership role </a:t>
            </a:r>
          </a:p>
          <a:p>
            <a:pPr marL="361950" lvl="1" indent="-180975" algn="just">
              <a:lnSpc>
                <a:spcPct val="90000"/>
              </a:lnSpc>
              <a:spcBef>
                <a:spcPts val="375"/>
              </a:spcBef>
              <a:spcAft>
                <a:spcPts val="523"/>
              </a:spcAft>
              <a:buClr>
                <a:srgbClr val="FF0000"/>
              </a:buClr>
              <a:buSzPct val="90000"/>
              <a:buFont typeface="Arial" panose="020B0604020202020204" pitchFamily="34" charset="0"/>
              <a:buChar char="•"/>
              <a:tabLst>
                <a:tab pos="361950" algn="l"/>
              </a:tabLst>
            </a:pPr>
            <a:r>
              <a:rPr lang="en-GB" sz="1400" dirty="0">
                <a:solidFill>
                  <a:srgbClr val="002060"/>
                </a:solidFill>
              </a:rPr>
              <a:t>4 exhibitions organised in June 2021 in two industry sectors in which the Group occupies strong positions (Industry and Fashion)</a:t>
            </a:r>
          </a:p>
          <a:p>
            <a:pPr marL="542925" lvl="2" indent="-96838" algn="just">
              <a:lnSpc>
                <a:spcPct val="90000"/>
              </a:lnSpc>
              <a:spcBef>
                <a:spcPts val="375"/>
              </a:spcBef>
              <a:spcAft>
                <a:spcPts val="523"/>
              </a:spcAft>
              <a:buClr>
                <a:srgbClr val="FF0000"/>
              </a:buClr>
              <a:buSzPct val="50000"/>
              <a:buFont typeface="Courier New" panose="02070309020205020404" pitchFamily="49" charset="0"/>
              <a:buChar char="o"/>
              <a:tabLst>
                <a:tab pos="361950" algn="l"/>
              </a:tabLst>
            </a:pPr>
            <a:r>
              <a:rPr lang="en-GB" sz="1200" b="1" dirty="0">
                <a:solidFill>
                  <a:srgbClr val="002060"/>
                </a:solidFill>
              </a:rPr>
              <a:t>CFIA – Rennes</a:t>
            </a:r>
            <a:r>
              <a:rPr lang="en-GB" sz="1200" dirty="0">
                <a:solidFill>
                  <a:srgbClr val="002060"/>
                </a:solidFill>
              </a:rPr>
              <a:t>: the “recovery” exhibition, the first B2B exhibition since September 2020 in Europe, application of a health pass, 1,200 exhibitors and more than 8,000 attendees.</a:t>
            </a:r>
          </a:p>
          <a:p>
            <a:pPr marL="542925" lvl="2" indent="-96838" algn="just">
              <a:lnSpc>
                <a:spcPct val="90000"/>
              </a:lnSpc>
              <a:spcBef>
                <a:spcPts val="375"/>
              </a:spcBef>
              <a:spcAft>
                <a:spcPts val="523"/>
              </a:spcAft>
              <a:buClr>
                <a:srgbClr val="FF0000"/>
              </a:buClr>
              <a:buSzPct val="50000"/>
              <a:buFont typeface="Courier New" panose="02070309020205020404" pitchFamily="49" charset="0"/>
              <a:buChar char="o"/>
              <a:tabLst>
                <a:tab pos="361950" algn="l"/>
              </a:tabLst>
            </a:pPr>
            <a:r>
              <a:rPr lang="en-GB" sz="1200" b="1" dirty="0">
                <a:solidFill>
                  <a:srgbClr val="002060"/>
                </a:solidFill>
              </a:rPr>
              <a:t>Sepem – Colmar:</a:t>
            </a:r>
            <a:r>
              <a:rPr lang="en-GB" sz="1200" dirty="0">
                <a:solidFill>
                  <a:srgbClr val="002060"/>
                </a:solidFill>
              </a:rPr>
              <a:t> industrial solutions and new technologies, focusing on core manufacturing needs: environment, maintenance, safety, production for all industries.</a:t>
            </a:r>
          </a:p>
          <a:p>
            <a:pPr marL="542925" lvl="2" indent="-96838" algn="just">
              <a:lnSpc>
                <a:spcPct val="90000"/>
              </a:lnSpc>
              <a:spcBef>
                <a:spcPts val="375"/>
              </a:spcBef>
              <a:spcAft>
                <a:spcPts val="523"/>
              </a:spcAft>
              <a:buClr>
                <a:srgbClr val="FF0000"/>
              </a:buClr>
              <a:buSzPct val="50000"/>
              <a:buFont typeface="Courier New" panose="02070309020205020404" pitchFamily="49" charset="0"/>
              <a:buChar char="o"/>
              <a:tabLst>
                <a:tab pos="361950" algn="l"/>
              </a:tabLst>
            </a:pPr>
            <a:r>
              <a:rPr lang="en-GB" sz="1200" b="1" dirty="0">
                <a:solidFill>
                  <a:srgbClr val="002060"/>
                </a:solidFill>
              </a:rPr>
              <a:t>Fashion Rendez vous Première Vision – Paris Temporary Grand Palais</a:t>
            </a:r>
            <a:r>
              <a:rPr lang="en-GB" sz="1200" dirty="0">
                <a:solidFill>
                  <a:srgbClr val="002060"/>
                </a:solidFill>
              </a:rPr>
              <a:t>:  a new exhibition with an international offering (200 exhibitors or agents), presentation of collections and new developments, and potential trends for the Autumn/Winter 2022-2023 Season.</a:t>
            </a:r>
          </a:p>
          <a:p>
            <a:pPr marL="542925" lvl="2" indent="-96838" algn="just">
              <a:lnSpc>
                <a:spcPct val="90000"/>
              </a:lnSpc>
              <a:spcBef>
                <a:spcPts val="375"/>
              </a:spcBef>
              <a:spcAft>
                <a:spcPts val="523"/>
              </a:spcAft>
              <a:buClr>
                <a:srgbClr val="FF0000"/>
              </a:buClr>
              <a:buSzPct val="50000"/>
              <a:buFont typeface="Courier New" panose="02070309020205020404" pitchFamily="49" charset="0"/>
              <a:buChar char="o"/>
              <a:tabLst>
                <a:tab pos="361950" algn="l"/>
              </a:tabLst>
            </a:pPr>
            <a:r>
              <a:rPr lang="en-GB" sz="1200" b="1" dirty="0">
                <a:solidFill>
                  <a:srgbClr val="002060"/>
                </a:solidFill>
              </a:rPr>
              <a:t>Tranoi – Paris</a:t>
            </a:r>
            <a:r>
              <a:rPr lang="en-GB" sz="1200" dirty="0">
                <a:solidFill>
                  <a:srgbClr val="002060"/>
                </a:solidFill>
              </a:rPr>
              <a:t>: a partnership exhibition of Paris Fashion Week, facilitating contacts between upcoming international designers and buyers, influencers and opinion leaders</a:t>
            </a:r>
          </a:p>
          <a:p>
            <a:pPr marL="935003" lvl="2" indent="-249203">
              <a:spcBef>
                <a:spcPts val="174"/>
              </a:spcBef>
              <a:spcAft>
                <a:spcPts val="523"/>
              </a:spcAft>
              <a:buClr>
                <a:srgbClr val="FF0000"/>
              </a:buClr>
              <a:buFont typeface="Wingdings" panose="05000000000000000000" pitchFamily="2" charset="2"/>
              <a:buChar char="§"/>
            </a:pPr>
            <a:endParaRPr lang="fr-FR" sz="1395" b="1" dirty="0">
              <a:solidFill>
                <a:schemeClr val="tx1"/>
              </a:solidFill>
            </a:endParaRPr>
          </a:p>
          <a:p>
            <a:pPr marL="647927" lvl="1" indent="-249203" algn="just">
              <a:spcBef>
                <a:spcPts val="174"/>
              </a:spcBef>
              <a:spcAft>
                <a:spcPts val="174"/>
              </a:spcAft>
              <a:buClr>
                <a:srgbClr val="FF0000"/>
              </a:buClr>
              <a:buFont typeface="Arial" panose="020B0604020202020204" pitchFamily="34" charset="0"/>
              <a:buChar char="•"/>
            </a:pPr>
            <a:endParaRPr lang="fr-FR" sz="1221" dirty="0">
              <a:solidFill>
                <a:prstClr val="black"/>
              </a:solidFill>
              <a:highlight>
                <a:srgbClr val="FFFF00"/>
              </a:highlight>
            </a:endParaRPr>
          </a:p>
          <a:p>
            <a:pPr marL="647927" lvl="1" indent="-249203" algn="just">
              <a:spcBef>
                <a:spcPts val="174"/>
              </a:spcBef>
              <a:spcAft>
                <a:spcPts val="174"/>
              </a:spcAft>
              <a:buClr>
                <a:srgbClr val="FF0000"/>
              </a:buClr>
              <a:buFont typeface="Arial" panose="020B0604020202020204" pitchFamily="34" charset="0"/>
              <a:buChar char="•"/>
            </a:pPr>
            <a:endParaRPr lang="fr-FR" sz="1221" dirty="0">
              <a:solidFill>
                <a:prstClr val="black"/>
              </a:solidFill>
              <a:highlight>
                <a:srgbClr val="FFFF00"/>
              </a:highlight>
            </a:endParaRPr>
          </a:p>
          <a:p>
            <a:pPr marL="647927" lvl="1" indent="-249203" algn="just">
              <a:spcBef>
                <a:spcPts val="174"/>
              </a:spcBef>
              <a:spcAft>
                <a:spcPts val="174"/>
              </a:spcAft>
              <a:buClr>
                <a:srgbClr val="FF0000"/>
              </a:buClr>
              <a:buFont typeface="Arial" panose="020B0604020202020204" pitchFamily="34" charset="0"/>
              <a:buChar char="•"/>
            </a:pPr>
            <a:endParaRPr lang="fr-FR" sz="1221" dirty="0">
              <a:solidFill>
                <a:prstClr val="black"/>
              </a:solidFill>
              <a:highlight>
                <a:srgbClr val="FFFF00"/>
              </a:highlight>
            </a:endParaRPr>
          </a:p>
          <a:p>
            <a:pPr lvl="1">
              <a:buClr>
                <a:srgbClr val="FF0000"/>
              </a:buClr>
            </a:pPr>
            <a:endParaRPr lang="fr-FR" sz="1395" cap="all" dirty="0">
              <a:solidFill>
                <a:schemeClr val="tx1"/>
              </a:solidFill>
              <a:highlight>
                <a:srgbClr val="FFFF00"/>
              </a:highlight>
            </a:endParaRPr>
          </a:p>
          <a:p>
            <a:pPr marL="647927" lvl="1" indent="-249203">
              <a:buClr>
                <a:srgbClr val="FF0000"/>
              </a:buClr>
              <a:buFont typeface="Wingdings" panose="05000000000000000000" pitchFamily="2" charset="2"/>
              <a:buChar char="§"/>
            </a:pPr>
            <a:endParaRPr lang="fr-FR" sz="1570" dirty="0">
              <a:solidFill>
                <a:schemeClr val="tx1"/>
              </a:solidFill>
              <a:highlight>
                <a:srgbClr val="FFFF00"/>
              </a:highlight>
            </a:endParaRPr>
          </a:p>
        </p:txBody>
      </p:sp>
      <p:pic>
        <p:nvPicPr>
          <p:cNvPr id="3" name="Image 2">
            <a:extLst>
              <a:ext uri="{FF2B5EF4-FFF2-40B4-BE49-F238E27FC236}">
                <a16:creationId xmlns:a16="http://schemas.microsoft.com/office/drawing/2014/main" id="{534C34A7-0200-4F3F-BA3B-97F008089A4F}"/>
              </a:ext>
            </a:extLst>
          </p:cNvPr>
          <p:cNvPicPr>
            <a:picLocks noChangeAspect="1"/>
          </p:cNvPicPr>
          <p:nvPr/>
        </p:nvPicPr>
        <p:blipFill rotWithShape="1">
          <a:blip r:embed="rId2"/>
          <a:srcRect l="6163" t="45889" r="7442" b="13988"/>
          <a:stretch/>
        </p:blipFill>
        <p:spPr>
          <a:xfrm>
            <a:off x="5576901" y="3535269"/>
            <a:ext cx="3365428" cy="1125284"/>
          </a:xfrm>
          <a:prstGeom prst="rect">
            <a:avLst/>
          </a:prstGeom>
          <a:ln>
            <a:noFill/>
          </a:ln>
          <a:effectLst>
            <a:outerShdw blurRad="292100" dist="139700" dir="2700000" algn="tl" rotWithShape="0">
              <a:srgbClr val="333333">
                <a:alpha val="65000"/>
              </a:srgbClr>
            </a:outerShdw>
          </a:effectLst>
        </p:spPr>
      </p:pic>
      <p:pic>
        <p:nvPicPr>
          <p:cNvPr id="8" name="Image 7">
            <a:extLst>
              <a:ext uri="{FF2B5EF4-FFF2-40B4-BE49-F238E27FC236}">
                <a16:creationId xmlns:a16="http://schemas.microsoft.com/office/drawing/2014/main" id="{69F576D2-2D1D-4BA6-BB69-4EBCEE70271C}"/>
              </a:ext>
            </a:extLst>
          </p:cNvPr>
          <p:cNvPicPr>
            <a:picLocks noChangeAspect="1"/>
          </p:cNvPicPr>
          <p:nvPr/>
        </p:nvPicPr>
        <p:blipFill>
          <a:blip r:embed="rId3"/>
          <a:stretch>
            <a:fillRect/>
          </a:stretch>
        </p:blipFill>
        <p:spPr>
          <a:xfrm>
            <a:off x="5576901" y="1202082"/>
            <a:ext cx="3365428" cy="223954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581283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C42A2A-1117-4B8D-BF53-1BFAEE07B5FB}"/>
              </a:ext>
            </a:extLst>
          </p:cNvPr>
          <p:cNvSpPr>
            <a:spLocks noGrp="1"/>
          </p:cNvSpPr>
          <p:nvPr>
            <p:ph type="title"/>
          </p:nvPr>
        </p:nvSpPr>
        <p:spPr/>
        <p:txBody>
          <a:bodyPr vert="horz" lIns="79748" tIns="39874" rIns="79748" bIns="39874" rtlCol="0" anchor="ctr">
            <a:noAutofit/>
          </a:bodyPr>
          <a:lstStyle/>
          <a:p>
            <a:r>
              <a:rPr lang="en-GB" sz="2791" dirty="0">
                <a:ea typeface="Verdana" panose="020B0604030504040204" pitchFamily="34" charset="0"/>
              </a:rPr>
              <a:t>GL events VENUES: AN ADAPTED OFFERING  </a:t>
            </a:r>
          </a:p>
        </p:txBody>
      </p:sp>
      <p:sp>
        <p:nvSpPr>
          <p:cNvPr id="4" name="Rectangle 3">
            <a:extLst>
              <a:ext uri="{FF2B5EF4-FFF2-40B4-BE49-F238E27FC236}">
                <a16:creationId xmlns:a16="http://schemas.microsoft.com/office/drawing/2014/main" id="{E4582BFF-BD96-467A-96FD-A958A36D67C8}"/>
              </a:ext>
            </a:extLst>
          </p:cNvPr>
          <p:cNvSpPr/>
          <p:nvPr/>
        </p:nvSpPr>
        <p:spPr>
          <a:xfrm>
            <a:off x="97356" y="1229535"/>
            <a:ext cx="3849434" cy="2516671"/>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marL="171450" indent="-171450">
              <a:lnSpc>
                <a:spcPct val="90000"/>
              </a:lnSpc>
              <a:spcBef>
                <a:spcPts val="750"/>
              </a:spcBef>
              <a:spcAft>
                <a:spcPts val="523"/>
              </a:spcAft>
              <a:buClr>
                <a:srgbClr val="FF0000"/>
              </a:buClr>
              <a:buFont typeface="Wingdings" panose="05000000000000000000" pitchFamily="2" charset="2"/>
              <a:buChar char="§"/>
            </a:pPr>
            <a:r>
              <a:rPr lang="en-GB" sz="1600" b="1" dirty="0">
                <a:solidFill>
                  <a:schemeClr val="accent1">
                    <a:lumMod val="50000"/>
                  </a:schemeClr>
                </a:solidFill>
              </a:rPr>
              <a:t>The health crisis had a bigger impact on</a:t>
            </a:r>
            <a:br>
              <a:rPr lang="en-GB" sz="1600" b="1" dirty="0">
                <a:solidFill>
                  <a:schemeClr val="accent1">
                    <a:lumMod val="50000"/>
                  </a:schemeClr>
                </a:solidFill>
              </a:rPr>
            </a:br>
            <a:r>
              <a:rPr lang="en-GB" sz="1600" b="1" dirty="0">
                <a:solidFill>
                  <a:schemeClr val="accent1">
                    <a:lumMod val="50000"/>
                  </a:schemeClr>
                </a:solidFill>
              </a:rPr>
              <a:t>the division and in response to closures,</a:t>
            </a:r>
            <a:br>
              <a:rPr lang="en-GB" sz="1600" b="1" dirty="0">
                <a:solidFill>
                  <a:schemeClr val="accent1">
                    <a:lumMod val="50000"/>
                  </a:schemeClr>
                </a:solidFill>
              </a:rPr>
            </a:br>
            <a:r>
              <a:rPr lang="en-GB" sz="1600" b="1" dirty="0">
                <a:solidFill>
                  <a:schemeClr val="accent1">
                    <a:lumMod val="50000"/>
                  </a:schemeClr>
                </a:solidFill>
              </a:rPr>
              <a:t> the teams developed different offerings: </a:t>
            </a:r>
          </a:p>
          <a:p>
            <a:pPr marL="361950" lvl="1" indent="-180975">
              <a:lnSpc>
                <a:spcPct val="90000"/>
              </a:lnSpc>
              <a:spcBef>
                <a:spcPts val="375"/>
              </a:spcBef>
              <a:spcAft>
                <a:spcPts val="523"/>
              </a:spcAft>
              <a:buClr>
                <a:srgbClr val="FF0000"/>
              </a:buClr>
              <a:buSzPct val="90000"/>
              <a:buFont typeface="Arial" panose="020B0604020202020204" pitchFamily="34" charset="0"/>
              <a:buChar char="•"/>
              <a:tabLst>
                <a:tab pos="361950" algn="l"/>
              </a:tabLst>
            </a:pPr>
            <a:r>
              <a:rPr lang="en-GB" sz="1400" b="1" dirty="0">
                <a:solidFill>
                  <a:srgbClr val="002060"/>
                </a:solidFill>
              </a:rPr>
              <a:t>Testing and vaccination centres</a:t>
            </a:r>
            <a:br>
              <a:rPr lang="en-GB" sz="1400" dirty="0">
                <a:solidFill>
                  <a:srgbClr val="002060"/>
                </a:solidFill>
              </a:rPr>
            </a:br>
            <a:r>
              <a:rPr lang="en-GB" sz="1400" dirty="0">
                <a:solidFill>
                  <a:srgbClr val="002060"/>
                </a:solidFill>
              </a:rPr>
              <a:t>Clermont-Ferrand, Roanne, Caen, Toulouse…</a:t>
            </a:r>
          </a:p>
          <a:p>
            <a:pPr marL="361950" lvl="1" indent="-180975">
              <a:lnSpc>
                <a:spcPct val="90000"/>
              </a:lnSpc>
              <a:spcBef>
                <a:spcPts val="375"/>
              </a:spcBef>
              <a:spcAft>
                <a:spcPts val="523"/>
              </a:spcAft>
              <a:buClr>
                <a:srgbClr val="FF0000"/>
              </a:buClr>
              <a:buSzPct val="90000"/>
              <a:buFont typeface="Arial" panose="020B0604020202020204" pitchFamily="34" charset="0"/>
              <a:buChar char="•"/>
              <a:tabLst>
                <a:tab pos="361950" algn="l"/>
              </a:tabLst>
            </a:pPr>
            <a:r>
              <a:rPr lang="en-GB" sz="1400" b="1" dirty="0">
                <a:solidFill>
                  <a:srgbClr val="002060"/>
                </a:solidFill>
              </a:rPr>
              <a:t>Student examination centres:</a:t>
            </a:r>
            <a:br>
              <a:rPr lang="en-GB" sz="1400" dirty="0">
                <a:solidFill>
                  <a:srgbClr val="002060"/>
                </a:solidFill>
              </a:rPr>
            </a:br>
            <a:r>
              <a:rPr lang="en-GB" sz="1400" dirty="0">
                <a:solidFill>
                  <a:srgbClr val="002060"/>
                </a:solidFill>
              </a:rPr>
              <a:t>Toulouse / Lingotto </a:t>
            </a:r>
          </a:p>
          <a:p>
            <a:pPr marL="361950" lvl="1" indent="-180975">
              <a:lnSpc>
                <a:spcPct val="90000"/>
              </a:lnSpc>
              <a:spcBef>
                <a:spcPts val="375"/>
              </a:spcBef>
              <a:spcAft>
                <a:spcPts val="523"/>
              </a:spcAft>
              <a:buClr>
                <a:srgbClr val="FF0000"/>
              </a:buClr>
              <a:buSzPct val="90000"/>
              <a:buFont typeface="Arial" panose="020B0604020202020204" pitchFamily="34" charset="0"/>
              <a:buChar char="•"/>
              <a:tabLst>
                <a:tab pos="361950" algn="l"/>
              </a:tabLst>
            </a:pPr>
            <a:r>
              <a:rPr lang="en-GB" sz="1400" b="1" dirty="0">
                <a:solidFill>
                  <a:srgbClr val="002060"/>
                </a:solidFill>
              </a:rPr>
              <a:t>Phygital events  </a:t>
            </a:r>
          </a:p>
          <a:p>
            <a:pPr marL="361950" lvl="1" indent="-180975">
              <a:lnSpc>
                <a:spcPct val="90000"/>
              </a:lnSpc>
              <a:spcBef>
                <a:spcPts val="375"/>
              </a:spcBef>
              <a:spcAft>
                <a:spcPts val="523"/>
              </a:spcAft>
              <a:buClr>
                <a:srgbClr val="FF0000"/>
              </a:buClr>
              <a:buSzPct val="90000"/>
              <a:buFont typeface="Arial" panose="020B0604020202020204" pitchFamily="34" charset="0"/>
              <a:buChar char="•"/>
              <a:tabLst>
                <a:tab pos="361950" algn="l"/>
              </a:tabLst>
            </a:pPr>
            <a:r>
              <a:rPr lang="en-GB" sz="1400" b="1" dirty="0">
                <a:solidFill>
                  <a:srgbClr val="002060"/>
                </a:solidFill>
              </a:rPr>
              <a:t>Broadcast venues </a:t>
            </a:r>
          </a:p>
          <a:p>
            <a:pPr marL="361950" lvl="1" indent="-180975">
              <a:lnSpc>
                <a:spcPct val="90000"/>
              </a:lnSpc>
              <a:spcBef>
                <a:spcPts val="375"/>
              </a:spcBef>
              <a:spcAft>
                <a:spcPts val="523"/>
              </a:spcAft>
              <a:buClr>
                <a:srgbClr val="FF0000"/>
              </a:buClr>
              <a:buSzPct val="90000"/>
              <a:buFont typeface="Arial" panose="020B0604020202020204" pitchFamily="34" charset="0"/>
              <a:buChar char="•"/>
              <a:tabLst>
                <a:tab pos="361950" algn="l"/>
              </a:tabLst>
            </a:pPr>
            <a:r>
              <a:rPr lang="en-GB" sz="1400" b="1" dirty="0">
                <a:solidFill>
                  <a:srgbClr val="002060"/>
                </a:solidFill>
              </a:rPr>
              <a:t>Music festivals </a:t>
            </a:r>
            <a:r>
              <a:rPr lang="en-GB" sz="1400" dirty="0">
                <a:solidFill>
                  <a:srgbClr val="002060"/>
                </a:solidFill>
              </a:rPr>
              <a:t>Toulouse, Paris, Valenciennes  </a:t>
            </a:r>
          </a:p>
          <a:p>
            <a:pPr marL="361950" lvl="1" indent="-180975">
              <a:lnSpc>
                <a:spcPct val="90000"/>
              </a:lnSpc>
              <a:spcBef>
                <a:spcPts val="375"/>
              </a:spcBef>
              <a:spcAft>
                <a:spcPts val="523"/>
              </a:spcAft>
              <a:buClr>
                <a:srgbClr val="FF0000"/>
              </a:buClr>
              <a:buSzPct val="90000"/>
              <a:buFont typeface="Arial" panose="020B0604020202020204" pitchFamily="34" charset="0"/>
              <a:buChar char="•"/>
              <a:tabLst>
                <a:tab pos="361950" algn="l"/>
              </a:tabLst>
            </a:pPr>
            <a:endParaRPr lang="fr-FR" sz="1400" b="1" dirty="0">
              <a:solidFill>
                <a:srgbClr val="002060"/>
              </a:solidFill>
            </a:endParaRPr>
          </a:p>
          <a:p>
            <a:pPr marL="180975" lvl="1">
              <a:lnSpc>
                <a:spcPct val="90000"/>
              </a:lnSpc>
              <a:spcBef>
                <a:spcPts val="375"/>
              </a:spcBef>
              <a:spcAft>
                <a:spcPts val="523"/>
              </a:spcAft>
              <a:buClr>
                <a:srgbClr val="FF0000"/>
              </a:buClr>
              <a:buSzPct val="90000"/>
              <a:tabLst>
                <a:tab pos="361950" algn="l"/>
              </a:tabLst>
            </a:pPr>
            <a:br>
              <a:rPr lang="en-GB" sz="1400" dirty="0">
                <a:solidFill>
                  <a:srgbClr val="002060"/>
                </a:solidFill>
              </a:rPr>
            </a:br>
            <a:br>
              <a:rPr lang="en-GB" sz="1400" dirty="0">
                <a:solidFill>
                  <a:srgbClr val="002060"/>
                </a:solidFill>
              </a:rPr>
            </a:br>
            <a:endParaRPr lang="en-GB" sz="1400" dirty="0">
              <a:solidFill>
                <a:srgbClr val="002060"/>
              </a:solidFill>
            </a:endParaRPr>
          </a:p>
          <a:p>
            <a:pPr marL="647927" lvl="1" indent="-249203" algn="just">
              <a:spcBef>
                <a:spcPts val="174"/>
              </a:spcBef>
              <a:spcAft>
                <a:spcPts val="174"/>
              </a:spcAft>
              <a:buClr>
                <a:srgbClr val="FF0000"/>
              </a:buClr>
              <a:buFont typeface="Arial" panose="020B0604020202020204" pitchFamily="34" charset="0"/>
              <a:buChar char="•"/>
            </a:pPr>
            <a:endParaRPr lang="fr-FR" sz="1221" dirty="0">
              <a:solidFill>
                <a:prstClr val="black"/>
              </a:solidFill>
              <a:highlight>
                <a:srgbClr val="FFFF00"/>
              </a:highlight>
            </a:endParaRPr>
          </a:p>
          <a:p>
            <a:pPr marL="647927" lvl="1" indent="-249203" algn="just">
              <a:spcBef>
                <a:spcPts val="174"/>
              </a:spcBef>
              <a:spcAft>
                <a:spcPts val="174"/>
              </a:spcAft>
              <a:buClr>
                <a:srgbClr val="FF0000"/>
              </a:buClr>
              <a:buFont typeface="Arial" panose="020B0604020202020204" pitchFamily="34" charset="0"/>
              <a:buChar char="•"/>
            </a:pPr>
            <a:endParaRPr lang="fr-FR" sz="1221" dirty="0">
              <a:solidFill>
                <a:prstClr val="black"/>
              </a:solidFill>
              <a:highlight>
                <a:srgbClr val="FFFF00"/>
              </a:highlight>
            </a:endParaRPr>
          </a:p>
          <a:p>
            <a:pPr marL="647927" lvl="1" indent="-249203" algn="just">
              <a:spcBef>
                <a:spcPts val="174"/>
              </a:spcBef>
              <a:spcAft>
                <a:spcPts val="174"/>
              </a:spcAft>
              <a:buClr>
                <a:srgbClr val="FF0000"/>
              </a:buClr>
              <a:buFont typeface="Arial" panose="020B0604020202020204" pitchFamily="34" charset="0"/>
              <a:buChar char="•"/>
            </a:pPr>
            <a:endParaRPr lang="fr-FR" sz="1221" dirty="0">
              <a:solidFill>
                <a:prstClr val="black"/>
              </a:solidFill>
              <a:highlight>
                <a:srgbClr val="FFFF00"/>
              </a:highlight>
            </a:endParaRPr>
          </a:p>
          <a:p>
            <a:pPr marL="647927" lvl="1" indent="-249203" algn="just">
              <a:spcBef>
                <a:spcPts val="174"/>
              </a:spcBef>
              <a:spcAft>
                <a:spcPts val="174"/>
              </a:spcAft>
              <a:buClr>
                <a:srgbClr val="FF0000"/>
              </a:buClr>
              <a:buFont typeface="Arial" panose="020B0604020202020204" pitchFamily="34" charset="0"/>
              <a:buChar char="•"/>
            </a:pPr>
            <a:endParaRPr lang="fr-FR" sz="1221" dirty="0">
              <a:solidFill>
                <a:prstClr val="black"/>
              </a:solidFill>
              <a:highlight>
                <a:srgbClr val="FFFF00"/>
              </a:highlight>
            </a:endParaRPr>
          </a:p>
          <a:p>
            <a:pPr marL="647927" lvl="1" indent="-249203" algn="just">
              <a:spcBef>
                <a:spcPts val="174"/>
              </a:spcBef>
              <a:spcAft>
                <a:spcPts val="174"/>
              </a:spcAft>
              <a:buClr>
                <a:srgbClr val="FF0000"/>
              </a:buClr>
              <a:buFont typeface="Arial" panose="020B0604020202020204" pitchFamily="34" charset="0"/>
              <a:buChar char="•"/>
            </a:pPr>
            <a:endParaRPr lang="fr-FR" sz="1221" dirty="0">
              <a:solidFill>
                <a:prstClr val="black"/>
              </a:solidFill>
              <a:highlight>
                <a:srgbClr val="FFFF00"/>
              </a:highlight>
            </a:endParaRPr>
          </a:p>
          <a:p>
            <a:pPr lvl="1">
              <a:buClr>
                <a:srgbClr val="FF0000"/>
              </a:buClr>
            </a:pPr>
            <a:endParaRPr lang="fr-FR" sz="1395" cap="all" dirty="0">
              <a:solidFill>
                <a:schemeClr val="tx1"/>
              </a:solidFill>
              <a:highlight>
                <a:srgbClr val="FFFF00"/>
              </a:highlight>
            </a:endParaRPr>
          </a:p>
          <a:p>
            <a:pPr marL="647927" lvl="1" indent="-249203">
              <a:buClr>
                <a:srgbClr val="FF0000"/>
              </a:buClr>
              <a:buFont typeface="Wingdings" panose="05000000000000000000" pitchFamily="2" charset="2"/>
              <a:buChar char="§"/>
            </a:pPr>
            <a:endParaRPr lang="fr-FR" sz="1570" dirty="0">
              <a:solidFill>
                <a:schemeClr val="tx1"/>
              </a:solidFill>
              <a:highlight>
                <a:srgbClr val="FFFF00"/>
              </a:highlight>
            </a:endParaRPr>
          </a:p>
        </p:txBody>
      </p:sp>
      <p:pic>
        <p:nvPicPr>
          <p:cNvPr id="6" name="Image 5" descr="Une image contenant texte, personne, intérieur, gens&#10;&#10;Description générée automatiquement">
            <a:extLst>
              <a:ext uri="{FF2B5EF4-FFF2-40B4-BE49-F238E27FC236}">
                <a16:creationId xmlns:a16="http://schemas.microsoft.com/office/drawing/2014/main" id="{E7701042-7521-4244-9BA3-8BEB826FC516}"/>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4240294" y="1023835"/>
            <a:ext cx="4704603" cy="375832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848951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bwMode="auto">
          <a:xfrm>
            <a:off x="175926" y="248706"/>
            <a:ext cx="8783924" cy="68118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fr-FR"/>
            </a:defPPr>
            <a:lvl1pPr algn="ctr" defTabSz="457200">
              <a:lnSpc>
                <a:spcPts val="2400"/>
              </a:lnSpc>
              <a:defRPr sz="3200" cap="all">
                <a:solidFill>
                  <a:schemeClr val="bg1"/>
                </a:solidFill>
                <a:latin typeface="+mj-lt"/>
              </a:defRPr>
            </a:lvl1pPr>
            <a:lvl2pPr algn="ctr" defTabSz="457200">
              <a:defRPr sz="4400">
                <a:latin typeface="Calibri" charset="0"/>
                <a:cs typeface="MS PGothic" charset="0"/>
              </a:defRPr>
            </a:lvl2pPr>
            <a:lvl3pPr algn="ctr" defTabSz="457200">
              <a:defRPr sz="4400">
                <a:latin typeface="Calibri" charset="0"/>
                <a:cs typeface="MS PGothic" charset="0"/>
              </a:defRPr>
            </a:lvl3pPr>
            <a:lvl4pPr algn="ctr" defTabSz="457200">
              <a:defRPr sz="4400">
                <a:latin typeface="Calibri" charset="0"/>
                <a:cs typeface="MS PGothic" charset="0"/>
              </a:defRPr>
            </a:lvl4pPr>
            <a:lvl5pPr algn="ctr" defTabSz="457200">
              <a:defRPr sz="4400">
                <a:latin typeface="Calibri" charset="0"/>
                <a:cs typeface="MS PGothic" charset="0"/>
              </a:defRPr>
            </a:lvl5pPr>
            <a:lvl6pPr marL="457200" algn="ctr" defTabSz="457200" fontAlgn="base">
              <a:spcBef>
                <a:spcPct val="0"/>
              </a:spcBef>
              <a:spcAft>
                <a:spcPct val="0"/>
              </a:spcAft>
              <a:defRPr sz="4400">
                <a:latin typeface="Calibri" charset="0"/>
                <a:ea typeface="ＭＳ Ｐゴシック" charset="0"/>
                <a:cs typeface="ＭＳ Ｐゴシック" charset="0"/>
              </a:defRPr>
            </a:lvl6pPr>
            <a:lvl7pPr marL="914400" algn="ctr" defTabSz="457200" fontAlgn="base">
              <a:spcBef>
                <a:spcPct val="0"/>
              </a:spcBef>
              <a:spcAft>
                <a:spcPct val="0"/>
              </a:spcAft>
              <a:defRPr sz="4400">
                <a:latin typeface="Calibri" charset="0"/>
                <a:ea typeface="ＭＳ Ｐゴシック" charset="0"/>
                <a:cs typeface="ＭＳ Ｐゴシック" charset="0"/>
              </a:defRPr>
            </a:lvl7pPr>
            <a:lvl8pPr marL="1371600" algn="ctr" defTabSz="457200" fontAlgn="base">
              <a:spcBef>
                <a:spcPct val="0"/>
              </a:spcBef>
              <a:spcAft>
                <a:spcPct val="0"/>
              </a:spcAft>
              <a:defRPr sz="4400">
                <a:latin typeface="Calibri" charset="0"/>
                <a:ea typeface="ＭＳ Ｐゴシック" charset="0"/>
                <a:cs typeface="ＭＳ Ｐゴシック" charset="0"/>
              </a:defRPr>
            </a:lvl8pPr>
            <a:lvl9pPr marL="1828800" algn="ctr" defTabSz="457200" fontAlgn="base">
              <a:spcBef>
                <a:spcPct val="0"/>
              </a:spcBef>
              <a:spcAft>
                <a:spcPct val="0"/>
              </a:spcAft>
              <a:defRPr sz="4400">
                <a:latin typeface="Calibri" charset="0"/>
                <a:ea typeface="ＭＳ Ｐゴシック" charset="0"/>
                <a:cs typeface="ＭＳ Ｐゴシック" charset="0"/>
              </a:defRPr>
            </a:lvl9pPr>
          </a:lstStyle>
          <a:p>
            <a:pPr defTabSz="685800" fontAlgn="base">
              <a:spcBef>
                <a:spcPct val="0"/>
              </a:spcBef>
              <a:spcAft>
                <a:spcPct val="0"/>
              </a:spcAft>
              <a:defRPr/>
            </a:pPr>
            <a:r>
              <a:rPr lang="en-GB" sz="2800" dirty="0">
                <a:ea typeface="Verdana" panose="020B0604030504040204" pitchFamily="34" charset="0"/>
              </a:rPr>
              <a:t>Flagship projects</a:t>
            </a:r>
            <a:br>
              <a:rPr lang="en-GB" sz="2800" dirty="0">
                <a:ea typeface="Verdana" panose="020B0604030504040204" pitchFamily="34" charset="0"/>
              </a:rPr>
            </a:br>
            <a:r>
              <a:rPr lang="en-GB" sz="2800" dirty="0">
                <a:ea typeface="Verdana" panose="020B0604030504040204" pitchFamily="34" charset="0"/>
              </a:rPr>
              <a:t>know-how &amp; innovation </a:t>
            </a:r>
          </a:p>
        </p:txBody>
      </p:sp>
      <p:sp>
        <p:nvSpPr>
          <p:cNvPr id="7" name="Rectangle 6">
            <a:extLst>
              <a:ext uri="{FF2B5EF4-FFF2-40B4-BE49-F238E27FC236}">
                <a16:creationId xmlns:a16="http://schemas.microsoft.com/office/drawing/2014/main" id="{1542A026-4C66-44A5-B144-FA8D7DD0E293}"/>
              </a:ext>
            </a:extLst>
          </p:cNvPr>
          <p:cNvSpPr/>
          <p:nvPr/>
        </p:nvSpPr>
        <p:spPr>
          <a:xfrm>
            <a:off x="175925" y="1104570"/>
            <a:ext cx="4284393" cy="2876172"/>
          </a:xfrm>
          <a:prstGeom prst="rect">
            <a:avLst/>
          </a:prstGeom>
        </p:spPr>
        <p:txBody>
          <a:bodyPr wrap="square">
            <a:spAutoFit/>
          </a:bodyPr>
          <a:lstStyle/>
          <a:p>
            <a:pPr marL="171450" lvl="1" indent="-171450" algn="just">
              <a:lnSpc>
                <a:spcPct val="90000"/>
              </a:lnSpc>
              <a:spcBef>
                <a:spcPts val="750"/>
              </a:spcBef>
              <a:spcAft>
                <a:spcPts val="523"/>
              </a:spcAft>
              <a:buClr>
                <a:srgbClr val="FF0000"/>
              </a:buClr>
              <a:buFont typeface="Wingdings" panose="05000000000000000000" pitchFamily="2" charset="2"/>
              <a:buChar char="§"/>
            </a:pPr>
            <a:r>
              <a:rPr lang="en-GB" sz="1600" dirty="0">
                <a:solidFill>
                  <a:schemeClr val="accent1">
                    <a:lumMod val="50000"/>
                  </a:schemeClr>
                </a:solidFill>
              </a:rPr>
              <a:t>Enhancing GL events’ offering in Paris &amp; Presence of the Group in an iconic venue: </a:t>
            </a:r>
            <a:r>
              <a:rPr lang="en-GB" sz="1600" b="1" dirty="0">
                <a:solidFill>
                  <a:schemeClr val="accent1">
                    <a:lumMod val="50000"/>
                  </a:schemeClr>
                </a:solidFill>
              </a:rPr>
              <a:t>5</a:t>
            </a:r>
            <a:r>
              <a:rPr lang="en-GB" sz="1600" b="1" baseline="30000" dirty="0">
                <a:solidFill>
                  <a:schemeClr val="accent1">
                    <a:lumMod val="50000"/>
                  </a:schemeClr>
                </a:solidFill>
              </a:rPr>
              <a:t>th</a:t>
            </a:r>
            <a:r>
              <a:rPr lang="en-GB" sz="1600" b="1" dirty="0">
                <a:solidFill>
                  <a:schemeClr val="accent1">
                    <a:lumMod val="50000"/>
                  </a:schemeClr>
                </a:solidFill>
              </a:rPr>
              <a:t> floor of the La Samaritaine (DFS –  LVMH Group)  </a:t>
            </a:r>
          </a:p>
          <a:p>
            <a:pPr marL="587285" lvl="1" indent="-195762" algn="just" defTabSz="783046">
              <a:lnSpc>
                <a:spcPct val="90000"/>
              </a:lnSpc>
              <a:spcBef>
                <a:spcPts val="428"/>
              </a:spcBef>
              <a:spcAft>
                <a:spcPts val="523"/>
              </a:spcAft>
              <a:buClr>
                <a:srgbClr val="FF0000"/>
              </a:buClr>
              <a:buSzPct val="90000"/>
              <a:buFont typeface="Arial" panose="020B0604020202020204" pitchFamily="34" charset="0"/>
              <a:buChar char="•"/>
            </a:pPr>
            <a:r>
              <a:rPr lang="en-GB" sz="1400" dirty="0">
                <a:solidFill>
                  <a:srgbClr val="002060"/>
                </a:solidFill>
              </a:rPr>
              <a:t>An innovative concept: the restaurant, bar, lounge and an event studio available for private use, decor designed by Jean Michel Wilmotte,  </a:t>
            </a:r>
          </a:p>
          <a:p>
            <a:pPr marL="587285" lvl="1" indent="-195762" algn="just" defTabSz="783046">
              <a:lnSpc>
                <a:spcPct val="90000"/>
              </a:lnSpc>
              <a:spcBef>
                <a:spcPts val="428"/>
              </a:spcBef>
              <a:spcAft>
                <a:spcPts val="523"/>
              </a:spcAft>
              <a:buClr>
                <a:srgbClr val="FF0000"/>
              </a:buClr>
              <a:buSzPct val="90000"/>
              <a:buFont typeface="Arial" panose="020B0604020202020204" pitchFamily="34" charset="0"/>
              <a:buChar char="•"/>
            </a:pPr>
            <a:r>
              <a:rPr lang="en-GB" sz="1400" dirty="0">
                <a:solidFill>
                  <a:srgbClr val="002060"/>
                </a:solidFill>
              </a:rPr>
              <a:t>Experienced partners: La Folie Douce and Michelin star chef Mathieu Vianney.</a:t>
            </a:r>
          </a:p>
          <a:p>
            <a:pPr marL="587285" lvl="1" indent="-195762" algn="just" defTabSz="783046">
              <a:lnSpc>
                <a:spcPct val="90000"/>
              </a:lnSpc>
              <a:spcBef>
                <a:spcPts val="428"/>
              </a:spcBef>
              <a:spcAft>
                <a:spcPts val="523"/>
              </a:spcAft>
              <a:buClr>
                <a:srgbClr val="FF0000"/>
              </a:buClr>
              <a:buSzPct val="90000"/>
              <a:buFont typeface="Arial" panose="020B0604020202020204" pitchFamily="34" charset="0"/>
              <a:buChar char="•"/>
            </a:pPr>
            <a:r>
              <a:rPr lang="en-GB" sz="1400" dirty="0">
                <a:solidFill>
                  <a:srgbClr val="002060"/>
                </a:solidFill>
              </a:rPr>
              <a:t>Opening in June 2021, operation of the space through a commercial lease (10 years), revenue expected on a full-year basis ≈ €10m.</a:t>
            </a:r>
          </a:p>
        </p:txBody>
      </p:sp>
      <p:pic>
        <p:nvPicPr>
          <p:cNvPr id="3" name="Image 2" descr="Une image contenant texte&#10;&#10;Description générée automatiquement">
            <a:extLst>
              <a:ext uri="{FF2B5EF4-FFF2-40B4-BE49-F238E27FC236}">
                <a16:creationId xmlns:a16="http://schemas.microsoft.com/office/drawing/2014/main" id="{84DA00F4-A897-43A0-A998-B8DBC5EBF59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5116" t="16218" r="16628" b="20005"/>
          <a:stretch/>
        </p:blipFill>
        <p:spPr>
          <a:xfrm>
            <a:off x="1652235" y="4036583"/>
            <a:ext cx="1331771" cy="471802"/>
          </a:xfrm>
          <a:prstGeom prst="rect">
            <a:avLst/>
          </a:prstGeom>
        </p:spPr>
      </p:pic>
      <p:pic>
        <p:nvPicPr>
          <p:cNvPr id="1026" name="Picture 2" descr="Voyage Samaritaine, le magnifique restaurant club sous la verrière Art  nouveau du grand magasin - Sortiraparis.com">
            <a:extLst>
              <a:ext uri="{FF2B5EF4-FFF2-40B4-BE49-F238E27FC236}">
                <a16:creationId xmlns:a16="http://schemas.microsoft.com/office/drawing/2014/main" id="{F461FD8B-1291-4CE9-B84C-4AE62817399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4589025" y="1104570"/>
            <a:ext cx="4370825" cy="34806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17286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542A026-4C66-44A5-B144-FA8D7DD0E293}"/>
              </a:ext>
            </a:extLst>
          </p:cNvPr>
          <p:cNvSpPr/>
          <p:nvPr/>
        </p:nvSpPr>
        <p:spPr>
          <a:xfrm>
            <a:off x="175927" y="926034"/>
            <a:ext cx="3949343" cy="3575338"/>
          </a:xfrm>
          <a:prstGeom prst="rect">
            <a:avLst/>
          </a:prstGeom>
        </p:spPr>
        <p:txBody>
          <a:bodyPr wrap="square">
            <a:spAutoFit/>
          </a:bodyPr>
          <a:lstStyle/>
          <a:p>
            <a:pPr marL="171450" lvl="1" indent="-171450" algn="just">
              <a:lnSpc>
                <a:spcPct val="90000"/>
              </a:lnSpc>
              <a:spcBef>
                <a:spcPts val="750"/>
              </a:spcBef>
              <a:spcAft>
                <a:spcPts val="523"/>
              </a:spcAft>
              <a:buClr>
                <a:srgbClr val="FF0000"/>
              </a:buClr>
              <a:buFont typeface="Wingdings" panose="05000000000000000000" pitchFamily="2" charset="2"/>
              <a:buChar char="§"/>
            </a:pPr>
            <a:r>
              <a:rPr lang="en-GB" sz="1600" dirty="0">
                <a:solidFill>
                  <a:schemeClr val="accent1">
                    <a:lumMod val="50000"/>
                  </a:schemeClr>
                </a:solidFill>
              </a:rPr>
              <a:t>Delivery of the Temporary Grand Palais  in Spring 2021, an exemplary project, more sustainable solutions:</a:t>
            </a:r>
          </a:p>
          <a:p>
            <a:pPr marL="244385" indent="-195762" defTabSz="783046">
              <a:lnSpc>
                <a:spcPct val="90000"/>
              </a:lnSpc>
              <a:spcBef>
                <a:spcPts val="428"/>
              </a:spcBef>
              <a:buClr>
                <a:srgbClr val="FF0000"/>
              </a:buClr>
              <a:buSzPct val="90000"/>
              <a:buFont typeface="Arial" panose="020B0604020202020204" pitchFamily="34" charset="0"/>
              <a:buChar char="•"/>
            </a:pPr>
            <a:r>
              <a:rPr lang="en-GB" sz="1400" dirty="0">
                <a:solidFill>
                  <a:srgbClr val="002060"/>
                </a:solidFill>
              </a:rPr>
              <a:t>A prefabricated building, a reusable structure.</a:t>
            </a:r>
          </a:p>
          <a:p>
            <a:pPr marL="244385" indent="-195762" defTabSz="783046">
              <a:lnSpc>
                <a:spcPct val="90000"/>
              </a:lnSpc>
              <a:spcBef>
                <a:spcPts val="428"/>
              </a:spcBef>
              <a:buClr>
                <a:srgbClr val="FF0000"/>
              </a:buClr>
              <a:buSzPct val="90000"/>
              <a:buFont typeface="Arial" panose="020B0604020202020204" pitchFamily="34" charset="0"/>
              <a:buChar char="•"/>
            </a:pPr>
            <a:r>
              <a:rPr lang="en-GB" sz="1400" dirty="0">
                <a:solidFill>
                  <a:srgbClr val="002060"/>
                </a:solidFill>
              </a:rPr>
              <a:t>Worksite waste reduced through the construction  process used. </a:t>
            </a:r>
          </a:p>
          <a:p>
            <a:pPr marL="244385" indent="-195762" defTabSz="783046">
              <a:lnSpc>
                <a:spcPct val="90000"/>
              </a:lnSpc>
              <a:spcBef>
                <a:spcPts val="428"/>
              </a:spcBef>
              <a:buClr>
                <a:srgbClr val="FF0000"/>
              </a:buClr>
              <a:buSzPct val="90000"/>
              <a:buFont typeface="Arial" panose="020B0604020202020204" pitchFamily="34" charset="0"/>
              <a:buChar char="•"/>
            </a:pPr>
            <a:r>
              <a:rPr lang="en-GB" sz="1400" dirty="0">
                <a:solidFill>
                  <a:srgbClr val="002060"/>
                </a:solidFill>
              </a:rPr>
              <a:t>Using workers at the worksite participating in professional integration  programmes.</a:t>
            </a:r>
          </a:p>
          <a:p>
            <a:pPr marL="244385" indent="-195762" defTabSz="783046">
              <a:lnSpc>
                <a:spcPct val="90000"/>
              </a:lnSpc>
              <a:spcBef>
                <a:spcPts val="428"/>
              </a:spcBef>
              <a:buClr>
                <a:srgbClr val="FF0000"/>
              </a:buClr>
              <a:buSzPct val="90000"/>
              <a:buFont typeface="Arial" panose="020B0604020202020204" pitchFamily="34" charset="0"/>
              <a:buChar char="•"/>
            </a:pPr>
            <a:r>
              <a:rPr lang="en-GB" sz="1400" dirty="0">
                <a:solidFill>
                  <a:srgbClr val="002060"/>
                </a:solidFill>
              </a:rPr>
              <a:t>Performing a Lifecycle Analysis of the building</a:t>
            </a:r>
          </a:p>
          <a:p>
            <a:pPr marL="244385" indent="-195762" defTabSz="783046">
              <a:lnSpc>
                <a:spcPct val="90000"/>
              </a:lnSpc>
              <a:spcBef>
                <a:spcPts val="428"/>
              </a:spcBef>
              <a:buClr>
                <a:srgbClr val="FF0000"/>
              </a:buClr>
              <a:buSzPct val="90000"/>
              <a:buFont typeface="Arial" panose="020B0604020202020204" pitchFamily="34" charset="0"/>
              <a:buChar char="•"/>
            </a:pPr>
            <a:r>
              <a:rPr lang="en-GB" sz="1400" dirty="0">
                <a:solidFill>
                  <a:srgbClr val="002060"/>
                </a:solidFill>
              </a:rPr>
              <a:t>High environmental, acoustic and thermal performances</a:t>
            </a:r>
          </a:p>
          <a:p>
            <a:pPr marL="635908" lvl="1" indent="-195762" algn="just" defTabSz="783046">
              <a:lnSpc>
                <a:spcPct val="90000"/>
              </a:lnSpc>
              <a:spcBef>
                <a:spcPts val="428"/>
              </a:spcBef>
              <a:buClr>
                <a:srgbClr val="FF0000"/>
              </a:buClr>
              <a:buSzPct val="70000"/>
              <a:buFont typeface="Courier New" panose="02070309020205020404" pitchFamily="49" charset="0"/>
              <a:buChar char="o"/>
            </a:pPr>
            <a:r>
              <a:rPr lang="en-GB" sz="1200" dirty="0">
                <a:solidFill>
                  <a:srgbClr val="002060"/>
                </a:solidFill>
              </a:rPr>
              <a:t>18 months for the design phase – 6 months to build a modular/sustainable project</a:t>
            </a:r>
          </a:p>
          <a:p>
            <a:pPr marL="635908" lvl="1" indent="-195762" algn="just" defTabSz="783046">
              <a:lnSpc>
                <a:spcPct val="90000"/>
              </a:lnSpc>
              <a:spcBef>
                <a:spcPts val="428"/>
              </a:spcBef>
              <a:buClr>
                <a:srgbClr val="FF0000"/>
              </a:buClr>
              <a:buSzPct val="70000"/>
              <a:buFont typeface="Courier New" panose="02070309020205020404" pitchFamily="49" charset="0"/>
              <a:buChar char="o"/>
            </a:pPr>
            <a:r>
              <a:rPr lang="en-GB" sz="1200" dirty="0">
                <a:solidFill>
                  <a:srgbClr val="002060"/>
                </a:solidFill>
              </a:rPr>
              <a:t>A remarkable collaboration between the RMN-GP, the OCOG and the architect JM Wilmotte</a:t>
            </a:r>
          </a:p>
          <a:p>
            <a:pPr marL="446088" lvl="2" indent="-180975" algn="just">
              <a:lnSpc>
                <a:spcPct val="90000"/>
              </a:lnSpc>
              <a:spcBef>
                <a:spcPts val="100"/>
              </a:spcBef>
              <a:spcAft>
                <a:spcPts val="100"/>
              </a:spcAft>
              <a:buClr>
                <a:srgbClr val="FF0000"/>
              </a:buClr>
              <a:buSzPct val="80000"/>
              <a:buFont typeface="Arial" panose="020B0604020202020204" pitchFamily="34" charset="0"/>
              <a:buChar char="•"/>
              <a:defRPr/>
            </a:pPr>
            <a:endParaRPr lang="fr-FR" sz="1200" dirty="0"/>
          </a:p>
        </p:txBody>
      </p:sp>
      <p:pic>
        <p:nvPicPr>
          <p:cNvPr id="6" name="Image 5" descr="Une image contenant extérieur, ciel, bâtiment, stade&#10;&#10;Description générée automatiquement">
            <a:extLst>
              <a:ext uri="{FF2B5EF4-FFF2-40B4-BE49-F238E27FC236}">
                <a16:creationId xmlns:a16="http://schemas.microsoft.com/office/drawing/2014/main" id="{14EFBEAA-E23B-48A7-8370-FEF3E24F8EE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35775" y="952594"/>
            <a:ext cx="4683458" cy="3849751"/>
          </a:xfrm>
          <a:prstGeom prst="rect">
            <a:avLst/>
          </a:prstGeom>
        </p:spPr>
      </p:pic>
      <p:pic>
        <p:nvPicPr>
          <p:cNvPr id="5" name="Image 4">
            <a:extLst>
              <a:ext uri="{FF2B5EF4-FFF2-40B4-BE49-F238E27FC236}">
                <a16:creationId xmlns:a16="http://schemas.microsoft.com/office/drawing/2014/main" id="{CC8EFE42-1C34-4F29-8B96-19F8AC86B40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87751" y="287493"/>
            <a:ext cx="575692" cy="575691"/>
          </a:xfrm>
          <a:prstGeom prst="rect">
            <a:avLst/>
          </a:prstGeom>
          <a:ln>
            <a:noFill/>
          </a:ln>
          <a:effectLst>
            <a:outerShdw blurRad="292100" dist="139700" dir="2700000" algn="tl" rotWithShape="0">
              <a:srgbClr val="333333">
                <a:alpha val="65000"/>
              </a:srgbClr>
            </a:outerShdw>
          </a:effectLst>
        </p:spPr>
      </p:pic>
      <p:pic>
        <p:nvPicPr>
          <p:cNvPr id="8" name="Image 7">
            <a:extLst>
              <a:ext uri="{FF2B5EF4-FFF2-40B4-BE49-F238E27FC236}">
                <a16:creationId xmlns:a16="http://schemas.microsoft.com/office/drawing/2014/main" id="{85EB28FB-32BB-4520-83FA-34A4F042F0E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93706" y="301453"/>
            <a:ext cx="560772" cy="560772"/>
          </a:xfrm>
          <a:prstGeom prst="rect">
            <a:avLst/>
          </a:prstGeom>
          <a:ln>
            <a:noFill/>
          </a:ln>
          <a:effectLst>
            <a:outerShdw blurRad="292100" dist="139700" dir="2700000" algn="tl" rotWithShape="0">
              <a:srgbClr val="333333">
                <a:alpha val="65000"/>
              </a:srgbClr>
            </a:outerShdw>
          </a:effectLst>
        </p:spPr>
      </p:pic>
      <p:pic>
        <p:nvPicPr>
          <p:cNvPr id="9" name="Image 8">
            <a:extLst>
              <a:ext uri="{FF2B5EF4-FFF2-40B4-BE49-F238E27FC236}">
                <a16:creationId xmlns:a16="http://schemas.microsoft.com/office/drawing/2014/main" id="{67369A8F-0AF4-487E-AF6A-D2B3FE5BFBB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285221" y="299632"/>
            <a:ext cx="560772" cy="560772"/>
          </a:xfrm>
          <a:prstGeom prst="rect">
            <a:avLst/>
          </a:prstGeom>
          <a:ln>
            <a:noFill/>
          </a:ln>
          <a:effectLst>
            <a:outerShdw blurRad="292100" dist="139700" dir="2700000" algn="tl" rotWithShape="0">
              <a:srgbClr val="333333">
                <a:alpha val="65000"/>
              </a:srgbClr>
            </a:outerShdw>
          </a:effectLst>
        </p:spPr>
      </p:pic>
      <p:sp>
        <p:nvSpPr>
          <p:cNvPr id="10" name="Titre 1">
            <a:extLst>
              <a:ext uri="{FF2B5EF4-FFF2-40B4-BE49-F238E27FC236}">
                <a16:creationId xmlns:a16="http://schemas.microsoft.com/office/drawing/2014/main" id="{0A8D7809-08AC-4476-857B-8FBB41065A80}"/>
              </a:ext>
            </a:extLst>
          </p:cNvPr>
          <p:cNvSpPr txBox="1">
            <a:spLocks/>
          </p:cNvSpPr>
          <p:nvPr/>
        </p:nvSpPr>
        <p:spPr bwMode="auto">
          <a:xfrm>
            <a:off x="175926" y="248706"/>
            <a:ext cx="8783924" cy="68118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fr-FR"/>
            </a:defPPr>
            <a:lvl1pPr algn="ctr" defTabSz="457200">
              <a:lnSpc>
                <a:spcPts val="2400"/>
              </a:lnSpc>
              <a:defRPr sz="3200" cap="all">
                <a:solidFill>
                  <a:schemeClr val="bg1"/>
                </a:solidFill>
                <a:latin typeface="+mj-lt"/>
              </a:defRPr>
            </a:lvl1pPr>
            <a:lvl2pPr algn="ctr" defTabSz="457200">
              <a:defRPr sz="4400">
                <a:latin typeface="Calibri" charset="0"/>
                <a:cs typeface="MS PGothic" charset="0"/>
              </a:defRPr>
            </a:lvl2pPr>
            <a:lvl3pPr algn="ctr" defTabSz="457200">
              <a:defRPr sz="4400">
                <a:latin typeface="Calibri" charset="0"/>
                <a:cs typeface="MS PGothic" charset="0"/>
              </a:defRPr>
            </a:lvl3pPr>
            <a:lvl4pPr algn="ctr" defTabSz="457200">
              <a:defRPr sz="4400">
                <a:latin typeface="Calibri" charset="0"/>
                <a:cs typeface="MS PGothic" charset="0"/>
              </a:defRPr>
            </a:lvl4pPr>
            <a:lvl5pPr algn="ctr" defTabSz="457200">
              <a:defRPr sz="4400">
                <a:latin typeface="Calibri" charset="0"/>
                <a:cs typeface="MS PGothic" charset="0"/>
              </a:defRPr>
            </a:lvl5pPr>
            <a:lvl6pPr marL="457200" algn="ctr" defTabSz="457200" fontAlgn="base">
              <a:spcBef>
                <a:spcPct val="0"/>
              </a:spcBef>
              <a:spcAft>
                <a:spcPct val="0"/>
              </a:spcAft>
              <a:defRPr sz="4400">
                <a:latin typeface="Calibri" charset="0"/>
                <a:ea typeface="ＭＳ Ｐゴシック" charset="0"/>
                <a:cs typeface="ＭＳ Ｐゴシック" charset="0"/>
              </a:defRPr>
            </a:lvl6pPr>
            <a:lvl7pPr marL="914400" algn="ctr" defTabSz="457200" fontAlgn="base">
              <a:spcBef>
                <a:spcPct val="0"/>
              </a:spcBef>
              <a:spcAft>
                <a:spcPct val="0"/>
              </a:spcAft>
              <a:defRPr sz="4400">
                <a:latin typeface="Calibri" charset="0"/>
                <a:ea typeface="ＭＳ Ｐゴシック" charset="0"/>
                <a:cs typeface="ＭＳ Ｐゴシック" charset="0"/>
              </a:defRPr>
            </a:lvl7pPr>
            <a:lvl8pPr marL="1371600" algn="ctr" defTabSz="457200" fontAlgn="base">
              <a:spcBef>
                <a:spcPct val="0"/>
              </a:spcBef>
              <a:spcAft>
                <a:spcPct val="0"/>
              </a:spcAft>
              <a:defRPr sz="4400">
                <a:latin typeface="Calibri" charset="0"/>
                <a:ea typeface="ＭＳ Ｐゴシック" charset="0"/>
                <a:cs typeface="ＭＳ Ｐゴシック" charset="0"/>
              </a:defRPr>
            </a:lvl8pPr>
            <a:lvl9pPr marL="1828800" algn="ctr" defTabSz="457200" fontAlgn="base">
              <a:spcBef>
                <a:spcPct val="0"/>
              </a:spcBef>
              <a:spcAft>
                <a:spcPct val="0"/>
              </a:spcAft>
              <a:defRPr sz="4400">
                <a:latin typeface="Calibri" charset="0"/>
                <a:ea typeface="ＭＳ Ｐゴシック" charset="0"/>
                <a:cs typeface="ＭＳ Ｐゴシック" charset="0"/>
              </a:defRPr>
            </a:lvl9pPr>
          </a:lstStyle>
          <a:p>
            <a:pPr defTabSz="685800" fontAlgn="base">
              <a:spcBef>
                <a:spcPct val="0"/>
              </a:spcBef>
              <a:spcAft>
                <a:spcPct val="0"/>
              </a:spcAft>
              <a:defRPr/>
            </a:pPr>
            <a:r>
              <a:rPr lang="en-GB" sz="2800" dirty="0">
                <a:ea typeface="Verdana" panose="020B0604030504040204" pitchFamily="34" charset="0"/>
              </a:rPr>
              <a:t>Flagship projects</a:t>
            </a:r>
            <a:br>
              <a:rPr lang="en-GB" sz="2800" dirty="0">
                <a:ea typeface="Verdana" panose="020B0604030504040204" pitchFamily="34" charset="0"/>
              </a:rPr>
            </a:br>
            <a:r>
              <a:rPr lang="en-GB" sz="2800" dirty="0">
                <a:ea typeface="Verdana" panose="020B0604030504040204" pitchFamily="34" charset="0"/>
              </a:rPr>
              <a:t>know-how &amp; innovation </a:t>
            </a:r>
          </a:p>
        </p:txBody>
      </p:sp>
    </p:spTree>
    <p:extLst>
      <p:ext uri="{BB962C8B-B14F-4D97-AF65-F5344CB8AC3E}">
        <p14:creationId xmlns:p14="http://schemas.microsoft.com/office/powerpoint/2010/main" val="16625157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94DEF6-3C1A-4A21-B4C1-DDC413DB451B}"/>
              </a:ext>
            </a:extLst>
          </p:cNvPr>
          <p:cNvSpPr>
            <a:spLocks noGrp="1"/>
          </p:cNvSpPr>
          <p:nvPr>
            <p:ph type="title"/>
          </p:nvPr>
        </p:nvSpPr>
        <p:spPr>
          <a:xfrm>
            <a:off x="217275" y="203916"/>
            <a:ext cx="8709451" cy="685606"/>
          </a:xfrm>
        </p:spPr>
        <p:txBody>
          <a:bodyPr>
            <a:normAutofit/>
          </a:bodyPr>
          <a:lstStyle/>
          <a:p>
            <a:r>
              <a:rPr lang="en-GB" sz="2800" dirty="0"/>
              <a:t>CONTINUING DEVELOPMENT OF THE MATMUT SITE </a:t>
            </a:r>
          </a:p>
        </p:txBody>
      </p:sp>
      <p:sp>
        <p:nvSpPr>
          <p:cNvPr id="9" name="Espace réservé du contenu 2">
            <a:extLst>
              <a:ext uri="{FF2B5EF4-FFF2-40B4-BE49-F238E27FC236}">
                <a16:creationId xmlns:a16="http://schemas.microsoft.com/office/drawing/2014/main" id="{E099B17E-0898-4DAC-9FED-2D3F025BF734}"/>
              </a:ext>
            </a:extLst>
          </p:cNvPr>
          <p:cNvSpPr txBox="1">
            <a:spLocks/>
          </p:cNvSpPr>
          <p:nvPr/>
        </p:nvSpPr>
        <p:spPr>
          <a:xfrm>
            <a:off x="217276" y="948436"/>
            <a:ext cx="8709450" cy="3991148"/>
          </a:xfrm>
          <a:prstGeom prst="rect">
            <a:avLst/>
          </a:prstGeom>
        </p:spPr>
        <p:txBody>
          <a:bodyPr vert="horz" lIns="104410" tIns="52205" rIns="104410" bIns="52205" rtlCol="0">
            <a:noAutofit/>
          </a:bodyPr>
          <a:lstStyle>
            <a:lvl1pPr marL="297802" indent="-297802" algn="l" defTabSz="794139" rtl="0" eaLnBrk="1" latinLnBrk="0" hangingPunct="1">
              <a:lnSpc>
                <a:spcPct val="90000"/>
              </a:lnSpc>
              <a:spcBef>
                <a:spcPts val="869"/>
              </a:spcBef>
              <a:buClr>
                <a:srgbClr val="FF0000"/>
              </a:buClr>
              <a:buFont typeface="Wingdings" panose="05000000000000000000" pitchFamily="2" charset="2"/>
              <a:buChar char="§"/>
              <a:defRPr sz="1564" b="1" kern="1200">
                <a:solidFill>
                  <a:schemeClr val="tx1"/>
                </a:solidFill>
                <a:latin typeface="+mn-lt"/>
                <a:ea typeface="+mn-ea"/>
                <a:cs typeface="+mn-cs"/>
              </a:defRPr>
            </a:lvl1pPr>
            <a:lvl2pPr marL="466005" indent="-155795" algn="l" defTabSz="794139" rtl="0" eaLnBrk="1" latinLnBrk="0" hangingPunct="1">
              <a:lnSpc>
                <a:spcPct val="90000"/>
              </a:lnSpc>
              <a:spcBef>
                <a:spcPts val="434"/>
              </a:spcBef>
              <a:buClr>
                <a:srgbClr val="FF0000"/>
              </a:buClr>
              <a:buFont typeface="Wingdings" panose="05000000000000000000" pitchFamily="2" charset="2"/>
              <a:buChar char="§"/>
              <a:defRPr sz="1390" kern="1200">
                <a:solidFill>
                  <a:schemeClr val="tx1"/>
                </a:solidFill>
                <a:latin typeface="+mn-lt"/>
                <a:ea typeface="+mn-ea"/>
                <a:cs typeface="+mn-cs"/>
              </a:defRPr>
            </a:lvl2pPr>
            <a:lvl3pPr marL="854802" indent="-198534" algn="l" defTabSz="794139" rtl="0" eaLnBrk="1" latinLnBrk="0" hangingPunct="1">
              <a:lnSpc>
                <a:spcPct val="90000"/>
              </a:lnSpc>
              <a:spcBef>
                <a:spcPts val="434"/>
              </a:spcBef>
              <a:buClr>
                <a:srgbClr val="FF0000"/>
              </a:buClr>
              <a:buFont typeface="Wingdings" panose="05000000000000000000" pitchFamily="2" charset="2"/>
              <a:buChar char="§"/>
              <a:defRPr sz="1216" kern="1200">
                <a:solidFill>
                  <a:schemeClr val="tx1"/>
                </a:solidFill>
                <a:latin typeface="+mn-lt"/>
                <a:ea typeface="+mn-ea"/>
                <a:cs typeface="+mn-cs"/>
              </a:defRPr>
            </a:lvl3pPr>
            <a:lvl4pPr marL="1243600" indent="-198534" algn="l" defTabSz="794139" rtl="0" eaLnBrk="1" latinLnBrk="0" hangingPunct="1">
              <a:lnSpc>
                <a:spcPct val="90000"/>
              </a:lnSpc>
              <a:spcBef>
                <a:spcPts val="434"/>
              </a:spcBef>
              <a:buClr>
                <a:srgbClr val="FF0000"/>
              </a:buClr>
              <a:buFont typeface="Wingdings" panose="05000000000000000000" pitchFamily="2" charset="2"/>
              <a:buChar char="§"/>
              <a:defRPr sz="1041" kern="1200">
                <a:solidFill>
                  <a:schemeClr val="tx1"/>
                </a:solidFill>
                <a:latin typeface="+mn-lt"/>
                <a:ea typeface="+mn-ea"/>
                <a:cs typeface="+mn-cs"/>
              </a:defRPr>
            </a:lvl4pPr>
            <a:lvl5pPr marL="1631017" indent="-198534" algn="l" defTabSz="794139" rtl="0" eaLnBrk="1" latinLnBrk="0" hangingPunct="1">
              <a:lnSpc>
                <a:spcPct val="90000"/>
              </a:lnSpc>
              <a:spcBef>
                <a:spcPts val="434"/>
              </a:spcBef>
              <a:buClr>
                <a:srgbClr val="FF0000"/>
              </a:buClr>
              <a:buFont typeface="Wingdings" panose="05000000000000000000" pitchFamily="2" charset="2"/>
              <a:buChar char="§"/>
              <a:defRPr sz="1041" kern="1200">
                <a:solidFill>
                  <a:schemeClr val="tx1"/>
                </a:solidFill>
                <a:latin typeface="+mn-lt"/>
                <a:ea typeface="+mn-ea"/>
                <a:cs typeface="+mn-cs"/>
              </a:defRPr>
            </a:lvl5pPr>
            <a:lvl6pPr marL="2183881" indent="-198534" algn="l" defTabSz="794139" rtl="0" eaLnBrk="1" latinLnBrk="0" hangingPunct="1">
              <a:lnSpc>
                <a:spcPct val="90000"/>
              </a:lnSpc>
              <a:spcBef>
                <a:spcPts val="434"/>
              </a:spcBef>
              <a:buFont typeface="Arial" panose="020B0604020202020204" pitchFamily="34" charset="0"/>
              <a:buChar char="•"/>
              <a:defRPr sz="1564" kern="1200">
                <a:solidFill>
                  <a:schemeClr val="tx1"/>
                </a:solidFill>
                <a:latin typeface="+mn-lt"/>
                <a:ea typeface="+mn-ea"/>
                <a:cs typeface="+mn-cs"/>
              </a:defRPr>
            </a:lvl6pPr>
            <a:lvl7pPr marL="2580950" indent="-198534" algn="l" defTabSz="794139" rtl="0" eaLnBrk="1" latinLnBrk="0" hangingPunct="1">
              <a:lnSpc>
                <a:spcPct val="90000"/>
              </a:lnSpc>
              <a:spcBef>
                <a:spcPts val="434"/>
              </a:spcBef>
              <a:buFont typeface="Arial" panose="020B0604020202020204" pitchFamily="34" charset="0"/>
              <a:buChar char="•"/>
              <a:defRPr sz="1564" kern="1200">
                <a:solidFill>
                  <a:schemeClr val="tx1"/>
                </a:solidFill>
                <a:latin typeface="+mn-lt"/>
                <a:ea typeface="+mn-ea"/>
                <a:cs typeface="+mn-cs"/>
              </a:defRPr>
            </a:lvl7pPr>
            <a:lvl8pPr marL="2978019" indent="-198534" algn="l" defTabSz="794139" rtl="0" eaLnBrk="1" latinLnBrk="0" hangingPunct="1">
              <a:lnSpc>
                <a:spcPct val="90000"/>
              </a:lnSpc>
              <a:spcBef>
                <a:spcPts val="434"/>
              </a:spcBef>
              <a:buFont typeface="Arial" panose="020B0604020202020204" pitchFamily="34" charset="0"/>
              <a:buChar char="•"/>
              <a:defRPr sz="1564" kern="1200">
                <a:solidFill>
                  <a:schemeClr val="tx1"/>
                </a:solidFill>
                <a:latin typeface="+mn-lt"/>
                <a:ea typeface="+mn-ea"/>
                <a:cs typeface="+mn-cs"/>
              </a:defRPr>
            </a:lvl8pPr>
            <a:lvl9pPr marL="3375089" indent="-198534" algn="l" defTabSz="794139" rtl="0" eaLnBrk="1" latinLnBrk="0" hangingPunct="1">
              <a:lnSpc>
                <a:spcPct val="90000"/>
              </a:lnSpc>
              <a:spcBef>
                <a:spcPts val="434"/>
              </a:spcBef>
              <a:buFont typeface="Arial" panose="020B0604020202020204" pitchFamily="34" charset="0"/>
              <a:buChar char="•"/>
              <a:defRPr sz="1564" kern="1200">
                <a:solidFill>
                  <a:schemeClr val="tx1"/>
                </a:solidFill>
                <a:latin typeface="+mn-lt"/>
                <a:ea typeface="+mn-ea"/>
                <a:cs typeface="+mn-cs"/>
              </a:defRPr>
            </a:lvl9pPr>
          </a:lstStyle>
          <a:p>
            <a:pPr marL="171450" lvl="1" indent="-171450" algn="just" defTabSz="685800">
              <a:spcBef>
                <a:spcPts val="750"/>
              </a:spcBef>
              <a:spcAft>
                <a:spcPts val="523"/>
              </a:spcAft>
              <a:buSzPct val="90000"/>
            </a:pPr>
            <a:r>
              <a:rPr lang="en-GB" sz="1600" dirty="0">
                <a:solidFill>
                  <a:schemeClr val="accent1">
                    <a:lumMod val="50000"/>
                  </a:schemeClr>
                </a:solidFill>
              </a:rPr>
              <a:t>Matmut Stadium – a unique hub of social activity</a:t>
            </a:r>
          </a:p>
          <a:p>
            <a:pPr marL="446088" lvl="1" indent="-180975" algn="just" defTabSz="783046">
              <a:spcBef>
                <a:spcPts val="200"/>
              </a:spcBef>
              <a:spcAft>
                <a:spcPts val="200"/>
              </a:spcAft>
              <a:buSzPct val="90000"/>
              <a:buFont typeface="Arial" panose="020B0604020202020204" pitchFamily="34" charset="0"/>
              <a:buChar char="•"/>
            </a:pPr>
            <a:r>
              <a:rPr lang="en-GB" sz="1200" dirty="0">
                <a:solidFill>
                  <a:srgbClr val="002060"/>
                </a:solidFill>
              </a:rPr>
              <a:t>Opening up of GL events Sports’ capital to Montefiore Investment, manager of the “Nov Tourisme Actions – Relance Durable France” fund.</a:t>
            </a:r>
          </a:p>
          <a:p>
            <a:pPr marL="446088" lvl="1" indent="-180975" algn="just" defTabSz="783046">
              <a:spcBef>
                <a:spcPts val="200"/>
              </a:spcBef>
              <a:spcAft>
                <a:spcPts val="200"/>
              </a:spcAft>
              <a:buSzPct val="90000"/>
              <a:buFont typeface="Arial" panose="020B0604020202020204" pitchFamily="34" charset="0"/>
              <a:buChar char="•"/>
            </a:pPr>
            <a:r>
              <a:rPr lang="en-GB" sz="1200" dirty="0">
                <a:solidFill>
                  <a:srgbClr val="002060"/>
                </a:solidFill>
              </a:rPr>
              <a:t>A reserved €10m capital increase based on a pre-money valuation of GL events Sport’s assets of €50m. An additional reserved capital increase for a similar amount carried out for the benefit of the company’s historical shareholders.</a:t>
            </a:r>
          </a:p>
        </p:txBody>
      </p:sp>
      <p:pic>
        <p:nvPicPr>
          <p:cNvPr id="6" name="Image 5">
            <a:extLst>
              <a:ext uri="{FF2B5EF4-FFF2-40B4-BE49-F238E27FC236}">
                <a16:creationId xmlns:a16="http://schemas.microsoft.com/office/drawing/2014/main" id="{E61F6E72-51F2-4D60-B37A-D723B75AB4E2}"/>
              </a:ext>
            </a:extLst>
          </p:cNvPr>
          <p:cNvPicPr>
            <a:picLocks noChangeAspect="1"/>
          </p:cNvPicPr>
          <p:nvPr/>
        </p:nvPicPr>
        <p:blipFill rotWithShape="1">
          <a:blip r:embed="rId2"/>
          <a:srcRect l="28154" t="39685" r="11628" b="16418"/>
          <a:stretch/>
        </p:blipFill>
        <p:spPr>
          <a:xfrm>
            <a:off x="282057" y="2061046"/>
            <a:ext cx="6103723" cy="2692270"/>
          </a:xfrm>
          <a:prstGeom prst="rect">
            <a:avLst/>
          </a:prstGeom>
        </p:spPr>
      </p:pic>
      <p:pic>
        <p:nvPicPr>
          <p:cNvPr id="11" name="Picture 2">
            <a:extLst>
              <a:ext uri="{FF2B5EF4-FFF2-40B4-BE49-F238E27FC236}">
                <a16:creationId xmlns:a16="http://schemas.microsoft.com/office/drawing/2014/main" id="{12334EF3-AD27-4839-AD6B-C4E9E4D1111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593" t="11605" r="9412"/>
          <a:stretch/>
        </p:blipFill>
        <p:spPr bwMode="auto">
          <a:xfrm>
            <a:off x="6543649" y="2386939"/>
            <a:ext cx="2355172" cy="202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Espace réservé du contenu 2">
            <a:extLst>
              <a:ext uri="{FF2B5EF4-FFF2-40B4-BE49-F238E27FC236}">
                <a16:creationId xmlns:a16="http://schemas.microsoft.com/office/drawing/2014/main" id="{01ACACD0-798C-4CD7-8D8B-992891D3413F}"/>
              </a:ext>
            </a:extLst>
          </p:cNvPr>
          <p:cNvSpPr txBox="1">
            <a:spLocks/>
          </p:cNvSpPr>
          <p:nvPr/>
        </p:nvSpPr>
        <p:spPr>
          <a:xfrm>
            <a:off x="6437955" y="4444362"/>
            <a:ext cx="2540946" cy="617909"/>
          </a:xfrm>
          <a:prstGeom prst="rect">
            <a:avLst/>
          </a:prstGeom>
          <a:ln w="15875">
            <a:noFill/>
          </a:ln>
        </p:spPr>
        <p:txBody>
          <a:bodyPr vert="horz" lIns="104410" tIns="52205" rIns="104410" bIns="52205" rtlCol="0">
            <a:noAutofit/>
          </a:bodyPr>
          <a:lstStyle>
            <a:lvl1pPr marL="297802" indent="-297802" algn="l" defTabSz="794139" rtl="0" eaLnBrk="1" latinLnBrk="0" hangingPunct="1">
              <a:lnSpc>
                <a:spcPct val="90000"/>
              </a:lnSpc>
              <a:spcBef>
                <a:spcPts val="869"/>
              </a:spcBef>
              <a:buClr>
                <a:srgbClr val="FF0000"/>
              </a:buClr>
              <a:buFont typeface="Wingdings" panose="05000000000000000000" pitchFamily="2" charset="2"/>
              <a:buChar char="§"/>
              <a:defRPr sz="1564" b="1" kern="1200">
                <a:solidFill>
                  <a:schemeClr val="tx1"/>
                </a:solidFill>
                <a:latin typeface="+mn-lt"/>
                <a:ea typeface="+mn-ea"/>
                <a:cs typeface="+mn-cs"/>
              </a:defRPr>
            </a:lvl1pPr>
            <a:lvl2pPr marL="466005" indent="-155795" algn="l" defTabSz="794139" rtl="0" eaLnBrk="1" latinLnBrk="0" hangingPunct="1">
              <a:lnSpc>
                <a:spcPct val="90000"/>
              </a:lnSpc>
              <a:spcBef>
                <a:spcPts val="434"/>
              </a:spcBef>
              <a:buClr>
                <a:srgbClr val="FF0000"/>
              </a:buClr>
              <a:buFont typeface="Wingdings" panose="05000000000000000000" pitchFamily="2" charset="2"/>
              <a:buChar char="§"/>
              <a:defRPr sz="1390" kern="1200">
                <a:solidFill>
                  <a:schemeClr val="tx1"/>
                </a:solidFill>
                <a:latin typeface="+mn-lt"/>
                <a:ea typeface="+mn-ea"/>
                <a:cs typeface="+mn-cs"/>
              </a:defRPr>
            </a:lvl2pPr>
            <a:lvl3pPr marL="854802" indent="-198534" algn="l" defTabSz="794139" rtl="0" eaLnBrk="1" latinLnBrk="0" hangingPunct="1">
              <a:lnSpc>
                <a:spcPct val="90000"/>
              </a:lnSpc>
              <a:spcBef>
                <a:spcPts val="434"/>
              </a:spcBef>
              <a:buClr>
                <a:srgbClr val="FF0000"/>
              </a:buClr>
              <a:buFont typeface="Wingdings" panose="05000000000000000000" pitchFamily="2" charset="2"/>
              <a:buChar char="§"/>
              <a:defRPr sz="1216" kern="1200">
                <a:solidFill>
                  <a:schemeClr val="tx1"/>
                </a:solidFill>
                <a:latin typeface="+mn-lt"/>
                <a:ea typeface="+mn-ea"/>
                <a:cs typeface="+mn-cs"/>
              </a:defRPr>
            </a:lvl3pPr>
            <a:lvl4pPr marL="1243600" indent="-198534" algn="l" defTabSz="794139" rtl="0" eaLnBrk="1" latinLnBrk="0" hangingPunct="1">
              <a:lnSpc>
                <a:spcPct val="90000"/>
              </a:lnSpc>
              <a:spcBef>
                <a:spcPts val="434"/>
              </a:spcBef>
              <a:buClr>
                <a:srgbClr val="FF0000"/>
              </a:buClr>
              <a:buFont typeface="Wingdings" panose="05000000000000000000" pitchFamily="2" charset="2"/>
              <a:buChar char="§"/>
              <a:defRPr sz="1041" kern="1200">
                <a:solidFill>
                  <a:schemeClr val="tx1"/>
                </a:solidFill>
                <a:latin typeface="+mn-lt"/>
                <a:ea typeface="+mn-ea"/>
                <a:cs typeface="+mn-cs"/>
              </a:defRPr>
            </a:lvl4pPr>
            <a:lvl5pPr marL="1631017" indent="-198534" algn="l" defTabSz="794139" rtl="0" eaLnBrk="1" latinLnBrk="0" hangingPunct="1">
              <a:lnSpc>
                <a:spcPct val="90000"/>
              </a:lnSpc>
              <a:spcBef>
                <a:spcPts val="434"/>
              </a:spcBef>
              <a:buClr>
                <a:srgbClr val="FF0000"/>
              </a:buClr>
              <a:buFont typeface="Wingdings" panose="05000000000000000000" pitchFamily="2" charset="2"/>
              <a:buChar char="§"/>
              <a:defRPr sz="1041" kern="1200">
                <a:solidFill>
                  <a:schemeClr val="tx1"/>
                </a:solidFill>
                <a:latin typeface="+mn-lt"/>
                <a:ea typeface="+mn-ea"/>
                <a:cs typeface="+mn-cs"/>
              </a:defRPr>
            </a:lvl5pPr>
            <a:lvl6pPr marL="2183881" indent="-198534" algn="l" defTabSz="794139" rtl="0" eaLnBrk="1" latinLnBrk="0" hangingPunct="1">
              <a:lnSpc>
                <a:spcPct val="90000"/>
              </a:lnSpc>
              <a:spcBef>
                <a:spcPts val="434"/>
              </a:spcBef>
              <a:buFont typeface="Arial" panose="020B0604020202020204" pitchFamily="34" charset="0"/>
              <a:buChar char="•"/>
              <a:defRPr sz="1564" kern="1200">
                <a:solidFill>
                  <a:schemeClr val="tx1"/>
                </a:solidFill>
                <a:latin typeface="+mn-lt"/>
                <a:ea typeface="+mn-ea"/>
                <a:cs typeface="+mn-cs"/>
              </a:defRPr>
            </a:lvl6pPr>
            <a:lvl7pPr marL="2580950" indent="-198534" algn="l" defTabSz="794139" rtl="0" eaLnBrk="1" latinLnBrk="0" hangingPunct="1">
              <a:lnSpc>
                <a:spcPct val="90000"/>
              </a:lnSpc>
              <a:spcBef>
                <a:spcPts val="434"/>
              </a:spcBef>
              <a:buFont typeface="Arial" panose="020B0604020202020204" pitchFamily="34" charset="0"/>
              <a:buChar char="•"/>
              <a:defRPr sz="1564" kern="1200">
                <a:solidFill>
                  <a:schemeClr val="tx1"/>
                </a:solidFill>
                <a:latin typeface="+mn-lt"/>
                <a:ea typeface="+mn-ea"/>
                <a:cs typeface="+mn-cs"/>
              </a:defRPr>
            </a:lvl7pPr>
            <a:lvl8pPr marL="2978019" indent="-198534" algn="l" defTabSz="794139" rtl="0" eaLnBrk="1" latinLnBrk="0" hangingPunct="1">
              <a:lnSpc>
                <a:spcPct val="90000"/>
              </a:lnSpc>
              <a:spcBef>
                <a:spcPts val="434"/>
              </a:spcBef>
              <a:buFont typeface="Arial" panose="020B0604020202020204" pitchFamily="34" charset="0"/>
              <a:buChar char="•"/>
              <a:defRPr sz="1564" kern="1200">
                <a:solidFill>
                  <a:schemeClr val="tx1"/>
                </a:solidFill>
                <a:latin typeface="+mn-lt"/>
                <a:ea typeface="+mn-ea"/>
                <a:cs typeface="+mn-cs"/>
              </a:defRPr>
            </a:lvl8pPr>
            <a:lvl9pPr marL="3375089" indent="-198534" algn="l" defTabSz="794139" rtl="0" eaLnBrk="1" latinLnBrk="0" hangingPunct="1">
              <a:lnSpc>
                <a:spcPct val="90000"/>
              </a:lnSpc>
              <a:spcBef>
                <a:spcPts val="434"/>
              </a:spcBef>
              <a:buFont typeface="Arial" panose="020B0604020202020204" pitchFamily="34" charset="0"/>
              <a:buChar char="•"/>
              <a:defRPr sz="1564" kern="1200">
                <a:solidFill>
                  <a:schemeClr val="tx1"/>
                </a:solidFill>
                <a:latin typeface="+mn-lt"/>
                <a:ea typeface="+mn-ea"/>
                <a:cs typeface="+mn-cs"/>
              </a:defRPr>
            </a:lvl9pPr>
          </a:lstStyle>
          <a:p>
            <a:pPr marL="0" lvl="1" indent="0" algn="just" defTabSz="685800">
              <a:spcBef>
                <a:spcPts val="750"/>
              </a:spcBef>
              <a:spcAft>
                <a:spcPts val="523"/>
              </a:spcAft>
              <a:buSzPct val="90000"/>
              <a:buNone/>
            </a:pPr>
            <a:r>
              <a:rPr lang="en-GB" sz="700" dirty="0">
                <a:solidFill>
                  <a:schemeClr val="accent1">
                    <a:lumMod val="50000"/>
                  </a:schemeClr>
                </a:solidFill>
              </a:rPr>
              <a:t>From left to right: Grégoire Héron (Managing Director, Finances GL events Sports), Yann Roubert (Chairman, LOU Rugby), Olivier Ginon (Chairman, GL events), Paul Caron (Montefiore Investments) and Marc Antoine Ginon (Vice President  and Deputy Managing Director of GL events Sports) </a:t>
            </a:r>
          </a:p>
        </p:txBody>
      </p:sp>
      <p:sp>
        <p:nvSpPr>
          <p:cNvPr id="8" name="Text Box 2"/>
          <p:cNvSpPr txBox="1">
            <a:spLocks noChangeArrowheads="1"/>
          </p:cNvSpPr>
          <p:nvPr/>
        </p:nvSpPr>
        <p:spPr bwMode="auto">
          <a:xfrm>
            <a:off x="549717" y="4341912"/>
            <a:ext cx="839930" cy="215444"/>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en-GB" sz="800" b="1" dirty="0">
                <a:solidFill>
                  <a:srgbClr val="000000"/>
                </a:solidFill>
                <a:effectLst/>
                <a:latin typeface="Times New Roman"/>
                <a:ea typeface="Times New Roman"/>
              </a:rPr>
              <a:t>Completed</a:t>
            </a:r>
            <a:endParaRPr lang="en-GB" sz="1200" b="1" dirty="0">
              <a:solidFill>
                <a:srgbClr val="000000"/>
              </a:solidFill>
              <a:effectLst/>
              <a:latin typeface="Times New Roman"/>
              <a:ea typeface="Times New Roman"/>
            </a:endParaRPr>
          </a:p>
        </p:txBody>
      </p:sp>
      <p:sp>
        <p:nvSpPr>
          <p:cNvPr id="10" name="Text Box 2"/>
          <p:cNvSpPr txBox="1">
            <a:spLocks noChangeArrowheads="1"/>
          </p:cNvSpPr>
          <p:nvPr/>
        </p:nvSpPr>
        <p:spPr bwMode="auto">
          <a:xfrm>
            <a:off x="549716" y="4533823"/>
            <a:ext cx="990326" cy="215444"/>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en-GB" sz="800" b="1" dirty="0">
                <a:solidFill>
                  <a:srgbClr val="000000"/>
                </a:solidFill>
                <a:effectLst/>
                <a:latin typeface="Times New Roman"/>
                <a:ea typeface="Times New Roman"/>
              </a:rPr>
              <a:t>In progress</a:t>
            </a:r>
            <a:endParaRPr lang="en-GB" sz="1200" b="1" dirty="0">
              <a:solidFill>
                <a:srgbClr val="000000"/>
              </a:solidFill>
              <a:effectLst/>
              <a:latin typeface="Times New Roman"/>
              <a:ea typeface="Times New Roman"/>
            </a:endParaRPr>
          </a:p>
        </p:txBody>
      </p:sp>
      <p:sp>
        <p:nvSpPr>
          <p:cNvPr id="12" name="Text Box 2"/>
          <p:cNvSpPr txBox="1">
            <a:spLocks noChangeArrowheads="1"/>
          </p:cNvSpPr>
          <p:nvPr/>
        </p:nvSpPr>
        <p:spPr bwMode="auto">
          <a:xfrm>
            <a:off x="4869053" y="3113180"/>
            <a:ext cx="1158768" cy="307777"/>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endParaRPr lang="en-GB" sz="700" b="1" dirty="0">
              <a:solidFill>
                <a:srgbClr val="000000"/>
              </a:solidFill>
              <a:effectLst/>
              <a:latin typeface="Times New Roman"/>
              <a:ea typeface="Times New Roman"/>
            </a:endParaRPr>
          </a:p>
          <a:p>
            <a:pPr>
              <a:spcAft>
                <a:spcPts val="0"/>
              </a:spcAft>
            </a:pPr>
            <a:r>
              <a:rPr lang="en-GB" sz="700" b="1" dirty="0">
                <a:solidFill>
                  <a:srgbClr val="000000"/>
                </a:solidFill>
                <a:effectLst/>
                <a:latin typeface="Times New Roman"/>
                <a:ea typeface="Times New Roman"/>
              </a:rPr>
              <a:t>TRAINING CENTRE</a:t>
            </a:r>
            <a:endParaRPr lang="en-GB" sz="1100" b="1" dirty="0">
              <a:solidFill>
                <a:srgbClr val="000000"/>
              </a:solidFill>
              <a:effectLst/>
              <a:latin typeface="Times New Roman"/>
              <a:ea typeface="Times New Roman"/>
            </a:endParaRPr>
          </a:p>
        </p:txBody>
      </p:sp>
      <p:sp>
        <p:nvSpPr>
          <p:cNvPr id="13" name="Text Box 2"/>
          <p:cNvSpPr txBox="1">
            <a:spLocks noChangeArrowheads="1"/>
          </p:cNvSpPr>
          <p:nvPr/>
        </p:nvSpPr>
        <p:spPr bwMode="auto">
          <a:xfrm>
            <a:off x="4750605" y="3876928"/>
            <a:ext cx="639541" cy="307777"/>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en-GB" sz="700" b="1" dirty="0">
                <a:solidFill>
                  <a:srgbClr val="000000"/>
                </a:solidFill>
                <a:effectLst/>
                <a:latin typeface="Times New Roman"/>
                <a:ea typeface="Times New Roman"/>
              </a:rPr>
              <a:t>MEDICAL</a:t>
            </a:r>
          </a:p>
          <a:p>
            <a:pPr>
              <a:spcAft>
                <a:spcPts val="0"/>
              </a:spcAft>
            </a:pPr>
            <a:r>
              <a:rPr lang="en-GB" sz="700" b="1" dirty="0">
                <a:solidFill>
                  <a:srgbClr val="000000"/>
                </a:solidFill>
                <a:effectLst/>
                <a:latin typeface="Times New Roman"/>
                <a:ea typeface="Times New Roman"/>
              </a:rPr>
              <a:t> CENTRE</a:t>
            </a:r>
            <a:endParaRPr lang="en-GB" sz="1100" b="1" dirty="0">
              <a:solidFill>
                <a:srgbClr val="000000"/>
              </a:solidFill>
              <a:effectLst/>
              <a:latin typeface="Times New Roman"/>
              <a:ea typeface="Times New Roman"/>
            </a:endParaRPr>
          </a:p>
        </p:txBody>
      </p:sp>
      <p:sp>
        <p:nvSpPr>
          <p:cNvPr id="14" name="Text Box 2"/>
          <p:cNvSpPr txBox="1">
            <a:spLocks noChangeArrowheads="1"/>
          </p:cNvSpPr>
          <p:nvPr/>
        </p:nvSpPr>
        <p:spPr bwMode="auto">
          <a:xfrm>
            <a:off x="2972037" y="4179973"/>
            <a:ext cx="723761" cy="630942"/>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en-GB" sz="700" b="1" dirty="0">
                <a:solidFill>
                  <a:srgbClr val="000000"/>
                </a:solidFill>
                <a:latin typeface="Times New Roman"/>
                <a:ea typeface="Times New Roman"/>
              </a:rPr>
              <a:t>BRASSERIE </a:t>
            </a:r>
          </a:p>
          <a:p>
            <a:r>
              <a:rPr lang="en-GB" sz="700" b="1" dirty="0">
                <a:solidFill>
                  <a:srgbClr val="000000"/>
                </a:solidFill>
                <a:latin typeface="Times New Roman"/>
                <a:ea typeface="Times New Roman"/>
              </a:rPr>
              <a:t>STORE MEETING SPACES</a:t>
            </a:r>
          </a:p>
          <a:p>
            <a:endParaRPr lang="en-GB" sz="700" b="1" dirty="0">
              <a:solidFill>
                <a:srgbClr val="000000"/>
              </a:solidFill>
              <a:latin typeface="Times New Roman"/>
              <a:ea typeface="Times New Roman"/>
            </a:endParaRPr>
          </a:p>
        </p:txBody>
      </p:sp>
      <p:sp>
        <p:nvSpPr>
          <p:cNvPr id="15" name="Text Box 2"/>
          <p:cNvSpPr txBox="1">
            <a:spLocks noChangeArrowheads="1"/>
          </p:cNvSpPr>
          <p:nvPr/>
        </p:nvSpPr>
        <p:spPr bwMode="auto">
          <a:xfrm>
            <a:off x="4826941" y="2341063"/>
            <a:ext cx="809854" cy="523220"/>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en-GB" sz="700" b="1" dirty="0">
                <a:solidFill>
                  <a:srgbClr val="000000"/>
                </a:solidFill>
                <a:latin typeface="Times New Roman"/>
                <a:ea typeface="Times New Roman"/>
              </a:rPr>
              <a:t>MATMUT STADIUM OF GUERLAND</a:t>
            </a:r>
          </a:p>
          <a:p>
            <a:endParaRPr lang="en-GB" sz="700" b="1" dirty="0">
              <a:solidFill>
                <a:srgbClr val="000000"/>
              </a:solidFill>
              <a:latin typeface="Times New Roman"/>
              <a:ea typeface="Times New Roman"/>
            </a:endParaRPr>
          </a:p>
        </p:txBody>
      </p:sp>
      <p:sp>
        <p:nvSpPr>
          <p:cNvPr id="16" name="Text Box 2"/>
          <p:cNvSpPr txBox="1">
            <a:spLocks noChangeArrowheads="1"/>
          </p:cNvSpPr>
          <p:nvPr/>
        </p:nvSpPr>
        <p:spPr bwMode="auto">
          <a:xfrm>
            <a:off x="294089" y="2061046"/>
            <a:ext cx="762822" cy="415498"/>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en-GB" sz="700" b="1" dirty="0">
                <a:solidFill>
                  <a:srgbClr val="000000"/>
                </a:solidFill>
                <a:latin typeface="Times New Roman"/>
                <a:ea typeface="Times New Roman"/>
              </a:rPr>
              <a:t>LOU GARDENS</a:t>
            </a:r>
          </a:p>
          <a:p>
            <a:endParaRPr lang="en-GB" sz="700" b="1" dirty="0">
              <a:solidFill>
                <a:srgbClr val="000000"/>
              </a:solidFill>
              <a:latin typeface="Times New Roman"/>
              <a:ea typeface="Times New Roman"/>
            </a:endParaRPr>
          </a:p>
        </p:txBody>
      </p:sp>
    </p:spTree>
    <p:extLst>
      <p:ext uri="{BB962C8B-B14F-4D97-AF65-F5344CB8AC3E}">
        <p14:creationId xmlns:p14="http://schemas.microsoft.com/office/powerpoint/2010/main" val="39016726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94DEF6-3C1A-4A21-B4C1-DDC413DB451B}"/>
              </a:ext>
            </a:extLst>
          </p:cNvPr>
          <p:cNvSpPr>
            <a:spLocks noGrp="1"/>
          </p:cNvSpPr>
          <p:nvPr>
            <p:ph type="title"/>
          </p:nvPr>
        </p:nvSpPr>
        <p:spPr>
          <a:xfrm>
            <a:off x="217275" y="203916"/>
            <a:ext cx="8709451" cy="685606"/>
          </a:xfrm>
        </p:spPr>
        <p:txBody>
          <a:bodyPr>
            <a:normAutofit fontScale="90000"/>
          </a:bodyPr>
          <a:lstStyle/>
          <a:p>
            <a:r>
              <a:rPr lang="en-GB" sz="2800" dirty="0"/>
              <a:t>ESG approach – CARBONE assessment for the activities of LOU RUGBY</a:t>
            </a:r>
          </a:p>
        </p:txBody>
      </p:sp>
      <p:sp>
        <p:nvSpPr>
          <p:cNvPr id="3" name="Espace réservé du contenu 2">
            <a:extLst>
              <a:ext uri="{FF2B5EF4-FFF2-40B4-BE49-F238E27FC236}">
                <a16:creationId xmlns:a16="http://schemas.microsoft.com/office/drawing/2014/main" id="{59ECB994-6AFC-4704-AA82-7324C4CC53F9}"/>
              </a:ext>
            </a:extLst>
          </p:cNvPr>
          <p:cNvSpPr>
            <a:spLocks noGrp="1"/>
          </p:cNvSpPr>
          <p:nvPr>
            <p:ph idx="1"/>
          </p:nvPr>
        </p:nvSpPr>
        <p:spPr>
          <a:xfrm>
            <a:off x="5426316" y="1463109"/>
            <a:ext cx="2924718" cy="2861457"/>
          </a:xfrm>
        </p:spPr>
        <p:txBody>
          <a:bodyPr>
            <a:noAutofit/>
          </a:bodyPr>
          <a:lstStyle/>
          <a:p>
            <a:pPr algn="just">
              <a:buClr>
                <a:srgbClr val="FF0000"/>
              </a:buClr>
              <a:buFont typeface="Wingdings" panose="05000000000000000000" pitchFamily="2" charset="2"/>
              <a:buChar char="§"/>
            </a:pPr>
            <a:r>
              <a:rPr lang="en-GB" sz="1400" dirty="0"/>
              <a:t>The first rugby club to have adopted a procedure to determine its carbon footprint (≈19 000 T of CO2)</a:t>
            </a:r>
          </a:p>
          <a:p>
            <a:pPr algn="just"/>
            <a:r>
              <a:rPr lang="en-GB" sz="1400" dirty="0"/>
              <a:t>A complete assessment of LOU activities + assessment of its partners’ activities (based on a ratio of sales /investments within LOU)</a:t>
            </a:r>
          </a:p>
          <a:p>
            <a:pPr algn="just">
              <a:buClr>
                <a:srgbClr val="FF0000"/>
              </a:buClr>
              <a:buFont typeface="Wingdings" panose="05000000000000000000" pitchFamily="2" charset="2"/>
              <a:buChar char="§"/>
            </a:pPr>
            <a:r>
              <a:rPr lang="en-GB" sz="1400" dirty="0"/>
              <a:t>Preliminary basis for setting a target for a lower carbon footprint </a:t>
            </a:r>
          </a:p>
          <a:p>
            <a:pPr marL="180975" lvl="1" indent="0" algn="just">
              <a:buClr>
                <a:srgbClr val="FF0000"/>
              </a:buClr>
              <a:buSzPct val="90000"/>
              <a:buNone/>
              <a:tabLst>
                <a:tab pos="361950" algn="l"/>
              </a:tabLst>
            </a:pPr>
            <a:endParaRPr lang="fr-FR" sz="1300" dirty="0"/>
          </a:p>
          <a:p>
            <a:pPr marL="1028700" lvl="3" indent="0">
              <a:buClr>
                <a:srgbClr val="FF0000"/>
              </a:buClr>
              <a:buSzPct val="60000"/>
              <a:buNone/>
            </a:pPr>
            <a:endParaRPr lang="fr-FR" sz="1195" dirty="0"/>
          </a:p>
        </p:txBody>
      </p:sp>
      <p:pic>
        <p:nvPicPr>
          <p:cNvPr id="15" name="Image 14">
            <a:extLst>
              <a:ext uri="{FF2B5EF4-FFF2-40B4-BE49-F238E27FC236}">
                <a16:creationId xmlns:a16="http://schemas.microsoft.com/office/drawing/2014/main" id="{DB472AE0-0E8D-419E-9BC7-CBC40A12C9D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51034" y="258873"/>
            <a:ext cx="575692" cy="575691"/>
          </a:xfrm>
          <a:prstGeom prst="rect">
            <a:avLst/>
          </a:prstGeom>
          <a:ln>
            <a:noFill/>
          </a:ln>
          <a:effectLst>
            <a:outerShdw blurRad="292100" dist="139700" dir="2700000" algn="tl" rotWithShape="0">
              <a:srgbClr val="333333">
                <a:alpha val="65000"/>
              </a:srgbClr>
            </a:outerShdw>
          </a:effectLst>
        </p:spPr>
      </p:pic>
      <p:graphicFrame>
        <p:nvGraphicFramePr>
          <p:cNvPr id="7" name="Objet 6">
            <a:extLst>
              <a:ext uri="{FF2B5EF4-FFF2-40B4-BE49-F238E27FC236}">
                <a16:creationId xmlns:a16="http://schemas.microsoft.com/office/drawing/2014/main" id="{17AF86AE-3E68-400E-A9D5-35E2754D0594}"/>
              </a:ext>
            </a:extLst>
          </p:cNvPr>
          <p:cNvGraphicFramePr>
            <a:graphicFrameLocks noChangeAspect="1"/>
          </p:cNvGraphicFramePr>
          <p:nvPr>
            <p:extLst>
              <p:ext uri="{D42A27DB-BD31-4B8C-83A1-F6EECF244321}">
                <p14:modId xmlns:p14="http://schemas.microsoft.com/office/powerpoint/2010/main" val="2283789859"/>
              </p:ext>
            </p:extLst>
          </p:nvPr>
        </p:nvGraphicFramePr>
        <p:xfrm>
          <a:off x="1338055" y="1040235"/>
          <a:ext cx="3711638" cy="3542774"/>
        </p:xfrm>
        <a:graphic>
          <a:graphicData uri="http://schemas.openxmlformats.org/presentationml/2006/ole">
            <mc:AlternateContent xmlns:mc="http://schemas.openxmlformats.org/markup-compatibility/2006">
              <mc:Choice xmlns:v="urn:schemas-microsoft-com:vml" Requires="v">
                <p:oleObj r:id="rId3" imgW="5269680" imgH="5028480" progId="">
                  <p:embed/>
                </p:oleObj>
              </mc:Choice>
              <mc:Fallback>
                <p:oleObj r:id="rId3" imgW="5269680" imgH="5028480" progId="">
                  <p:embed/>
                  <p:pic>
                    <p:nvPicPr>
                      <p:cNvPr id="0" name=""/>
                      <p:cNvPicPr/>
                      <p:nvPr/>
                    </p:nvPicPr>
                    <p:blipFill>
                      <a:blip r:embed="rId4"/>
                      <a:stretch>
                        <a:fillRect/>
                      </a:stretch>
                    </p:blipFill>
                    <p:spPr>
                      <a:xfrm>
                        <a:off x="1338055" y="1040235"/>
                        <a:ext cx="3711638" cy="3542774"/>
                      </a:xfrm>
                      <a:prstGeom prst="rect">
                        <a:avLst/>
                      </a:prstGeom>
                    </p:spPr>
                  </p:pic>
                </p:oleObj>
              </mc:Fallback>
            </mc:AlternateContent>
          </a:graphicData>
        </a:graphic>
      </p:graphicFrame>
    </p:spTree>
    <p:extLst>
      <p:ext uri="{BB962C8B-B14F-4D97-AF65-F5344CB8AC3E}">
        <p14:creationId xmlns:p14="http://schemas.microsoft.com/office/powerpoint/2010/main" val="8311387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e 4">
            <a:extLst>
              <a:ext uri="{FF2B5EF4-FFF2-40B4-BE49-F238E27FC236}">
                <a16:creationId xmlns:a16="http://schemas.microsoft.com/office/drawing/2014/main" id="{C2151733-3C68-4DFF-9855-0EEC184FB258}"/>
              </a:ext>
            </a:extLst>
          </p:cNvPr>
          <p:cNvGraphicFramePr/>
          <p:nvPr>
            <p:extLst>
              <p:ext uri="{D42A27DB-BD31-4B8C-83A1-F6EECF244321}">
                <p14:modId xmlns:p14="http://schemas.microsoft.com/office/powerpoint/2010/main" val="210242519"/>
              </p:ext>
            </p:extLst>
          </p:nvPr>
        </p:nvGraphicFramePr>
        <p:xfrm>
          <a:off x="300862" y="1815980"/>
          <a:ext cx="5892789" cy="17014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Image 3">
            <a:extLst>
              <a:ext uri="{FF2B5EF4-FFF2-40B4-BE49-F238E27FC236}">
                <a16:creationId xmlns:a16="http://schemas.microsoft.com/office/drawing/2014/main" id="{B16189D5-576F-4F15-BF5A-BE82ABC30F3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04085" y="962143"/>
            <a:ext cx="1222641" cy="1140927"/>
          </a:xfrm>
          <a:prstGeom prst="rect">
            <a:avLst/>
          </a:prstGeom>
        </p:spPr>
      </p:pic>
      <p:sp>
        <p:nvSpPr>
          <p:cNvPr id="2" name="Titre 1">
            <a:extLst>
              <a:ext uri="{FF2B5EF4-FFF2-40B4-BE49-F238E27FC236}">
                <a16:creationId xmlns:a16="http://schemas.microsoft.com/office/drawing/2014/main" id="{CC94DEF6-3C1A-4A21-B4C1-DDC413DB451B}"/>
              </a:ext>
            </a:extLst>
          </p:cNvPr>
          <p:cNvSpPr>
            <a:spLocks noGrp="1"/>
          </p:cNvSpPr>
          <p:nvPr>
            <p:ph type="title"/>
          </p:nvPr>
        </p:nvSpPr>
        <p:spPr>
          <a:xfrm>
            <a:off x="217275" y="203916"/>
            <a:ext cx="8709451" cy="685606"/>
          </a:xfrm>
        </p:spPr>
        <p:txBody>
          <a:bodyPr>
            <a:normAutofit/>
          </a:bodyPr>
          <a:lstStyle/>
          <a:p>
            <a:r>
              <a:rPr lang="en-GB" sz="2800" dirty="0"/>
              <a:t>A continuing innovation approach  </a:t>
            </a:r>
          </a:p>
        </p:txBody>
      </p:sp>
      <p:sp>
        <p:nvSpPr>
          <p:cNvPr id="3" name="Espace réservé du contenu 2">
            <a:extLst>
              <a:ext uri="{FF2B5EF4-FFF2-40B4-BE49-F238E27FC236}">
                <a16:creationId xmlns:a16="http://schemas.microsoft.com/office/drawing/2014/main" id="{59ECB994-6AFC-4704-AA82-7324C4CC53F9}"/>
              </a:ext>
            </a:extLst>
          </p:cNvPr>
          <p:cNvSpPr>
            <a:spLocks noGrp="1"/>
          </p:cNvSpPr>
          <p:nvPr>
            <p:ph idx="1"/>
          </p:nvPr>
        </p:nvSpPr>
        <p:spPr>
          <a:xfrm>
            <a:off x="217275" y="947428"/>
            <a:ext cx="7335250" cy="1229583"/>
          </a:xfrm>
        </p:spPr>
        <p:txBody>
          <a:bodyPr>
            <a:noAutofit/>
          </a:bodyPr>
          <a:lstStyle/>
          <a:p>
            <a:pPr>
              <a:buClr>
                <a:srgbClr val="FF0000"/>
              </a:buClr>
              <a:buFont typeface="Wingdings" panose="05000000000000000000" pitchFamily="2" charset="2"/>
              <a:buChar char="§"/>
            </a:pPr>
            <a:r>
              <a:rPr lang="en-GB" sz="1500" b="1" dirty="0"/>
              <a:t>Open innovation programme - “Moving the boundaries of the event” - Matrice </a:t>
            </a:r>
          </a:p>
          <a:p>
            <a:pPr marL="361950" lvl="1" indent="-180975" algn="just">
              <a:buClr>
                <a:srgbClr val="FF0000"/>
              </a:buClr>
              <a:buSzPct val="90000"/>
              <a:tabLst>
                <a:tab pos="361950" algn="l"/>
              </a:tabLst>
            </a:pPr>
            <a:r>
              <a:rPr lang="en-GB" sz="1300" dirty="0"/>
              <a:t>20 external candidates selected to develop new concepts (digital, CSR…).</a:t>
            </a:r>
          </a:p>
          <a:p>
            <a:pPr marL="361950" lvl="1" indent="-180975" algn="just">
              <a:buClr>
                <a:srgbClr val="FF0000"/>
              </a:buClr>
              <a:buSzPct val="90000"/>
              <a:tabLst>
                <a:tab pos="361950" algn="l"/>
              </a:tabLst>
            </a:pPr>
            <a:r>
              <a:rPr lang="en-GB" sz="1300" dirty="0"/>
              <a:t>6 projects developed: 4 driven by external candidates, 2 developed by internal teams.</a:t>
            </a:r>
          </a:p>
          <a:p>
            <a:pPr marL="361950" lvl="1" indent="-180975" algn="just">
              <a:tabLst>
                <a:tab pos="361950" algn="l"/>
              </a:tabLst>
            </a:pPr>
            <a:r>
              <a:rPr lang="en-GB" sz="1300" b="1" dirty="0"/>
              <a:t>Degree of progress</a:t>
            </a:r>
            <a:r>
              <a:rPr lang="en-GB" sz="1300" dirty="0"/>
              <a:t>: prototypes that must be refined and implementation in September at the Group’s upcoming events.</a:t>
            </a:r>
          </a:p>
          <a:p>
            <a:pPr marL="180975" lvl="1" indent="0" algn="just">
              <a:buClr>
                <a:srgbClr val="FF0000"/>
              </a:buClr>
              <a:buSzPct val="90000"/>
              <a:buNone/>
              <a:tabLst>
                <a:tab pos="361950" algn="l"/>
              </a:tabLst>
            </a:pPr>
            <a:endParaRPr lang="fr-FR" sz="1300" dirty="0"/>
          </a:p>
          <a:p>
            <a:pPr marL="1028700" lvl="3" indent="0">
              <a:buClr>
                <a:srgbClr val="FF0000"/>
              </a:buClr>
              <a:buSzPct val="60000"/>
              <a:buNone/>
            </a:pPr>
            <a:endParaRPr lang="fr-FR" sz="1195" dirty="0"/>
          </a:p>
        </p:txBody>
      </p:sp>
      <p:sp>
        <p:nvSpPr>
          <p:cNvPr id="6" name="Flèche : droite 5">
            <a:extLst>
              <a:ext uri="{FF2B5EF4-FFF2-40B4-BE49-F238E27FC236}">
                <a16:creationId xmlns:a16="http://schemas.microsoft.com/office/drawing/2014/main" id="{4987136D-2823-4C06-9856-7590118B28A4}"/>
              </a:ext>
            </a:extLst>
          </p:cNvPr>
          <p:cNvSpPr/>
          <p:nvPr/>
        </p:nvSpPr>
        <p:spPr>
          <a:xfrm>
            <a:off x="295505" y="3103470"/>
            <a:ext cx="6243190" cy="393294"/>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70" cap="all" dirty="0"/>
              <a:t>Term: 6 months </a:t>
            </a:r>
          </a:p>
        </p:txBody>
      </p:sp>
      <p:graphicFrame>
        <p:nvGraphicFramePr>
          <p:cNvPr id="7" name="Diagramme 6">
            <a:extLst>
              <a:ext uri="{FF2B5EF4-FFF2-40B4-BE49-F238E27FC236}">
                <a16:creationId xmlns:a16="http://schemas.microsoft.com/office/drawing/2014/main" id="{69022CC0-607C-4E16-BAEF-09A6395A0936}"/>
              </a:ext>
            </a:extLst>
          </p:cNvPr>
          <p:cNvGraphicFramePr/>
          <p:nvPr>
            <p:extLst>
              <p:ext uri="{D42A27DB-BD31-4B8C-83A1-F6EECF244321}">
                <p14:modId xmlns:p14="http://schemas.microsoft.com/office/powerpoint/2010/main" val="771892964"/>
              </p:ext>
            </p:extLst>
          </p:nvPr>
        </p:nvGraphicFramePr>
        <p:xfrm>
          <a:off x="6718619" y="2607802"/>
          <a:ext cx="2388031" cy="239764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Espace réservé du contenu 2">
            <a:extLst>
              <a:ext uri="{FF2B5EF4-FFF2-40B4-BE49-F238E27FC236}">
                <a16:creationId xmlns:a16="http://schemas.microsoft.com/office/drawing/2014/main" id="{9676C445-DA20-4070-8E25-B69B3343108C}"/>
              </a:ext>
            </a:extLst>
          </p:cNvPr>
          <p:cNvSpPr txBox="1">
            <a:spLocks/>
          </p:cNvSpPr>
          <p:nvPr/>
        </p:nvSpPr>
        <p:spPr>
          <a:xfrm>
            <a:off x="217276" y="3582764"/>
            <a:ext cx="6972282" cy="1336451"/>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Clr>
                <a:srgbClr val="FF0000"/>
              </a:buClr>
              <a:buFont typeface="Wingdings" panose="05000000000000000000" pitchFamily="2" charset="2"/>
              <a:buChar char="§"/>
              <a:defRPr sz="1800" kern="1200">
                <a:solidFill>
                  <a:schemeClr val="accent1">
                    <a:lumMod val="50000"/>
                  </a:schemeClr>
                </a:solidFill>
                <a:latin typeface="+mn-lt"/>
                <a:ea typeface="+mn-ea"/>
                <a:cs typeface="+mn-cs"/>
              </a:defRPr>
            </a:lvl1pPr>
            <a:lvl2pPr marL="514350" indent="-171450" algn="l" defTabSz="685800" rtl="0" eaLnBrk="1" latinLnBrk="0" hangingPunct="1">
              <a:lnSpc>
                <a:spcPct val="90000"/>
              </a:lnSpc>
              <a:spcBef>
                <a:spcPts val="375"/>
              </a:spcBef>
              <a:buClr>
                <a:srgbClr val="FF0000"/>
              </a:buClr>
              <a:buSzPct val="90000"/>
              <a:buFont typeface="Arial" panose="020B0604020202020204" pitchFamily="34" charset="0"/>
              <a:buChar char="•"/>
              <a:defRPr sz="1600" kern="1200">
                <a:solidFill>
                  <a:srgbClr val="002060"/>
                </a:solidFill>
                <a:latin typeface="+mn-lt"/>
                <a:ea typeface="+mn-ea"/>
                <a:cs typeface="+mn-cs"/>
              </a:defRPr>
            </a:lvl2pPr>
            <a:lvl3pPr marL="857250" indent="-171450" algn="l" defTabSz="685800" rtl="0" eaLnBrk="1" latinLnBrk="0" hangingPunct="1">
              <a:lnSpc>
                <a:spcPct val="90000"/>
              </a:lnSpc>
              <a:spcBef>
                <a:spcPts val="375"/>
              </a:spcBef>
              <a:buClr>
                <a:srgbClr val="FF0000"/>
              </a:buClr>
              <a:buSzPct val="60000"/>
              <a:buFont typeface="Wingdings" panose="05000000000000000000" pitchFamily="2" charset="2"/>
              <a:buChar char="ü"/>
              <a:defRPr sz="1600" kern="1200">
                <a:solidFill>
                  <a:srgbClr val="002060"/>
                </a:solidFill>
                <a:latin typeface="+mn-lt"/>
                <a:ea typeface="+mn-ea"/>
                <a:cs typeface="+mn-cs"/>
              </a:defRPr>
            </a:lvl3pPr>
            <a:lvl4pPr marL="1200150" indent="-171450" algn="l" defTabSz="685800" rtl="0" eaLnBrk="1" latinLnBrk="0" hangingPunct="1">
              <a:lnSpc>
                <a:spcPct val="90000"/>
              </a:lnSpc>
              <a:spcBef>
                <a:spcPts val="375"/>
              </a:spcBef>
              <a:buClr>
                <a:srgbClr val="FF0000"/>
              </a:buClr>
              <a:buSzPct val="50000"/>
              <a:buFont typeface="Courier New" panose="02070309020205020404" pitchFamily="49" charset="0"/>
              <a:buChar char="o"/>
              <a:defRPr sz="1400" kern="1200">
                <a:solidFill>
                  <a:srgbClr val="002060"/>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500" b="1" dirty="0"/>
              <a:t>Creation of an Innovation Department and launch of an open innovation fund </a:t>
            </a:r>
          </a:p>
          <a:p>
            <a:pPr marL="361950" lvl="1" indent="-180975" algn="just">
              <a:tabLst>
                <a:tab pos="361950" algn="l"/>
              </a:tabLst>
            </a:pPr>
            <a:r>
              <a:rPr lang="en-GB" sz="1300" dirty="0"/>
              <a:t>Maintaining and reinforcing momentum for innovation </a:t>
            </a:r>
          </a:p>
          <a:p>
            <a:pPr marL="361950" lvl="1" indent="-180975" algn="just">
              <a:tabLst>
                <a:tab pos="361950" algn="l"/>
              </a:tabLst>
            </a:pPr>
            <a:r>
              <a:rPr lang="en-GB" sz="1300" dirty="0"/>
              <a:t>Supporting and accelerating the development of internal and external projects in order to propose new offerings or technologies.</a:t>
            </a:r>
          </a:p>
          <a:p>
            <a:pPr marL="361950" lvl="1" indent="-180975" algn="just">
              <a:tabLst>
                <a:tab pos="361950" algn="l"/>
              </a:tabLst>
            </a:pPr>
            <a:r>
              <a:rPr lang="en-GB" sz="1300" dirty="0"/>
              <a:t>Strengthening content creation  / Accelerating partnerships</a:t>
            </a:r>
          </a:p>
          <a:p>
            <a:pPr lvl="3">
              <a:buSzPct val="60000"/>
              <a:buFont typeface="Wingdings" panose="05000000000000000000" pitchFamily="2" charset="2"/>
              <a:buChar char="ü"/>
            </a:pPr>
            <a:endParaRPr lang="fr-FR" sz="1195" dirty="0"/>
          </a:p>
        </p:txBody>
      </p:sp>
      <p:pic>
        <p:nvPicPr>
          <p:cNvPr id="10" name="Graphique 9" descr="Bulle de pensée">
            <a:extLst>
              <a:ext uri="{FF2B5EF4-FFF2-40B4-BE49-F238E27FC236}">
                <a16:creationId xmlns:a16="http://schemas.microsoft.com/office/drawing/2014/main" id="{063C91E1-DEA9-4C23-96AC-D076CA045017}"/>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38695" y="2103070"/>
            <a:ext cx="914400" cy="914400"/>
          </a:xfrm>
          <a:prstGeom prst="rect">
            <a:avLst/>
          </a:prstGeom>
        </p:spPr>
      </p:pic>
      <p:pic>
        <p:nvPicPr>
          <p:cNvPr id="11" name="Image 10">
            <a:extLst>
              <a:ext uri="{FF2B5EF4-FFF2-40B4-BE49-F238E27FC236}">
                <a16:creationId xmlns:a16="http://schemas.microsoft.com/office/drawing/2014/main" id="{09AF293A-B5ED-47C4-9EB5-1A80F2C91822}"/>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8144932" y="266333"/>
            <a:ext cx="560772" cy="56077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968109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4B56878-7D61-4BC3-A6FD-375C519B4AE0}"/>
              </a:ext>
            </a:extLst>
          </p:cNvPr>
          <p:cNvSpPr txBox="1">
            <a:spLocks/>
          </p:cNvSpPr>
          <p:nvPr/>
        </p:nvSpPr>
        <p:spPr>
          <a:xfrm>
            <a:off x="4376777" y="1869171"/>
            <a:ext cx="4412536" cy="1041991"/>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ts val="3400"/>
              </a:lnSpc>
            </a:pPr>
            <a:r>
              <a:rPr lang="en-GB" sz="4000" cap="all" dirty="0">
                <a:solidFill>
                  <a:schemeClr val="bg1"/>
                </a:solidFill>
              </a:rPr>
              <a:t>Financial at</a:t>
            </a:r>
            <a:br>
              <a:rPr lang="en-GB" sz="4000" cap="all" dirty="0">
                <a:solidFill>
                  <a:schemeClr val="bg1"/>
                </a:solidFill>
              </a:rPr>
            </a:br>
            <a:r>
              <a:rPr lang="en-GB" sz="4000" cap="all" dirty="0">
                <a:solidFill>
                  <a:schemeClr val="bg1"/>
                </a:solidFill>
              </a:rPr>
              <a:t>30 June 2021</a:t>
            </a:r>
          </a:p>
          <a:p>
            <a:pPr>
              <a:lnSpc>
                <a:spcPts val="3400"/>
              </a:lnSpc>
            </a:pPr>
            <a:r>
              <a:rPr lang="en-GB" sz="4000" cap="all" dirty="0">
                <a:solidFill>
                  <a:schemeClr val="bg1"/>
                </a:solidFill>
              </a:rPr>
              <a:t>&amp; information on debt</a:t>
            </a:r>
            <a:br>
              <a:rPr lang="en-GB" sz="4000" cap="all" dirty="0">
                <a:solidFill>
                  <a:schemeClr val="bg1"/>
                </a:solidFill>
              </a:rPr>
            </a:br>
            <a:endParaRPr lang="en-GB" sz="4000" cap="all" dirty="0">
              <a:solidFill>
                <a:schemeClr val="bg1"/>
              </a:solidFill>
            </a:endParaRPr>
          </a:p>
        </p:txBody>
      </p:sp>
      <p:pic>
        <p:nvPicPr>
          <p:cNvPr id="3" name="Image 1">
            <a:extLst>
              <a:ext uri="{FF2B5EF4-FFF2-40B4-BE49-F238E27FC236}">
                <a16:creationId xmlns:a16="http://schemas.microsoft.com/office/drawing/2014/main" id="{B47E25D6-A88D-401D-9662-CD55A02C4EBE}"/>
              </a:ext>
            </a:extLst>
          </p:cNvPr>
          <p:cNvPicPr>
            <a:picLocks noChangeAspect="1"/>
          </p:cNvPicPr>
          <p:nvPr/>
        </p:nvPicPr>
        <p:blipFill>
          <a:blip r:embed="rId2"/>
          <a:srcRect/>
          <a:stretch>
            <a:fillRect/>
          </a:stretch>
        </p:blipFill>
        <p:spPr bwMode="auto">
          <a:xfrm>
            <a:off x="4023479" y="1914052"/>
            <a:ext cx="353298" cy="354374"/>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03073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bwMode="auto">
          <a:xfrm>
            <a:off x="202019" y="191386"/>
            <a:ext cx="8737586" cy="677825"/>
          </a:xfrm>
          <a:prstGeom prst="rect">
            <a:avLst/>
          </a:prstGeom>
        </p:spPr>
        <p:txBody>
          <a:bodyPr vert="horz" lIns="79748" tIns="39874" rIns="79748" bIns="39874" rtlCol="0" anchor="ctr">
            <a:noAutofit/>
          </a:bodyPr>
          <a:lstStyle>
            <a:lvl1pPr algn="ctr" defTabSz="457200">
              <a:defRPr lang="fr-FR" sz="2800" spc="0" dirty="0">
                <a:solidFill>
                  <a:schemeClr val="bg1"/>
                </a:solidFill>
                <a:latin typeface="+mj-lt"/>
                <a:ea typeface="Verdana" panose="020B0604030504040204" pitchFamily="34" charset="0"/>
                <a:cs typeface="MS PGothic" charset="0"/>
              </a:defRPr>
            </a:lvl1pPr>
            <a:lvl2pPr algn="ctr" defTabSz="457200">
              <a:defRPr sz="4400">
                <a:latin typeface="Calibri" charset="0"/>
                <a:cs typeface="MS PGothic" charset="0"/>
              </a:defRPr>
            </a:lvl2pPr>
            <a:lvl3pPr algn="ctr" defTabSz="457200">
              <a:defRPr sz="4400">
                <a:latin typeface="Calibri" charset="0"/>
                <a:cs typeface="MS PGothic" charset="0"/>
              </a:defRPr>
            </a:lvl3pPr>
            <a:lvl4pPr algn="ctr" defTabSz="457200">
              <a:defRPr sz="4400">
                <a:latin typeface="Calibri" charset="0"/>
                <a:cs typeface="MS PGothic" charset="0"/>
              </a:defRPr>
            </a:lvl4pPr>
            <a:lvl5pPr algn="ctr" defTabSz="457200">
              <a:defRPr sz="4400">
                <a:latin typeface="Calibri" charset="0"/>
                <a:cs typeface="MS PGothic" charset="0"/>
              </a:defRPr>
            </a:lvl5pPr>
            <a:lvl6pPr marL="457200" algn="ctr" defTabSz="457200" fontAlgn="base">
              <a:spcBef>
                <a:spcPct val="0"/>
              </a:spcBef>
              <a:spcAft>
                <a:spcPct val="0"/>
              </a:spcAft>
              <a:defRPr sz="4400">
                <a:latin typeface="Calibri" charset="0"/>
                <a:ea typeface="ＭＳ Ｐゴシック" charset="0"/>
                <a:cs typeface="ＭＳ Ｐゴシック" charset="0"/>
              </a:defRPr>
            </a:lvl6pPr>
            <a:lvl7pPr marL="914400" algn="ctr" defTabSz="457200" fontAlgn="base">
              <a:spcBef>
                <a:spcPct val="0"/>
              </a:spcBef>
              <a:spcAft>
                <a:spcPct val="0"/>
              </a:spcAft>
              <a:defRPr sz="4400">
                <a:latin typeface="Calibri" charset="0"/>
                <a:ea typeface="ＭＳ Ｐゴシック" charset="0"/>
                <a:cs typeface="ＭＳ Ｐゴシック" charset="0"/>
              </a:defRPr>
            </a:lvl7pPr>
            <a:lvl8pPr marL="1371600" algn="ctr" defTabSz="457200" fontAlgn="base">
              <a:spcBef>
                <a:spcPct val="0"/>
              </a:spcBef>
              <a:spcAft>
                <a:spcPct val="0"/>
              </a:spcAft>
              <a:defRPr sz="4400">
                <a:latin typeface="Calibri" charset="0"/>
                <a:ea typeface="ＭＳ Ｐゴシック" charset="0"/>
                <a:cs typeface="ＭＳ Ｐゴシック" charset="0"/>
              </a:defRPr>
            </a:lvl8pPr>
            <a:lvl9pPr marL="1828800" algn="ctr" defTabSz="457200" fontAlgn="base">
              <a:spcBef>
                <a:spcPct val="0"/>
              </a:spcBef>
              <a:spcAft>
                <a:spcPct val="0"/>
              </a:spcAft>
              <a:defRPr sz="4400">
                <a:latin typeface="Calibri" charset="0"/>
                <a:ea typeface="ＭＳ Ｐゴシック" charset="0"/>
                <a:cs typeface="ＭＳ Ｐゴシック" charset="0"/>
              </a:defRPr>
            </a:lvl9pPr>
          </a:lstStyle>
          <a:p>
            <a:pPr defTabSz="685800">
              <a:lnSpc>
                <a:spcPct val="90000"/>
              </a:lnSpc>
              <a:spcBef>
                <a:spcPct val="0"/>
              </a:spcBef>
            </a:pPr>
            <a:r>
              <a:rPr lang="en-GB" cap="all" dirty="0">
                <a:cs typeface="+mj-cs"/>
              </a:rPr>
              <a:t>Revenue down 19% LFL vs. N-1 </a:t>
            </a:r>
          </a:p>
        </p:txBody>
      </p:sp>
      <p:sp>
        <p:nvSpPr>
          <p:cNvPr id="8" name="Espace réservé du contenu 5">
            <a:extLst>
              <a:ext uri="{FF2B5EF4-FFF2-40B4-BE49-F238E27FC236}">
                <a16:creationId xmlns:a16="http://schemas.microsoft.com/office/drawing/2014/main" id="{D1D49AF9-0D02-425C-9A96-97A2D78FC572}"/>
              </a:ext>
            </a:extLst>
          </p:cNvPr>
          <p:cNvSpPr txBox="1">
            <a:spLocks/>
          </p:cNvSpPr>
          <p:nvPr/>
        </p:nvSpPr>
        <p:spPr>
          <a:xfrm>
            <a:off x="174099" y="2584623"/>
            <a:ext cx="8869890" cy="2017946"/>
          </a:xfrm>
          <a:prstGeom prst="rect">
            <a:avLst/>
          </a:prstGeom>
        </p:spPr>
        <p:txBody>
          <a:bodyPr>
            <a:noAutofit/>
          </a:bodyPr>
          <a:lstStyle>
            <a:lvl1pPr marL="195773" indent="-195773" algn="l" defTabSz="783092" rtl="0" eaLnBrk="1" latinLnBrk="0" hangingPunct="1">
              <a:lnSpc>
                <a:spcPct val="90000"/>
              </a:lnSpc>
              <a:spcBef>
                <a:spcPts val="856"/>
              </a:spcBef>
              <a:buFont typeface="Arial" panose="020B0604020202020204" pitchFamily="34" charset="0"/>
              <a:buChar char="•"/>
              <a:defRPr sz="2398" kern="1200">
                <a:solidFill>
                  <a:schemeClr val="tx1"/>
                </a:solidFill>
                <a:latin typeface="+mn-lt"/>
                <a:ea typeface="+mn-ea"/>
                <a:cs typeface="+mn-cs"/>
              </a:defRPr>
            </a:lvl1pPr>
            <a:lvl2pPr marL="587319" indent="-195773" algn="l" defTabSz="783092" rtl="0" eaLnBrk="1" latinLnBrk="0" hangingPunct="1">
              <a:lnSpc>
                <a:spcPct val="90000"/>
              </a:lnSpc>
              <a:spcBef>
                <a:spcPts val="428"/>
              </a:spcBef>
              <a:buFont typeface="Arial" panose="020B0604020202020204" pitchFamily="34" charset="0"/>
              <a:buChar char="•"/>
              <a:defRPr sz="2055" kern="1200">
                <a:solidFill>
                  <a:schemeClr val="tx1"/>
                </a:solidFill>
                <a:latin typeface="+mn-lt"/>
                <a:ea typeface="+mn-ea"/>
                <a:cs typeface="+mn-cs"/>
              </a:defRPr>
            </a:lvl2pPr>
            <a:lvl3pPr marL="978865" indent="-195773" algn="l" defTabSz="783092" rtl="0" eaLnBrk="1" latinLnBrk="0" hangingPunct="1">
              <a:lnSpc>
                <a:spcPct val="90000"/>
              </a:lnSpc>
              <a:spcBef>
                <a:spcPts val="428"/>
              </a:spcBef>
              <a:buFont typeface="Arial" panose="020B0604020202020204" pitchFamily="34" charset="0"/>
              <a:buChar char="•"/>
              <a:defRPr sz="1713" kern="1200">
                <a:solidFill>
                  <a:schemeClr val="tx1"/>
                </a:solidFill>
                <a:latin typeface="+mn-lt"/>
                <a:ea typeface="+mn-ea"/>
                <a:cs typeface="+mn-cs"/>
              </a:defRPr>
            </a:lvl3pPr>
            <a:lvl4pPr marL="1370411"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4pPr>
            <a:lvl5pPr marL="1761957"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5pPr>
            <a:lvl6pPr marL="2153503"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6pPr>
            <a:lvl7pPr marL="2545050"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7pPr>
            <a:lvl8pPr marL="2936596"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8pPr>
            <a:lvl9pPr marL="3328142"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9pPr>
          </a:lstStyle>
          <a:p>
            <a:pPr marL="248183" lvl="1" indent="-248183">
              <a:spcBef>
                <a:spcPts val="522"/>
              </a:spcBef>
              <a:spcAft>
                <a:spcPts val="522"/>
              </a:spcAft>
              <a:buClr>
                <a:srgbClr val="FF0000"/>
              </a:buClr>
              <a:buFont typeface="Wingdings" panose="05000000000000000000" pitchFamily="2" charset="2"/>
              <a:buChar char="§"/>
              <a:defRPr/>
            </a:pPr>
            <a:r>
              <a:rPr lang="en-GB" sz="1400" dirty="0">
                <a:solidFill>
                  <a:srgbClr val="002060"/>
                </a:solidFill>
              </a:rPr>
              <a:t>Activity at a virtual standstill for 5 months in Europe, 6 months in South America and at normal levels in China. </a:t>
            </a:r>
            <a:br>
              <a:rPr lang="en-GB" sz="1400" dirty="0">
                <a:solidFill>
                  <a:srgbClr val="002060"/>
                </a:solidFill>
              </a:rPr>
            </a:br>
            <a:r>
              <a:rPr lang="en-GB" sz="1400" dirty="0">
                <a:solidFill>
                  <a:srgbClr val="002060"/>
                </a:solidFill>
              </a:rPr>
              <a:t>Q2 2021 revenue up €60m vs. Q2 2020.</a:t>
            </a:r>
          </a:p>
          <a:p>
            <a:pPr marL="361950" lvl="1" indent="-180975" algn="just" defTabSz="685800">
              <a:spcBef>
                <a:spcPts val="375"/>
              </a:spcBef>
              <a:spcAft>
                <a:spcPts val="100"/>
              </a:spcAft>
              <a:buClr>
                <a:srgbClr val="FF0000"/>
              </a:buClr>
              <a:buSzPct val="90000"/>
              <a:tabLst>
                <a:tab pos="361950" algn="l"/>
              </a:tabLst>
              <a:defRPr/>
            </a:pPr>
            <a:r>
              <a:rPr lang="en-GB" sz="1300" b="1" dirty="0">
                <a:solidFill>
                  <a:srgbClr val="002060"/>
                </a:solidFill>
              </a:rPr>
              <a:t>Live:</a:t>
            </a:r>
            <a:r>
              <a:rPr lang="en-GB" sz="1300" dirty="0">
                <a:solidFill>
                  <a:srgbClr val="002060"/>
                </a:solidFill>
              </a:rPr>
              <a:t>  a very limited number of events in H1 though the Group was present for those held: Club World Cup in Doha, Dakar Rally in Saudi Arabia, the Grand Prix of Le Castellet, Dassault Convention. Sustained activity in China and revenue from structure remained on track (France, UK, Dubai, Spain and Chile). </a:t>
            </a:r>
          </a:p>
          <a:p>
            <a:pPr marL="361950" lvl="1" indent="-180975" algn="just" defTabSz="685800">
              <a:spcBef>
                <a:spcPts val="375"/>
              </a:spcBef>
              <a:spcAft>
                <a:spcPts val="100"/>
              </a:spcAft>
              <a:buClr>
                <a:srgbClr val="FF0000"/>
              </a:buClr>
              <a:buSzPct val="90000"/>
              <a:tabLst>
                <a:tab pos="361950" algn="l"/>
              </a:tabLst>
              <a:defRPr/>
            </a:pPr>
            <a:r>
              <a:rPr lang="en-GB" sz="1300" b="1" dirty="0">
                <a:solidFill>
                  <a:srgbClr val="002060"/>
                </a:solidFill>
              </a:rPr>
              <a:t>Exhibitions: </a:t>
            </a:r>
            <a:r>
              <a:rPr lang="en-GB" sz="1300" dirty="0">
                <a:solidFill>
                  <a:srgbClr val="002060"/>
                </a:solidFill>
              </a:rPr>
              <a:t>10 exhibitions produced in H1, mainly in China, with performances better or equal to the previous editions (CACLP, Fashion Source Spring, B&amp;D, BWFE, CIDE). </a:t>
            </a:r>
          </a:p>
          <a:p>
            <a:pPr marL="361950" lvl="1" indent="-180975" algn="just" defTabSz="685800">
              <a:spcBef>
                <a:spcPts val="375"/>
              </a:spcBef>
              <a:spcAft>
                <a:spcPts val="100"/>
              </a:spcAft>
              <a:buClr>
                <a:srgbClr val="FF0000"/>
              </a:buClr>
              <a:buSzPct val="90000"/>
              <a:tabLst>
                <a:tab pos="361950" algn="l"/>
              </a:tabLst>
              <a:defRPr/>
            </a:pPr>
            <a:r>
              <a:rPr lang="en-GB" sz="1300" b="1" dirty="0">
                <a:solidFill>
                  <a:srgbClr val="002060"/>
                </a:solidFill>
              </a:rPr>
              <a:t>Venues:</a:t>
            </a:r>
            <a:r>
              <a:rPr lang="en-GB" sz="1300" dirty="0">
                <a:solidFill>
                  <a:srgbClr val="002060"/>
                </a:solidFill>
              </a:rPr>
              <a:t> significant restrictions imposed on the division’s sites subject to government-imposed closures. Activity limited to hosting vaccination / COVID-19 testing, student exam centres and phyigital events (use of TV broadcast studios)   </a:t>
            </a:r>
          </a:p>
        </p:txBody>
      </p:sp>
      <p:grpSp>
        <p:nvGrpSpPr>
          <p:cNvPr id="3" name="Group 4"/>
          <p:cNvGrpSpPr>
            <a:grpSpLocks noChangeAspect="1"/>
          </p:cNvGrpSpPr>
          <p:nvPr/>
        </p:nvGrpSpPr>
        <p:grpSpPr bwMode="auto">
          <a:xfrm>
            <a:off x="201613" y="1000126"/>
            <a:ext cx="5638800" cy="1533526"/>
            <a:chOff x="127" y="630"/>
            <a:chExt cx="3552" cy="966"/>
          </a:xfrm>
        </p:grpSpPr>
        <p:sp>
          <p:nvSpPr>
            <p:cNvPr id="6" name="AutoShape 3"/>
            <p:cNvSpPr>
              <a:spLocks noChangeAspect="1" noTextEdit="1"/>
            </p:cNvSpPr>
            <p:nvPr/>
          </p:nvSpPr>
          <p:spPr bwMode="auto">
            <a:xfrm>
              <a:off x="127" y="635"/>
              <a:ext cx="3498" cy="840"/>
            </a:xfrm>
            <a:prstGeom prst="rect">
              <a:avLst/>
            </a:prstGeom>
            <a:noFill/>
            <a:ln w="9525" cap="flat" cmpd="sng" algn="ctr">
              <a:solidFill>
                <a:srgbClr val="44546A"/>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7" name="Rectangle 5"/>
            <p:cNvSpPr>
              <a:spLocks noChangeArrowheads="1"/>
            </p:cNvSpPr>
            <p:nvPr/>
          </p:nvSpPr>
          <p:spPr bwMode="auto">
            <a:xfrm>
              <a:off x="127" y="635"/>
              <a:ext cx="631" cy="248"/>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9" name="Rectangle 6"/>
            <p:cNvSpPr>
              <a:spLocks noChangeArrowheads="1"/>
            </p:cNvSpPr>
            <p:nvPr/>
          </p:nvSpPr>
          <p:spPr bwMode="auto">
            <a:xfrm>
              <a:off x="752" y="635"/>
              <a:ext cx="138" cy="24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 name="Rectangle 7"/>
            <p:cNvSpPr>
              <a:spLocks noChangeArrowheads="1"/>
            </p:cNvSpPr>
            <p:nvPr/>
          </p:nvSpPr>
          <p:spPr bwMode="auto">
            <a:xfrm>
              <a:off x="884" y="635"/>
              <a:ext cx="487" cy="248"/>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1" name="Rectangle 8"/>
            <p:cNvSpPr>
              <a:spLocks noChangeArrowheads="1"/>
            </p:cNvSpPr>
            <p:nvPr/>
          </p:nvSpPr>
          <p:spPr bwMode="auto">
            <a:xfrm>
              <a:off x="1365" y="635"/>
              <a:ext cx="72" cy="24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2" name="Rectangle 9"/>
            <p:cNvSpPr>
              <a:spLocks noChangeArrowheads="1"/>
            </p:cNvSpPr>
            <p:nvPr/>
          </p:nvSpPr>
          <p:spPr bwMode="auto">
            <a:xfrm>
              <a:off x="1431" y="635"/>
              <a:ext cx="487" cy="248"/>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3" name="Rectangle 10"/>
            <p:cNvSpPr>
              <a:spLocks noChangeArrowheads="1"/>
            </p:cNvSpPr>
            <p:nvPr/>
          </p:nvSpPr>
          <p:spPr bwMode="auto">
            <a:xfrm>
              <a:off x="1912" y="635"/>
              <a:ext cx="72" cy="24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4" name="Rectangle 11"/>
            <p:cNvSpPr>
              <a:spLocks noChangeArrowheads="1"/>
            </p:cNvSpPr>
            <p:nvPr/>
          </p:nvSpPr>
          <p:spPr bwMode="auto">
            <a:xfrm>
              <a:off x="1978" y="635"/>
              <a:ext cx="487" cy="248"/>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5" name="Rectangle 12"/>
            <p:cNvSpPr>
              <a:spLocks noChangeArrowheads="1"/>
            </p:cNvSpPr>
            <p:nvPr/>
          </p:nvSpPr>
          <p:spPr bwMode="auto">
            <a:xfrm>
              <a:off x="2459" y="635"/>
              <a:ext cx="138" cy="24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6" name="Rectangle 13"/>
            <p:cNvSpPr>
              <a:spLocks noChangeArrowheads="1"/>
            </p:cNvSpPr>
            <p:nvPr/>
          </p:nvSpPr>
          <p:spPr bwMode="auto">
            <a:xfrm>
              <a:off x="2591" y="635"/>
              <a:ext cx="487" cy="248"/>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7" name="Rectangle 14"/>
            <p:cNvSpPr>
              <a:spLocks noChangeArrowheads="1"/>
            </p:cNvSpPr>
            <p:nvPr/>
          </p:nvSpPr>
          <p:spPr bwMode="auto">
            <a:xfrm>
              <a:off x="3138" y="635"/>
              <a:ext cx="487" cy="248"/>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8" name="Rectangle 15"/>
            <p:cNvSpPr>
              <a:spLocks noChangeArrowheads="1"/>
            </p:cNvSpPr>
            <p:nvPr/>
          </p:nvSpPr>
          <p:spPr bwMode="auto">
            <a:xfrm>
              <a:off x="127" y="877"/>
              <a:ext cx="2951" cy="6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 name="Rectangle 16"/>
            <p:cNvSpPr>
              <a:spLocks noChangeArrowheads="1"/>
            </p:cNvSpPr>
            <p:nvPr/>
          </p:nvSpPr>
          <p:spPr bwMode="auto">
            <a:xfrm>
              <a:off x="3138" y="877"/>
              <a:ext cx="487" cy="6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0" name="Rectangle 17"/>
            <p:cNvSpPr>
              <a:spLocks noChangeArrowheads="1"/>
            </p:cNvSpPr>
            <p:nvPr/>
          </p:nvSpPr>
          <p:spPr bwMode="auto">
            <a:xfrm>
              <a:off x="127" y="931"/>
              <a:ext cx="631"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1" name="Rectangle 18"/>
            <p:cNvSpPr>
              <a:spLocks noChangeArrowheads="1"/>
            </p:cNvSpPr>
            <p:nvPr/>
          </p:nvSpPr>
          <p:spPr bwMode="auto">
            <a:xfrm>
              <a:off x="752" y="931"/>
              <a:ext cx="138"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2" name="Rectangle 19"/>
            <p:cNvSpPr>
              <a:spLocks noChangeArrowheads="1"/>
            </p:cNvSpPr>
            <p:nvPr/>
          </p:nvSpPr>
          <p:spPr bwMode="auto">
            <a:xfrm>
              <a:off x="884" y="931"/>
              <a:ext cx="48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3" name="Rectangle 20"/>
            <p:cNvSpPr>
              <a:spLocks noChangeArrowheads="1"/>
            </p:cNvSpPr>
            <p:nvPr/>
          </p:nvSpPr>
          <p:spPr bwMode="auto">
            <a:xfrm>
              <a:off x="1365" y="931"/>
              <a:ext cx="72"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4" name="Rectangle 21"/>
            <p:cNvSpPr>
              <a:spLocks noChangeArrowheads="1"/>
            </p:cNvSpPr>
            <p:nvPr/>
          </p:nvSpPr>
          <p:spPr bwMode="auto">
            <a:xfrm>
              <a:off x="1431" y="931"/>
              <a:ext cx="48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5" name="Rectangle 22"/>
            <p:cNvSpPr>
              <a:spLocks noChangeArrowheads="1"/>
            </p:cNvSpPr>
            <p:nvPr/>
          </p:nvSpPr>
          <p:spPr bwMode="auto">
            <a:xfrm>
              <a:off x="1912" y="931"/>
              <a:ext cx="72"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6" name="Rectangle 23"/>
            <p:cNvSpPr>
              <a:spLocks noChangeArrowheads="1"/>
            </p:cNvSpPr>
            <p:nvPr/>
          </p:nvSpPr>
          <p:spPr bwMode="auto">
            <a:xfrm>
              <a:off x="1978" y="931"/>
              <a:ext cx="48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7" name="Rectangle 24"/>
            <p:cNvSpPr>
              <a:spLocks noChangeArrowheads="1"/>
            </p:cNvSpPr>
            <p:nvPr/>
          </p:nvSpPr>
          <p:spPr bwMode="auto">
            <a:xfrm>
              <a:off x="2459" y="931"/>
              <a:ext cx="138"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8" name="Rectangle 25"/>
            <p:cNvSpPr>
              <a:spLocks noChangeArrowheads="1"/>
            </p:cNvSpPr>
            <p:nvPr/>
          </p:nvSpPr>
          <p:spPr bwMode="auto">
            <a:xfrm>
              <a:off x="2591" y="931"/>
              <a:ext cx="48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9" name="Rectangle 26"/>
            <p:cNvSpPr>
              <a:spLocks noChangeArrowheads="1"/>
            </p:cNvSpPr>
            <p:nvPr/>
          </p:nvSpPr>
          <p:spPr bwMode="auto">
            <a:xfrm>
              <a:off x="3138" y="931"/>
              <a:ext cx="48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0" name="Rectangle 27"/>
            <p:cNvSpPr>
              <a:spLocks noChangeArrowheads="1"/>
            </p:cNvSpPr>
            <p:nvPr/>
          </p:nvSpPr>
          <p:spPr bwMode="auto">
            <a:xfrm>
              <a:off x="127" y="1052"/>
              <a:ext cx="2951"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1" name="Rectangle 28"/>
            <p:cNvSpPr>
              <a:spLocks noChangeArrowheads="1"/>
            </p:cNvSpPr>
            <p:nvPr/>
          </p:nvSpPr>
          <p:spPr bwMode="auto">
            <a:xfrm>
              <a:off x="3138" y="1052"/>
              <a:ext cx="487"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2" name="Rectangle 29"/>
            <p:cNvSpPr>
              <a:spLocks noChangeArrowheads="1"/>
            </p:cNvSpPr>
            <p:nvPr/>
          </p:nvSpPr>
          <p:spPr bwMode="auto">
            <a:xfrm>
              <a:off x="127" y="1173"/>
              <a:ext cx="631"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3" name="Rectangle 30"/>
            <p:cNvSpPr>
              <a:spLocks noChangeArrowheads="1"/>
            </p:cNvSpPr>
            <p:nvPr/>
          </p:nvSpPr>
          <p:spPr bwMode="auto">
            <a:xfrm>
              <a:off x="752" y="1173"/>
              <a:ext cx="138"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4" name="Rectangle 31"/>
            <p:cNvSpPr>
              <a:spLocks noChangeArrowheads="1"/>
            </p:cNvSpPr>
            <p:nvPr/>
          </p:nvSpPr>
          <p:spPr bwMode="auto">
            <a:xfrm>
              <a:off x="884" y="1173"/>
              <a:ext cx="48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5" name="Rectangle 32"/>
            <p:cNvSpPr>
              <a:spLocks noChangeArrowheads="1"/>
            </p:cNvSpPr>
            <p:nvPr/>
          </p:nvSpPr>
          <p:spPr bwMode="auto">
            <a:xfrm>
              <a:off x="1365" y="1173"/>
              <a:ext cx="72"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6" name="Rectangle 33"/>
            <p:cNvSpPr>
              <a:spLocks noChangeArrowheads="1"/>
            </p:cNvSpPr>
            <p:nvPr/>
          </p:nvSpPr>
          <p:spPr bwMode="auto">
            <a:xfrm>
              <a:off x="1431" y="1173"/>
              <a:ext cx="48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7" name="Rectangle 34"/>
            <p:cNvSpPr>
              <a:spLocks noChangeArrowheads="1"/>
            </p:cNvSpPr>
            <p:nvPr/>
          </p:nvSpPr>
          <p:spPr bwMode="auto">
            <a:xfrm>
              <a:off x="1912" y="1173"/>
              <a:ext cx="72"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8" name="Rectangle 35"/>
            <p:cNvSpPr>
              <a:spLocks noChangeArrowheads="1"/>
            </p:cNvSpPr>
            <p:nvPr/>
          </p:nvSpPr>
          <p:spPr bwMode="auto">
            <a:xfrm>
              <a:off x="1978" y="1173"/>
              <a:ext cx="48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9" name="Rectangle 36"/>
            <p:cNvSpPr>
              <a:spLocks noChangeArrowheads="1"/>
            </p:cNvSpPr>
            <p:nvPr/>
          </p:nvSpPr>
          <p:spPr bwMode="auto">
            <a:xfrm>
              <a:off x="2459" y="1173"/>
              <a:ext cx="138"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0" name="Rectangle 37"/>
            <p:cNvSpPr>
              <a:spLocks noChangeArrowheads="1"/>
            </p:cNvSpPr>
            <p:nvPr/>
          </p:nvSpPr>
          <p:spPr bwMode="auto">
            <a:xfrm>
              <a:off x="2591" y="1173"/>
              <a:ext cx="48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1" name="Rectangle 38"/>
            <p:cNvSpPr>
              <a:spLocks noChangeArrowheads="1"/>
            </p:cNvSpPr>
            <p:nvPr/>
          </p:nvSpPr>
          <p:spPr bwMode="auto">
            <a:xfrm>
              <a:off x="3138" y="1173"/>
              <a:ext cx="48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2" name="Rectangle 39"/>
            <p:cNvSpPr>
              <a:spLocks noChangeArrowheads="1"/>
            </p:cNvSpPr>
            <p:nvPr/>
          </p:nvSpPr>
          <p:spPr bwMode="auto">
            <a:xfrm>
              <a:off x="127" y="1294"/>
              <a:ext cx="2951" cy="6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3" name="Rectangle 40"/>
            <p:cNvSpPr>
              <a:spLocks noChangeArrowheads="1"/>
            </p:cNvSpPr>
            <p:nvPr/>
          </p:nvSpPr>
          <p:spPr bwMode="auto">
            <a:xfrm>
              <a:off x="3138" y="1294"/>
              <a:ext cx="487" cy="6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4" name="Rectangle 41"/>
            <p:cNvSpPr>
              <a:spLocks noChangeArrowheads="1"/>
            </p:cNvSpPr>
            <p:nvPr/>
          </p:nvSpPr>
          <p:spPr bwMode="auto">
            <a:xfrm>
              <a:off x="127" y="1348"/>
              <a:ext cx="631" cy="127"/>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5" name="Rectangle 42"/>
            <p:cNvSpPr>
              <a:spLocks noChangeArrowheads="1"/>
            </p:cNvSpPr>
            <p:nvPr/>
          </p:nvSpPr>
          <p:spPr bwMode="auto">
            <a:xfrm>
              <a:off x="752" y="1348"/>
              <a:ext cx="138"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6" name="Rectangle 43"/>
            <p:cNvSpPr>
              <a:spLocks noChangeArrowheads="1"/>
            </p:cNvSpPr>
            <p:nvPr/>
          </p:nvSpPr>
          <p:spPr bwMode="auto">
            <a:xfrm>
              <a:off x="884" y="1348"/>
              <a:ext cx="487" cy="127"/>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7" name="Rectangle 44"/>
            <p:cNvSpPr>
              <a:spLocks noChangeArrowheads="1"/>
            </p:cNvSpPr>
            <p:nvPr/>
          </p:nvSpPr>
          <p:spPr bwMode="auto">
            <a:xfrm>
              <a:off x="1365" y="1348"/>
              <a:ext cx="72"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8" name="Rectangle 45"/>
            <p:cNvSpPr>
              <a:spLocks noChangeArrowheads="1"/>
            </p:cNvSpPr>
            <p:nvPr/>
          </p:nvSpPr>
          <p:spPr bwMode="auto">
            <a:xfrm>
              <a:off x="1431" y="1348"/>
              <a:ext cx="487" cy="127"/>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9" name="Rectangle 46"/>
            <p:cNvSpPr>
              <a:spLocks noChangeArrowheads="1"/>
            </p:cNvSpPr>
            <p:nvPr/>
          </p:nvSpPr>
          <p:spPr bwMode="auto">
            <a:xfrm>
              <a:off x="1912" y="1348"/>
              <a:ext cx="72"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50" name="Rectangle 47"/>
            <p:cNvSpPr>
              <a:spLocks noChangeArrowheads="1"/>
            </p:cNvSpPr>
            <p:nvPr/>
          </p:nvSpPr>
          <p:spPr bwMode="auto">
            <a:xfrm>
              <a:off x="1978" y="1348"/>
              <a:ext cx="487" cy="127"/>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51" name="Rectangle 48"/>
            <p:cNvSpPr>
              <a:spLocks noChangeArrowheads="1"/>
            </p:cNvSpPr>
            <p:nvPr/>
          </p:nvSpPr>
          <p:spPr bwMode="auto">
            <a:xfrm>
              <a:off x="2459" y="1348"/>
              <a:ext cx="138"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52" name="Rectangle 49"/>
            <p:cNvSpPr>
              <a:spLocks noChangeArrowheads="1"/>
            </p:cNvSpPr>
            <p:nvPr/>
          </p:nvSpPr>
          <p:spPr bwMode="auto">
            <a:xfrm>
              <a:off x="2591" y="1348"/>
              <a:ext cx="487" cy="127"/>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53" name="Rectangle 50"/>
            <p:cNvSpPr>
              <a:spLocks noChangeArrowheads="1"/>
            </p:cNvSpPr>
            <p:nvPr/>
          </p:nvSpPr>
          <p:spPr bwMode="auto">
            <a:xfrm>
              <a:off x="3138" y="1348"/>
              <a:ext cx="487" cy="127"/>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54" name="Rectangle 51"/>
            <p:cNvSpPr>
              <a:spLocks noChangeArrowheads="1"/>
            </p:cNvSpPr>
            <p:nvPr/>
          </p:nvSpPr>
          <p:spPr bwMode="auto">
            <a:xfrm>
              <a:off x="752" y="1469"/>
              <a:ext cx="138"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55" name="Rectangle 52"/>
            <p:cNvSpPr>
              <a:spLocks noChangeArrowheads="1"/>
            </p:cNvSpPr>
            <p:nvPr/>
          </p:nvSpPr>
          <p:spPr bwMode="auto">
            <a:xfrm>
              <a:off x="1365" y="1469"/>
              <a:ext cx="72"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56" name="Rectangle 53"/>
            <p:cNvSpPr>
              <a:spLocks noChangeArrowheads="1"/>
            </p:cNvSpPr>
            <p:nvPr/>
          </p:nvSpPr>
          <p:spPr bwMode="auto">
            <a:xfrm>
              <a:off x="1912" y="1469"/>
              <a:ext cx="72"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57" name="Rectangle 54"/>
            <p:cNvSpPr>
              <a:spLocks noChangeArrowheads="1"/>
            </p:cNvSpPr>
            <p:nvPr/>
          </p:nvSpPr>
          <p:spPr bwMode="auto">
            <a:xfrm>
              <a:off x="2459" y="1469"/>
              <a:ext cx="138"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58" name="Rectangle 55"/>
            <p:cNvSpPr>
              <a:spLocks noChangeArrowheads="1"/>
            </p:cNvSpPr>
            <p:nvPr/>
          </p:nvSpPr>
          <p:spPr bwMode="auto">
            <a:xfrm>
              <a:off x="325" y="708"/>
              <a:ext cx="331"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€m </a:t>
              </a:r>
            </a:p>
          </p:txBody>
        </p:sp>
        <p:sp>
          <p:nvSpPr>
            <p:cNvPr id="59" name="Rectangle 56"/>
            <p:cNvSpPr>
              <a:spLocks noChangeArrowheads="1"/>
            </p:cNvSpPr>
            <p:nvPr/>
          </p:nvSpPr>
          <p:spPr bwMode="auto">
            <a:xfrm>
              <a:off x="920" y="708"/>
              <a:ext cx="529"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30/06/2020</a:t>
              </a:r>
            </a:p>
          </p:txBody>
        </p:sp>
        <p:sp>
          <p:nvSpPr>
            <p:cNvPr id="60" name="Rectangle 57"/>
            <p:cNvSpPr>
              <a:spLocks noChangeArrowheads="1"/>
            </p:cNvSpPr>
            <p:nvPr/>
          </p:nvSpPr>
          <p:spPr bwMode="auto">
            <a:xfrm>
              <a:off x="1467" y="708"/>
              <a:ext cx="529"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30/06/2021</a:t>
              </a:r>
            </a:p>
          </p:txBody>
        </p:sp>
        <p:sp>
          <p:nvSpPr>
            <p:cNvPr id="61" name="Rectangle 58"/>
            <p:cNvSpPr>
              <a:spLocks noChangeArrowheads="1"/>
            </p:cNvSpPr>
            <p:nvPr/>
          </p:nvSpPr>
          <p:spPr bwMode="auto">
            <a:xfrm>
              <a:off x="2020" y="664"/>
              <a:ext cx="39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Change vs.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 N-1</a:t>
              </a:r>
            </a:p>
          </p:txBody>
        </p:sp>
        <p:sp>
          <p:nvSpPr>
            <p:cNvPr id="62" name="Rectangle 59"/>
            <p:cNvSpPr>
              <a:spLocks noChangeArrowheads="1"/>
            </p:cNvSpPr>
            <p:nvPr/>
          </p:nvSpPr>
          <p:spPr bwMode="auto">
            <a:xfrm>
              <a:off x="2643" y="630"/>
              <a:ext cx="43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Change vs.  </a:t>
              </a:r>
            </a:p>
          </p:txBody>
        </p:sp>
        <p:sp>
          <p:nvSpPr>
            <p:cNvPr id="63" name="Rectangle 60"/>
            <p:cNvSpPr>
              <a:spLocks noChangeArrowheads="1"/>
            </p:cNvSpPr>
            <p:nvPr/>
          </p:nvSpPr>
          <p:spPr bwMode="auto">
            <a:xfrm>
              <a:off x="2645" y="739"/>
              <a:ext cx="406"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N-1 at LFL*</a:t>
              </a:r>
            </a:p>
          </p:txBody>
        </p:sp>
        <p:sp>
          <p:nvSpPr>
            <p:cNvPr id="64" name="Rectangle 61"/>
            <p:cNvSpPr>
              <a:spLocks noChangeArrowheads="1"/>
            </p:cNvSpPr>
            <p:nvPr/>
          </p:nvSpPr>
          <p:spPr bwMode="auto">
            <a:xfrm>
              <a:off x="3156" y="647"/>
              <a:ext cx="41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Change vs. </a:t>
              </a:r>
            </a:p>
          </p:txBody>
        </p:sp>
        <p:sp>
          <p:nvSpPr>
            <p:cNvPr id="65" name="Rectangle 62"/>
            <p:cNvSpPr>
              <a:spLocks noChangeArrowheads="1"/>
            </p:cNvSpPr>
            <p:nvPr/>
          </p:nvSpPr>
          <p:spPr bwMode="auto">
            <a:xfrm>
              <a:off x="3184" y="756"/>
              <a:ext cx="43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N-1 at CC**</a:t>
              </a:r>
            </a:p>
          </p:txBody>
        </p:sp>
        <p:sp>
          <p:nvSpPr>
            <p:cNvPr id="66" name="Rectangle 63"/>
            <p:cNvSpPr>
              <a:spLocks noChangeArrowheads="1"/>
            </p:cNvSpPr>
            <p:nvPr/>
          </p:nvSpPr>
          <p:spPr bwMode="auto">
            <a:xfrm>
              <a:off x="145" y="943"/>
              <a:ext cx="198"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Live</a:t>
              </a:r>
            </a:p>
          </p:txBody>
        </p:sp>
        <p:sp>
          <p:nvSpPr>
            <p:cNvPr id="67" name="Rectangle 64"/>
            <p:cNvSpPr>
              <a:spLocks noChangeArrowheads="1"/>
            </p:cNvSpPr>
            <p:nvPr/>
          </p:nvSpPr>
          <p:spPr bwMode="auto">
            <a:xfrm>
              <a:off x="902" y="943"/>
              <a:ext cx="57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157.4   </a:t>
              </a:r>
            </a:p>
          </p:txBody>
        </p:sp>
        <p:sp>
          <p:nvSpPr>
            <p:cNvPr id="68" name="Rectangle 65"/>
            <p:cNvSpPr>
              <a:spLocks noChangeArrowheads="1"/>
            </p:cNvSpPr>
            <p:nvPr/>
          </p:nvSpPr>
          <p:spPr bwMode="auto">
            <a:xfrm>
              <a:off x="1449" y="943"/>
              <a:ext cx="57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131.0   </a:t>
              </a:r>
            </a:p>
          </p:txBody>
        </p:sp>
        <p:sp>
          <p:nvSpPr>
            <p:cNvPr id="69" name="Rectangle 66"/>
            <p:cNvSpPr>
              <a:spLocks noChangeArrowheads="1"/>
            </p:cNvSpPr>
            <p:nvPr/>
          </p:nvSpPr>
          <p:spPr bwMode="auto">
            <a:xfrm>
              <a:off x="2267" y="943"/>
              <a:ext cx="246"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-17%</a:t>
              </a:r>
            </a:p>
          </p:txBody>
        </p:sp>
        <p:sp>
          <p:nvSpPr>
            <p:cNvPr id="70" name="Rectangle 67"/>
            <p:cNvSpPr>
              <a:spLocks noChangeArrowheads="1"/>
            </p:cNvSpPr>
            <p:nvPr/>
          </p:nvSpPr>
          <p:spPr bwMode="auto">
            <a:xfrm>
              <a:off x="2880" y="943"/>
              <a:ext cx="246"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-15%</a:t>
              </a:r>
            </a:p>
          </p:txBody>
        </p:sp>
        <p:sp>
          <p:nvSpPr>
            <p:cNvPr id="71" name="Rectangle 68"/>
            <p:cNvSpPr>
              <a:spLocks noChangeArrowheads="1"/>
            </p:cNvSpPr>
            <p:nvPr/>
          </p:nvSpPr>
          <p:spPr bwMode="auto">
            <a:xfrm>
              <a:off x="3427" y="943"/>
              <a:ext cx="246"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-16%</a:t>
              </a:r>
            </a:p>
          </p:txBody>
        </p:sp>
        <p:sp>
          <p:nvSpPr>
            <p:cNvPr id="72" name="Rectangle 69"/>
            <p:cNvSpPr>
              <a:spLocks noChangeArrowheads="1"/>
            </p:cNvSpPr>
            <p:nvPr/>
          </p:nvSpPr>
          <p:spPr bwMode="auto">
            <a:xfrm>
              <a:off x="145" y="1064"/>
              <a:ext cx="499"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Exhibitions </a:t>
              </a:r>
            </a:p>
          </p:txBody>
        </p:sp>
        <p:sp>
          <p:nvSpPr>
            <p:cNvPr id="73" name="Rectangle 70"/>
            <p:cNvSpPr>
              <a:spLocks noChangeArrowheads="1"/>
            </p:cNvSpPr>
            <p:nvPr/>
          </p:nvSpPr>
          <p:spPr bwMode="auto">
            <a:xfrm>
              <a:off x="902" y="1064"/>
              <a:ext cx="571"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45.0   </a:t>
              </a:r>
            </a:p>
          </p:txBody>
        </p:sp>
        <p:sp>
          <p:nvSpPr>
            <p:cNvPr id="74" name="Rectangle 71"/>
            <p:cNvSpPr>
              <a:spLocks noChangeArrowheads="1"/>
            </p:cNvSpPr>
            <p:nvPr/>
          </p:nvSpPr>
          <p:spPr bwMode="auto">
            <a:xfrm>
              <a:off x="1449" y="1064"/>
              <a:ext cx="571"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51.7   </a:t>
              </a:r>
            </a:p>
          </p:txBody>
        </p:sp>
        <p:sp>
          <p:nvSpPr>
            <p:cNvPr id="75" name="Rectangle 72"/>
            <p:cNvSpPr>
              <a:spLocks noChangeArrowheads="1"/>
            </p:cNvSpPr>
            <p:nvPr/>
          </p:nvSpPr>
          <p:spPr bwMode="auto">
            <a:xfrm>
              <a:off x="2297" y="1064"/>
              <a:ext cx="216"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15%</a:t>
              </a:r>
            </a:p>
          </p:txBody>
        </p:sp>
        <p:sp>
          <p:nvSpPr>
            <p:cNvPr id="76" name="Rectangle 73"/>
            <p:cNvSpPr>
              <a:spLocks noChangeArrowheads="1"/>
            </p:cNvSpPr>
            <p:nvPr/>
          </p:nvSpPr>
          <p:spPr bwMode="auto">
            <a:xfrm>
              <a:off x="2910" y="1064"/>
              <a:ext cx="216"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15%</a:t>
              </a:r>
            </a:p>
          </p:txBody>
        </p:sp>
        <p:sp>
          <p:nvSpPr>
            <p:cNvPr id="77" name="Rectangle 74"/>
            <p:cNvSpPr>
              <a:spLocks noChangeArrowheads="1"/>
            </p:cNvSpPr>
            <p:nvPr/>
          </p:nvSpPr>
          <p:spPr bwMode="auto">
            <a:xfrm>
              <a:off x="3457" y="1064"/>
              <a:ext cx="216"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15%</a:t>
              </a:r>
            </a:p>
          </p:txBody>
        </p:sp>
        <p:sp>
          <p:nvSpPr>
            <p:cNvPr id="78" name="Rectangle 75"/>
            <p:cNvSpPr>
              <a:spLocks noChangeArrowheads="1"/>
            </p:cNvSpPr>
            <p:nvPr/>
          </p:nvSpPr>
          <p:spPr bwMode="auto">
            <a:xfrm>
              <a:off x="145" y="1185"/>
              <a:ext cx="33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Venues</a:t>
              </a:r>
            </a:p>
          </p:txBody>
        </p:sp>
        <p:sp>
          <p:nvSpPr>
            <p:cNvPr id="79" name="Rectangle 76"/>
            <p:cNvSpPr>
              <a:spLocks noChangeArrowheads="1"/>
            </p:cNvSpPr>
            <p:nvPr/>
          </p:nvSpPr>
          <p:spPr bwMode="auto">
            <a:xfrm>
              <a:off x="902" y="1185"/>
              <a:ext cx="571"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64.5   </a:t>
              </a:r>
            </a:p>
          </p:txBody>
        </p:sp>
        <p:sp>
          <p:nvSpPr>
            <p:cNvPr id="80" name="Rectangle 77"/>
            <p:cNvSpPr>
              <a:spLocks noChangeArrowheads="1"/>
            </p:cNvSpPr>
            <p:nvPr/>
          </p:nvSpPr>
          <p:spPr bwMode="auto">
            <a:xfrm>
              <a:off x="1449" y="1185"/>
              <a:ext cx="571"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27.2   </a:t>
              </a:r>
            </a:p>
          </p:txBody>
        </p:sp>
        <p:sp>
          <p:nvSpPr>
            <p:cNvPr id="81" name="Rectangle 78"/>
            <p:cNvSpPr>
              <a:spLocks noChangeArrowheads="1"/>
            </p:cNvSpPr>
            <p:nvPr/>
          </p:nvSpPr>
          <p:spPr bwMode="auto">
            <a:xfrm>
              <a:off x="2267" y="1185"/>
              <a:ext cx="246"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-58%</a:t>
              </a:r>
            </a:p>
          </p:txBody>
        </p:sp>
        <p:sp>
          <p:nvSpPr>
            <p:cNvPr id="82" name="Rectangle 79"/>
            <p:cNvSpPr>
              <a:spLocks noChangeArrowheads="1"/>
            </p:cNvSpPr>
            <p:nvPr/>
          </p:nvSpPr>
          <p:spPr bwMode="auto">
            <a:xfrm>
              <a:off x="2880" y="1185"/>
              <a:ext cx="246"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-58%</a:t>
              </a:r>
            </a:p>
          </p:txBody>
        </p:sp>
        <p:sp>
          <p:nvSpPr>
            <p:cNvPr id="83" name="Rectangle 80"/>
            <p:cNvSpPr>
              <a:spLocks noChangeArrowheads="1"/>
            </p:cNvSpPr>
            <p:nvPr/>
          </p:nvSpPr>
          <p:spPr bwMode="auto">
            <a:xfrm>
              <a:off x="3427" y="1185"/>
              <a:ext cx="246"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-57%</a:t>
              </a:r>
            </a:p>
          </p:txBody>
        </p:sp>
        <p:sp>
          <p:nvSpPr>
            <p:cNvPr id="84" name="Rectangle 81"/>
            <p:cNvSpPr>
              <a:spLocks noChangeArrowheads="1"/>
            </p:cNvSpPr>
            <p:nvPr/>
          </p:nvSpPr>
          <p:spPr bwMode="auto">
            <a:xfrm>
              <a:off x="145" y="1360"/>
              <a:ext cx="57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Conso. revenue</a:t>
              </a:r>
            </a:p>
          </p:txBody>
        </p:sp>
        <p:sp>
          <p:nvSpPr>
            <p:cNvPr id="85" name="Rectangle 82"/>
            <p:cNvSpPr>
              <a:spLocks noChangeArrowheads="1"/>
            </p:cNvSpPr>
            <p:nvPr/>
          </p:nvSpPr>
          <p:spPr bwMode="auto">
            <a:xfrm>
              <a:off x="902" y="1360"/>
              <a:ext cx="583"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           266.8   </a:t>
              </a:r>
            </a:p>
          </p:txBody>
        </p:sp>
        <p:sp>
          <p:nvSpPr>
            <p:cNvPr id="86" name="Rectangle 83"/>
            <p:cNvSpPr>
              <a:spLocks noChangeArrowheads="1"/>
            </p:cNvSpPr>
            <p:nvPr/>
          </p:nvSpPr>
          <p:spPr bwMode="auto">
            <a:xfrm>
              <a:off x="1449" y="1360"/>
              <a:ext cx="583"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           209.8   </a:t>
              </a:r>
            </a:p>
          </p:txBody>
        </p:sp>
        <p:sp>
          <p:nvSpPr>
            <p:cNvPr id="87" name="Rectangle 84"/>
            <p:cNvSpPr>
              <a:spLocks noChangeArrowheads="1"/>
            </p:cNvSpPr>
            <p:nvPr/>
          </p:nvSpPr>
          <p:spPr bwMode="auto">
            <a:xfrm>
              <a:off x="2267" y="1360"/>
              <a:ext cx="252"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-21%</a:t>
              </a:r>
            </a:p>
          </p:txBody>
        </p:sp>
        <p:sp>
          <p:nvSpPr>
            <p:cNvPr id="88" name="Rectangle 85"/>
            <p:cNvSpPr>
              <a:spLocks noChangeArrowheads="1"/>
            </p:cNvSpPr>
            <p:nvPr/>
          </p:nvSpPr>
          <p:spPr bwMode="auto">
            <a:xfrm>
              <a:off x="2880" y="1360"/>
              <a:ext cx="252"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-19%</a:t>
              </a:r>
            </a:p>
          </p:txBody>
        </p:sp>
        <p:sp>
          <p:nvSpPr>
            <p:cNvPr id="89" name="Rectangle 86"/>
            <p:cNvSpPr>
              <a:spLocks noChangeArrowheads="1"/>
            </p:cNvSpPr>
            <p:nvPr/>
          </p:nvSpPr>
          <p:spPr bwMode="auto">
            <a:xfrm>
              <a:off x="3427" y="1360"/>
              <a:ext cx="252"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-20%</a:t>
              </a:r>
            </a:p>
          </p:txBody>
        </p:sp>
      </p:grpSp>
      <p:grpSp>
        <p:nvGrpSpPr>
          <p:cNvPr id="90" name="Group 89"/>
          <p:cNvGrpSpPr>
            <a:grpSpLocks noChangeAspect="1"/>
          </p:cNvGrpSpPr>
          <p:nvPr/>
        </p:nvGrpSpPr>
        <p:grpSpPr bwMode="auto">
          <a:xfrm>
            <a:off x="5872163" y="1406525"/>
            <a:ext cx="3067050" cy="590550"/>
            <a:chOff x="3699" y="886"/>
            <a:chExt cx="1932" cy="372"/>
          </a:xfrm>
        </p:grpSpPr>
        <p:sp>
          <p:nvSpPr>
            <p:cNvPr id="91" name="AutoShape 88"/>
            <p:cNvSpPr>
              <a:spLocks noChangeAspect="1" noTextEdit="1"/>
            </p:cNvSpPr>
            <p:nvPr/>
          </p:nvSpPr>
          <p:spPr bwMode="auto">
            <a:xfrm>
              <a:off x="3699" y="886"/>
              <a:ext cx="1932" cy="372"/>
            </a:xfrm>
            <a:prstGeom prst="rect">
              <a:avLst/>
            </a:prstGeom>
            <a:noFill/>
            <a:ln w="9525" cap="flat" cmpd="sng" algn="ctr">
              <a:solidFill>
                <a:srgbClr val="44546A"/>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92" name="Rectangle 90"/>
            <p:cNvSpPr>
              <a:spLocks noChangeArrowheads="1"/>
            </p:cNvSpPr>
            <p:nvPr/>
          </p:nvSpPr>
          <p:spPr bwMode="auto">
            <a:xfrm>
              <a:off x="3699" y="886"/>
              <a:ext cx="283" cy="128"/>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93" name="Rectangle 91"/>
            <p:cNvSpPr>
              <a:spLocks noChangeArrowheads="1"/>
            </p:cNvSpPr>
            <p:nvPr/>
          </p:nvSpPr>
          <p:spPr bwMode="auto">
            <a:xfrm>
              <a:off x="3976" y="886"/>
              <a:ext cx="138" cy="1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94" name="Rectangle 92"/>
            <p:cNvSpPr>
              <a:spLocks noChangeArrowheads="1"/>
            </p:cNvSpPr>
            <p:nvPr/>
          </p:nvSpPr>
          <p:spPr bwMode="auto">
            <a:xfrm>
              <a:off x="4108" y="886"/>
              <a:ext cx="458" cy="128"/>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95" name="Rectangle 93"/>
            <p:cNvSpPr>
              <a:spLocks noChangeArrowheads="1"/>
            </p:cNvSpPr>
            <p:nvPr/>
          </p:nvSpPr>
          <p:spPr bwMode="auto">
            <a:xfrm>
              <a:off x="4560" y="886"/>
              <a:ext cx="72" cy="1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96" name="Rectangle 94"/>
            <p:cNvSpPr>
              <a:spLocks noChangeArrowheads="1"/>
            </p:cNvSpPr>
            <p:nvPr/>
          </p:nvSpPr>
          <p:spPr bwMode="auto">
            <a:xfrm>
              <a:off x="4626" y="886"/>
              <a:ext cx="457" cy="128"/>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97" name="Rectangle 95"/>
            <p:cNvSpPr>
              <a:spLocks noChangeArrowheads="1"/>
            </p:cNvSpPr>
            <p:nvPr/>
          </p:nvSpPr>
          <p:spPr bwMode="auto">
            <a:xfrm>
              <a:off x="5077" y="886"/>
              <a:ext cx="73" cy="1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98" name="Rectangle 96"/>
            <p:cNvSpPr>
              <a:spLocks noChangeArrowheads="1"/>
            </p:cNvSpPr>
            <p:nvPr/>
          </p:nvSpPr>
          <p:spPr bwMode="auto">
            <a:xfrm>
              <a:off x="5143" y="886"/>
              <a:ext cx="488" cy="128"/>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99" name="Rectangle 97"/>
            <p:cNvSpPr>
              <a:spLocks noChangeArrowheads="1"/>
            </p:cNvSpPr>
            <p:nvPr/>
          </p:nvSpPr>
          <p:spPr bwMode="auto">
            <a:xfrm>
              <a:off x="5625" y="886"/>
              <a:ext cx="72" cy="1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0" name="Rectangle 98"/>
            <p:cNvSpPr>
              <a:spLocks noChangeArrowheads="1"/>
            </p:cNvSpPr>
            <p:nvPr/>
          </p:nvSpPr>
          <p:spPr bwMode="auto">
            <a:xfrm>
              <a:off x="3976" y="1008"/>
              <a:ext cx="138" cy="1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1" name="Rectangle 99"/>
            <p:cNvSpPr>
              <a:spLocks noChangeArrowheads="1"/>
            </p:cNvSpPr>
            <p:nvPr/>
          </p:nvSpPr>
          <p:spPr bwMode="auto">
            <a:xfrm>
              <a:off x="4560" y="1008"/>
              <a:ext cx="72" cy="1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2" name="Rectangle 100"/>
            <p:cNvSpPr>
              <a:spLocks noChangeArrowheads="1"/>
            </p:cNvSpPr>
            <p:nvPr/>
          </p:nvSpPr>
          <p:spPr bwMode="auto">
            <a:xfrm>
              <a:off x="5077" y="1008"/>
              <a:ext cx="73" cy="1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3" name="Rectangle 101"/>
            <p:cNvSpPr>
              <a:spLocks noChangeArrowheads="1"/>
            </p:cNvSpPr>
            <p:nvPr/>
          </p:nvSpPr>
          <p:spPr bwMode="auto">
            <a:xfrm>
              <a:off x="5625" y="1008"/>
              <a:ext cx="72" cy="1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4" name="Rectangle 102"/>
            <p:cNvSpPr>
              <a:spLocks noChangeArrowheads="1"/>
            </p:cNvSpPr>
            <p:nvPr/>
          </p:nvSpPr>
          <p:spPr bwMode="auto">
            <a:xfrm>
              <a:off x="3976" y="1130"/>
              <a:ext cx="138" cy="1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5" name="Rectangle 103"/>
            <p:cNvSpPr>
              <a:spLocks noChangeArrowheads="1"/>
            </p:cNvSpPr>
            <p:nvPr/>
          </p:nvSpPr>
          <p:spPr bwMode="auto">
            <a:xfrm>
              <a:off x="4560" y="1130"/>
              <a:ext cx="72" cy="1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6" name="Rectangle 104"/>
            <p:cNvSpPr>
              <a:spLocks noChangeArrowheads="1"/>
            </p:cNvSpPr>
            <p:nvPr/>
          </p:nvSpPr>
          <p:spPr bwMode="auto">
            <a:xfrm>
              <a:off x="5077" y="1130"/>
              <a:ext cx="73" cy="1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7" name="Rectangle 105"/>
            <p:cNvSpPr>
              <a:spLocks noChangeArrowheads="1"/>
            </p:cNvSpPr>
            <p:nvPr/>
          </p:nvSpPr>
          <p:spPr bwMode="auto">
            <a:xfrm>
              <a:off x="5625" y="1130"/>
              <a:ext cx="72" cy="1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8" name="Rectangle 106"/>
            <p:cNvSpPr>
              <a:spLocks noChangeArrowheads="1"/>
            </p:cNvSpPr>
            <p:nvPr/>
          </p:nvSpPr>
          <p:spPr bwMode="auto">
            <a:xfrm>
              <a:off x="3976" y="1252"/>
              <a:ext cx="138" cy="1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9" name="Rectangle 107"/>
            <p:cNvSpPr>
              <a:spLocks noChangeArrowheads="1"/>
            </p:cNvSpPr>
            <p:nvPr/>
          </p:nvSpPr>
          <p:spPr bwMode="auto">
            <a:xfrm>
              <a:off x="4560" y="1252"/>
              <a:ext cx="72" cy="1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10" name="Rectangle 108"/>
            <p:cNvSpPr>
              <a:spLocks noChangeArrowheads="1"/>
            </p:cNvSpPr>
            <p:nvPr/>
          </p:nvSpPr>
          <p:spPr bwMode="auto">
            <a:xfrm>
              <a:off x="5077" y="1252"/>
              <a:ext cx="73" cy="1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11" name="Rectangle 109"/>
            <p:cNvSpPr>
              <a:spLocks noChangeArrowheads="1"/>
            </p:cNvSpPr>
            <p:nvPr/>
          </p:nvSpPr>
          <p:spPr bwMode="auto">
            <a:xfrm>
              <a:off x="5625" y="1252"/>
              <a:ext cx="72" cy="1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12" name="Rectangle 110"/>
            <p:cNvSpPr>
              <a:spLocks noChangeArrowheads="1"/>
            </p:cNvSpPr>
            <p:nvPr/>
          </p:nvSpPr>
          <p:spPr bwMode="auto">
            <a:xfrm>
              <a:off x="3717" y="898"/>
              <a:ext cx="307"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€m</a:t>
              </a:r>
            </a:p>
          </p:txBody>
        </p:sp>
        <p:sp>
          <p:nvSpPr>
            <p:cNvPr id="113" name="Rectangle 111"/>
            <p:cNvSpPr>
              <a:spLocks noChangeArrowheads="1"/>
            </p:cNvSpPr>
            <p:nvPr/>
          </p:nvSpPr>
          <p:spPr bwMode="auto">
            <a:xfrm>
              <a:off x="4295" y="898"/>
              <a:ext cx="150"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Q1</a:t>
              </a:r>
            </a:p>
          </p:txBody>
        </p:sp>
        <p:sp>
          <p:nvSpPr>
            <p:cNvPr id="114" name="Rectangle 112"/>
            <p:cNvSpPr>
              <a:spLocks noChangeArrowheads="1"/>
            </p:cNvSpPr>
            <p:nvPr/>
          </p:nvSpPr>
          <p:spPr bwMode="auto">
            <a:xfrm>
              <a:off x="4812" y="898"/>
              <a:ext cx="150"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Q2</a:t>
              </a:r>
            </a:p>
          </p:txBody>
        </p:sp>
        <p:sp>
          <p:nvSpPr>
            <p:cNvPr id="115" name="Rectangle 113"/>
            <p:cNvSpPr>
              <a:spLocks noChangeArrowheads="1"/>
            </p:cNvSpPr>
            <p:nvPr/>
          </p:nvSpPr>
          <p:spPr bwMode="auto">
            <a:xfrm>
              <a:off x="5162" y="898"/>
              <a:ext cx="494"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 H1  </a:t>
              </a:r>
            </a:p>
          </p:txBody>
        </p:sp>
        <p:sp>
          <p:nvSpPr>
            <p:cNvPr id="116" name="Rectangle 114"/>
            <p:cNvSpPr>
              <a:spLocks noChangeArrowheads="1"/>
            </p:cNvSpPr>
            <p:nvPr/>
          </p:nvSpPr>
          <p:spPr bwMode="auto">
            <a:xfrm>
              <a:off x="3717" y="1020"/>
              <a:ext cx="247"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2020</a:t>
              </a:r>
            </a:p>
          </p:txBody>
        </p:sp>
        <p:sp>
          <p:nvSpPr>
            <p:cNvPr id="117" name="Rectangle 115"/>
            <p:cNvSpPr>
              <a:spLocks noChangeArrowheads="1"/>
            </p:cNvSpPr>
            <p:nvPr/>
          </p:nvSpPr>
          <p:spPr bwMode="auto">
            <a:xfrm>
              <a:off x="4355" y="1020"/>
              <a:ext cx="271"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213.3</a:t>
              </a:r>
            </a:p>
          </p:txBody>
        </p:sp>
        <p:sp>
          <p:nvSpPr>
            <p:cNvPr id="118" name="Rectangle 116"/>
            <p:cNvSpPr>
              <a:spLocks noChangeArrowheads="1"/>
            </p:cNvSpPr>
            <p:nvPr/>
          </p:nvSpPr>
          <p:spPr bwMode="auto">
            <a:xfrm>
              <a:off x="4915" y="1020"/>
              <a:ext cx="217"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53.6</a:t>
              </a:r>
            </a:p>
          </p:txBody>
        </p:sp>
        <p:sp>
          <p:nvSpPr>
            <p:cNvPr id="119" name="Rectangle 117"/>
            <p:cNvSpPr>
              <a:spLocks noChangeArrowheads="1"/>
            </p:cNvSpPr>
            <p:nvPr/>
          </p:nvSpPr>
          <p:spPr bwMode="auto">
            <a:xfrm>
              <a:off x="5420" y="1020"/>
              <a:ext cx="277"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266.8</a:t>
              </a:r>
            </a:p>
          </p:txBody>
        </p:sp>
        <p:sp>
          <p:nvSpPr>
            <p:cNvPr id="120" name="Rectangle 118"/>
            <p:cNvSpPr>
              <a:spLocks noChangeArrowheads="1"/>
            </p:cNvSpPr>
            <p:nvPr/>
          </p:nvSpPr>
          <p:spPr bwMode="auto">
            <a:xfrm>
              <a:off x="3717" y="1142"/>
              <a:ext cx="247"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2021</a:t>
              </a:r>
            </a:p>
          </p:txBody>
        </p:sp>
        <p:sp>
          <p:nvSpPr>
            <p:cNvPr id="121" name="Rectangle 119"/>
            <p:cNvSpPr>
              <a:spLocks noChangeArrowheads="1"/>
            </p:cNvSpPr>
            <p:nvPr/>
          </p:nvSpPr>
          <p:spPr bwMode="auto">
            <a:xfrm>
              <a:off x="4397" y="1142"/>
              <a:ext cx="217"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96.3</a:t>
              </a:r>
            </a:p>
          </p:txBody>
        </p:sp>
        <p:sp>
          <p:nvSpPr>
            <p:cNvPr id="122" name="Rectangle 120"/>
            <p:cNvSpPr>
              <a:spLocks noChangeArrowheads="1"/>
            </p:cNvSpPr>
            <p:nvPr/>
          </p:nvSpPr>
          <p:spPr bwMode="auto">
            <a:xfrm>
              <a:off x="4873" y="1142"/>
              <a:ext cx="271"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113.5</a:t>
              </a:r>
            </a:p>
          </p:txBody>
        </p:sp>
        <p:sp>
          <p:nvSpPr>
            <p:cNvPr id="123" name="Rectangle 121"/>
            <p:cNvSpPr>
              <a:spLocks noChangeArrowheads="1"/>
            </p:cNvSpPr>
            <p:nvPr/>
          </p:nvSpPr>
          <p:spPr bwMode="auto">
            <a:xfrm>
              <a:off x="5420" y="1142"/>
              <a:ext cx="277"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209.8</a:t>
              </a:r>
            </a:p>
          </p:txBody>
        </p:sp>
      </p:grpSp>
      <p:sp>
        <p:nvSpPr>
          <p:cNvPr id="124" name="Text Box 2"/>
          <p:cNvSpPr txBox="1">
            <a:spLocks noChangeArrowheads="1"/>
          </p:cNvSpPr>
          <p:nvPr/>
        </p:nvSpPr>
        <p:spPr bwMode="auto">
          <a:xfrm>
            <a:off x="3236982" y="4589537"/>
            <a:ext cx="2603431" cy="415498"/>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en-GB" sz="700" b="1" dirty="0">
                <a:solidFill>
                  <a:srgbClr val="000000"/>
                </a:solidFill>
                <a:latin typeface="Times New Roman"/>
                <a:ea typeface="Times New Roman"/>
              </a:rPr>
              <a:t>* LFL= Like-for-like (constant structure and exchange rates)</a:t>
            </a:r>
          </a:p>
          <a:p>
            <a:pPr>
              <a:spcAft>
                <a:spcPts val="0"/>
              </a:spcAft>
            </a:pPr>
            <a:r>
              <a:rPr lang="en-GB" sz="700" b="1" dirty="0">
                <a:solidFill>
                  <a:srgbClr val="000000"/>
                </a:solidFill>
                <a:latin typeface="Times New Roman"/>
                <a:ea typeface="Times New Roman"/>
              </a:rPr>
              <a:t>** CC= constant currency</a:t>
            </a:r>
          </a:p>
          <a:p>
            <a:endParaRPr lang="en-GB" sz="700" b="1" dirty="0">
              <a:solidFill>
                <a:srgbClr val="000000"/>
              </a:solidFill>
              <a:latin typeface="Times New Roman"/>
              <a:ea typeface="Times New Roman"/>
            </a:endParaRPr>
          </a:p>
        </p:txBody>
      </p:sp>
    </p:spTree>
    <p:extLst>
      <p:ext uri="{BB962C8B-B14F-4D97-AF65-F5344CB8AC3E}">
        <p14:creationId xmlns:p14="http://schemas.microsoft.com/office/powerpoint/2010/main" val="38958686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A6D31F0-2664-4E0F-ACB2-1924D3D8FBAA}"/>
              </a:ext>
            </a:extLst>
          </p:cNvPr>
          <p:cNvSpPr txBox="1">
            <a:spLocks/>
          </p:cNvSpPr>
          <p:nvPr/>
        </p:nvSpPr>
        <p:spPr>
          <a:xfrm>
            <a:off x="6568742" y="2264762"/>
            <a:ext cx="1191625" cy="1041991"/>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ts val="4100"/>
              </a:lnSpc>
            </a:pPr>
            <a:r>
              <a:rPr lang="en-GB" sz="4400" dirty="0">
                <a:solidFill>
                  <a:schemeClr val="bg1"/>
                </a:solidFill>
              </a:rPr>
              <a:t>KPIs</a:t>
            </a:r>
            <a:br>
              <a:rPr lang="en-GB" sz="4400" cap="all" dirty="0">
                <a:solidFill>
                  <a:schemeClr val="bg1"/>
                </a:solidFill>
              </a:rPr>
            </a:br>
            <a:endParaRPr lang="en-GB" sz="4400" cap="all" dirty="0">
              <a:solidFill>
                <a:schemeClr val="bg1"/>
              </a:solidFill>
            </a:endParaRPr>
          </a:p>
        </p:txBody>
      </p:sp>
      <p:pic>
        <p:nvPicPr>
          <p:cNvPr id="3" name="Image 1">
            <a:extLst>
              <a:ext uri="{FF2B5EF4-FFF2-40B4-BE49-F238E27FC236}">
                <a16:creationId xmlns:a16="http://schemas.microsoft.com/office/drawing/2014/main" id="{00768360-BA61-4108-B6DD-CC5C04DD46A7}"/>
              </a:ext>
            </a:extLst>
          </p:cNvPr>
          <p:cNvPicPr>
            <a:picLocks noChangeAspect="1"/>
          </p:cNvPicPr>
          <p:nvPr/>
        </p:nvPicPr>
        <p:blipFill>
          <a:blip r:embed="rId2"/>
          <a:srcRect/>
          <a:stretch>
            <a:fillRect/>
          </a:stretch>
        </p:blipFill>
        <p:spPr bwMode="auto">
          <a:xfrm>
            <a:off x="6215445" y="2354093"/>
            <a:ext cx="353298" cy="354374"/>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46809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C42A2A-1117-4B8D-BF53-1BFAEE07B5FB}"/>
              </a:ext>
            </a:extLst>
          </p:cNvPr>
          <p:cNvSpPr>
            <a:spLocks noGrp="1"/>
          </p:cNvSpPr>
          <p:nvPr>
            <p:ph type="title"/>
          </p:nvPr>
        </p:nvSpPr>
        <p:spPr/>
        <p:txBody>
          <a:bodyPr vert="horz" lIns="79416" tIns="39709" rIns="79416" bIns="39709" rtlCol="0" anchor="ctr">
            <a:noAutofit/>
          </a:bodyPr>
          <a:lstStyle/>
          <a:p>
            <a:r>
              <a:rPr lang="en-GB" sz="2779" dirty="0">
                <a:ea typeface="Verdana" panose="020B0604030504040204" pitchFamily="34" charset="0"/>
              </a:rPr>
              <a:t>International markets accounting for 56% of revenue vs. 51 % in 2020 </a:t>
            </a:r>
          </a:p>
        </p:txBody>
      </p:sp>
      <p:sp>
        <p:nvSpPr>
          <p:cNvPr id="4" name="Rectangle 3">
            <a:extLst>
              <a:ext uri="{FF2B5EF4-FFF2-40B4-BE49-F238E27FC236}">
                <a16:creationId xmlns:a16="http://schemas.microsoft.com/office/drawing/2014/main" id="{E4582BFF-BD96-467A-96FD-A958A36D67C8}"/>
              </a:ext>
            </a:extLst>
          </p:cNvPr>
          <p:cNvSpPr/>
          <p:nvPr/>
        </p:nvSpPr>
        <p:spPr>
          <a:xfrm>
            <a:off x="278030" y="1008249"/>
            <a:ext cx="8648696" cy="269132"/>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marL="170724" lvl="1" indent="-170724" algn="just">
              <a:lnSpc>
                <a:spcPct val="80000"/>
              </a:lnSpc>
              <a:spcBef>
                <a:spcPts val="747"/>
              </a:spcBef>
              <a:spcAft>
                <a:spcPts val="521"/>
              </a:spcAft>
              <a:buClr>
                <a:srgbClr val="FF0000"/>
              </a:buClr>
              <a:buSzPct val="90000"/>
              <a:buFont typeface="Wingdings" panose="05000000000000000000" pitchFamily="2" charset="2"/>
              <a:buChar char="§"/>
            </a:pPr>
            <a:r>
              <a:rPr lang="en-GB" sz="1494" dirty="0">
                <a:solidFill>
                  <a:schemeClr val="accent1">
                    <a:lumMod val="50000"/>
                  </a:schemeClr>
                </a:solidFill>
              </a:rPr>
              <a:t>Revenue by region </a:t>
            </a:r>
          </a:p>
          <a:p>
            <a:pPr marL="645182" lvl="1" indent="-248147" algn="just">
              <a:spcBef>
                <a:spcPts val="174"/>
              </a:spcBef>
              <a:spcAft>
                <a:spcPts val="174"/>
              </a:spcAft>
              <a:buClr>
                <a:srgbClr val="FF0000"/>
              </a:buClr>
              <a:buFont typeface="Arial" panose="020B0604020202020204" pitchFamily="34" charset="0"/>
              <a:buChar char="•"/>
            </a:pPr>
            <a:endParaRPr lang="fr-FR" sz="1216" dirty="0">
              <a:solidFill>
                <a:schemeClr val="tx1"/>
              </a:solidFill>
              <a:highlight>
                <a:srgbClr val="FFFF00"/>
              </a:highlight>
            </a:endParaRPr>
          </a:p>
          <a:p>
            <a:pPr marL="645182" lvl="1" indent="-248147" algn="just">
              <a:spcBef>
                <a:spcPts val="174"/>
              </a:spcBef>
              <a:spcAft>
                <a:spcPts val="174"/>
              </a:spcAft>
              <a:buClr>
                <a:srgbClr val="FF0000"/>
              </a:buClr>
              <a:buFont typeface="Arial" panose="020B0604020202020204" pitchFamily="34" charset="0"/>
              <a:buChar char="•"/>
            </a:pPr>
            <a:endParaRPr lang="fr-FR" sz="1216" dirty="0">
              <a:solidFill>
                <a:schemeClr val="tx1"/>
              </a:solidFill>
              <a:highlight>
                <a:srgbClr val="FFFF00"/>
              </a:highlight>
            </a:endParaRPr>
          </a:p>
          <a:p>
            <a:pPr marL="645182" lvl="1" indent="-248147" algn="just">
              <a:spcBef>
                <a:spcPts val="174"/>
              </a:spcBef>
              <a:spcAft>
                <a:spcPts val="174"/>
              </a:spcAft>
              <a:buClr>
                <a:srgbClr val="FF0000"/>
              </a:buClr>
              <a:buFont typeface="Arial" panose="020B0604020202020204" pitchFamily="34" charset="0"/>
              <a:buChar char="•"/>
            </a:pPr>
            <a:endParaRPr lang="fr-FR" sz="1216" dirty="0">
              <a:solidFill>
                <a:schemeClr val="tx1"/>
              </a:solidFill>
              <a:highlight>
                <a:srgbClr val="FFFF00"/>
              </a:highlight>
            </a:endParaRPr>
          </a:p>
          <a:p>
            <a:pPr marL="645182" lvl="1" indent="-248147" algn="just">
              <a:spcBef>
                <a:spcPts val="174"/>
              </a:spcBef>
              <a:spcAft>
                <a:spcPts val="174"/>
              </a:spcAft>
              <a:buClr>
                <a:srgbClr val="FF0000"/>
              </a:buClr>
              <a:buFont typeface="Arial" panose="020B0604020202020204" pitchFamily="34" charset="0"/>
              <a:buChar char="•"/>
            </a:pPr>
            <a:endParaRPr lang="fr-FR" sz="1216" dirty="0">
              <a:solidFill>
                <a:schemeClr val="tx1"/>
              </a:solidFill>
              <a:highlight>
                <a:srgbClr val="FFFF00"/>
              </a:highlight>
            </a:endParaRPr>
          </a:p>
          <a:p>
            <a:pPr marL="645182" lvl="1" indent="-248147" algn="just">
              <a:spcBef>
                <a:spcPts val="174"/>
              </a:spcBef>
              <a:spcAft>
                <a:spcPts val="174"/>
              </a:spcAft>
              <a:buClr>
                <a:srgbClr val="FF0000"/>
              </a:buClr>
              <a:buFont typeface="Arial" panose="020B0604020202020204" pitchFamily="34" charset="0"/>
              <a:buChar char="•"/>
            </a:pPr>
            <a:endParaRPr lang="fr-FR" sz="1216" dirty="0">
              <a:solidFill>
                <a:schemeClr val="tx1"/>
              </a:solidFill>
              <a:highlight>
                <a:srgbClr val="FFFF00"/>
              </a:highlight>
            </a:endParaRPr>
          </a:p>
          <a:p>
            <a:pPr marL="645182" lvl="1" indent="-248147" algn="just">
              <a:spcBef>
                <a:spcPts val="174"/>
              </a:spcBef>
              <a:spcAft>
                <a:spcPts val="174"/>
              </a:spcAft>
              <a:buClr>
                <a:srgbClr val="FF0000"/>
              </a:buClr>
              <a:buFont typeface="Arial" panose="020B0604020202020204" pitchFamily="34" charset="0"/>
              <a:buChar char="•"/>
            </a:pPr>
            <a:endParaRPr lang="fr-FR" sz="1216" dirty="0">
              <a:solidFill>
                <a:schemeClr val="tx1"/>
              </a:solidFill>
              <a:highlight>
                <a:srgbClr val="FFFF00"/>
              </a:highlight>
            </a:endParaRPr>
          </a:p>
          <a:p>
            <a:pPr marL="645182" lvl="1" indent="-248147" algn="just">
              <a:spcBef>
                <a:spcPts val="174"/>
              </a:spcBef>
              <a:spcAft>
                <a:spcPts val="174"/>
              </a:spcAft>
              <a:buClr>
                <a:srgbClr val="FF0000"/>
              </a:buClr>
              <a:buFont typeface="Arial" panose="020B0604020202020204" pitchFamily="34" charset="0"/>
              <a:buChar char="•"/>
            </a:pPr>
            <a:endParaRPr lang="fr-FR" sz="1216" dirty="0">
              <a:solidFill>
                <a:schemeClr val="tx1"/>
              </a:solidFill>
              <a:highlight>
                <a:srgbClr val="FFFF00"/>
              </a:highlight>
            </a:endParaRPr>
          </a:p>
          <a:p>
            <a:pPr marL="645182" lvl="1" indent="-248147" algn="just">
              <a:spcBef>
                <a:spcPts val="174"/>
              </a:spcBef>
              <a:spcAft>
                <a:spcPts val="174"/>
              </a:spcAft>
              <a:buClr>
                <a:srgbClr val="FF0000"/>
              </a:buClr>
              <a:buFont typeface="Arial" panose="020B0604020202020204" pitchFamily="34" charset="0"/>
              <a:buChar char="•"/>
            </a:pPr>
            <a:endParaRPr lang="fr-FR" sz="1216" dirty="0">
              <a:solidFill>
                <a:schemeClr val="tx1"/>
              </a:solidFill>
              <a:highlight>
                <a:srgbClr val="FFFF00"/>
              </a:highlight>
            </a:endParaRPr>
          </a:p>
          <a:p>
            <a:pPr marL="645182" lvl="1" indent="-248147" algn="just">
              <a:spcBef>
                <a:spcPts val="174"/>
              </a:spcBef>
              <a:spcAft>
                <a:spcPts val="174"/>
              </a:spcAft>
              <a:buClr>
                <a:srgbClr val="FF0000"/>
              </a:buClr>
              <a:buFont typeface="Arial" panose="020B0604020202020204" pitchFamily="34" charset="0"/>
              <a:buChar char="•"/>
            </a:pPr>
            <a:endParaRPr lang="fr-FR" sz="1216" dirty="0">
              <a:solidFill>
                <a:schemeClr val="tx1"/>
              </a:solidFill>
              <a:highlight>
                <a:srgbClr val="FFFF00"/>
              </a:highlight>
            </a:endParaRPr>
          </a:p>
          <a:p>
            <a:pPr marL="645182" lvl="1" indent="-248147" algn="just">
              <a:spcBef>
                <a:spcPts val="174"/>
              </a:spcBef>
              <a:spcAft>
                <a:spcPts val="174"/>
              </a:spcAft>
              <a:buClr>
                <a:srgbClr val="FF0000"/>
              </a:buClr>
              <a:buFont typeface="Arial" panose="020B0604020202020204" pitchFamily="34" charset="0"/>
              <a:buChar char="•"/>
            </a:pPr>
            <a:endParaRPr lang="fr-FR" sz="1216" dirty="0">
              <a:solidFill>
                <a:schemeClr val="tx1"/>
              </a:solidFill>
              <a:highlight>
                <a:srgbClr val="FFFF00"/>
              </a:highlight>
            </a:endParaRPr>
          </a:p>
          <a:p>
            <a:pPr marL="645182" lvl="1" indent="-248147" algn="just">
              <a:spcBef>
                <a:spcPts val="174"/>
              </a:spcBef>
              <a:spcAft>
                <a:spcPts val="174"/>
              </a:spcAft>
              <a:buClr>
                <a:srgbClr val="FF0000"/>
              </a:buClr>
              <a:buFont typeface="Arial" panose="020B0604020202020204" pitchFamily="34" charset="0"/>
              <a:buChar char="•"/>
            </a:pPr>
            <a:endParaRPr lang="fr-FR" sz="1216" dirty="0">
              <a:solidFill>
                <a:schemeClr val="tx1"/>
              </a:solidFill>
              <a:highlight>
                <a:srgbClr val="FFFF00"/>
              </a:highlight>
            </a:endParaRPr>
          </a:p>
          <a:p>
            <a:pPr marL="397035" lvl="1" algn="just">
              <a:spcBef>
                <a:spcPts val="174"/>
              </a:spcBef>
              <a:spcAft>
                <a:spcPts val="174"/>
              </a:spcAft>
              <a:buClr>
                <a:srgbClr val="FF0000"/>
              </a:buClr>
            </a:pPr>
            <a:endParaRPr lang="fr-FR" sz="1216" dirty="0">
              <a:solidFill>
                <a:prstClr val="black"/>
              </a:solidFill>
              <a:highlight>
                <a:srgbClr val="FFFF00"/>
              </a:highlight>
            </a:endParaRPr>
          </a:p>
          <a:p>
            <a:pPr marL="645182" lvl="1" indent="-248147" algn="just">
              <a:spcBef>
                <a:spcPts val="174"/>
              </a:spcBef>
              <a:spcAft>
                <a:spcPts val="174"/>
              </a:spcAft>
              <a:buClr>
                <a:srgbClr val="FF0000"/>
              </a:buClr>
              <a:buFont typeface="Arial" panose="020B0604020202020204" pitchFamily="34" charset="0"/>
              <a:buChar char="•"/>
            </a:pPr>
            <a:endParaRPr lang="fr-FR" sz="1216" dirty="0">
              <a:solidFill>
                <a:prstClr val="black"/>
              </a:solidFill>
              <a:highlight>
                <a:srgbClr val="FFFF00"/>
              </a:highlight>
            </a:endParaRPr>
          </a:p>
          <a:p>
            <a:pPr lvl="1">
              <a:buClr>
                <a:srgbClr val="FF0000"/>
              </a:buClr>
            </a:pPr>
            <a:endParaRPr lang="fr-FR" sz="1389" cap="all" dirty="0">
              <a:solidFill>
                <a:schemeClr val="tx1"/>
              </a:solidFill>
              <a:highlight>
                <a:srgbClr val="FFFF00"/>
              </a:highlight>
            </a:endParaRPr>
          </a:p>
          <a:p>
            <a:pPr marL="645182" lvl="1" indent="-248147">
              <a:buClr>
                <a:srgbClr val="FF0000"/>
              </a:buClr>
              <a:buFont typeface="Wingdings" panose="05000000000000000000" pitchFamily="2" charset="2"/>
              <a:buChar char="§"/>
            </a:pPr>
            <a:endParaRPr lang="fr-FR" sz="1564" dirty="0">
              <a:solidFill>
                <a:schemeClr val="tx1"/>
              </a:solidFill>
              <a:highlight>
                <a:srgbClr val="FFFF00"/>
              </a:highlight>
            </a:endParaRPr>
          </a:p>
        </p:txBody>
      </p:sp>
      <p:pic>
        <p:nvPicPr>
          <p:cNvPr id="3" name="Image 2">
            <a:extLst>
              <a:ext uri="{FF2B5EF4-FFF2-40B4-BE49-F238E27FC236}">
                <a16:creationId xmlns:a16="http://schemas.microsoft.com/office/drawing/2014/main" id="{F9F283B3-A921-466D-9C4D-C1C7EFEAEE0F}"/>
              </a:ext>
            </a:extLst>
          </p:cNvPr>
          <p:cNvPicPr>
            <a:picLocks noChangeAspect="1"/>
          </p:cNvPicPr>
          <p:nvPr/>
        </p:nvPicPr>
        <p:blipFill>
          <a:blip r:embed="rId2"/>
          <a:stretch>
            <a:fillRect/>
          </a:stretch>
        </p:blipFill>
        <p:spPr>
          <a:xfrm>
            <a:off x="604349" y="1161812"/>
            <a:ext cx="8195403" cy="3683263"/>
          </a:xfrm>
          <a:prstGeom prst="rect">
            <a:avLst/>
          </a:prstGeom>
        </p:spPr>
      </p:pic>
      <p:pic>
        <p:nvPicPr>
          <p:cNvPr id="18" name="Image 17">
            <a:extLst>
              <a:ext uri="{FF2B5EF4-FFF2-40B4-BE49-F238E27FC236}">
                <a16:creationId xmlns:a16="http://schemas.microsoft.com/office/drawing/2014/main" id="{F7D13400-91D7-433F-B260-2A5CD2A03087}"/>
              </a:ext>
            </a:extLst>
          </p:cNvPr>
          <p:cNvPicPr>
            <a:picLocks noChangeAspect="1"/>
          </p:cNvPicPr>
          <p:nvPr/>
        </p:nvPicPr>
        <p:blipFill rotWithShape="1">
          <a:blip r:embed="rId3"/>
          <a:srcRect l="35347" t="62444" r="50732" b="12668"/>
          <a:stretch/>
        </p:blipFill>
        <p:spPr>
          <a:xfrm>
            <a:off x="2154732" y="3587814"/>
            <a:ext cx="635523" cy="682950"/>
          </a:xfrm>
          <a:prstGeom prst="rect">
            <a:avLst/>
          </a:prstGeom>
        </p:spPr>
      </p:pic>
      <p:pic>
        <p:nvPicPr>
          <p:cNvPr id="19" name="Image 18">
            <a:extLst>
              <a:ext uri="{FF2B5EF4-FFF2-40B4-BE49-F238E27FC236}">
                <a16:creationId xmlns:a16="http://schemas.microsoft.com/office/drawing/2014/main" id="{68055304-2A3B-469C-BE3C-7AAE9FB42E79}"/>
              </a:ext>
            </a:extLst>
          </p:cNvPr>
          <p:cNvPicPr>
            <a:picLocks noChangeAspect="1"/>
          </p:cNvPicPr>
          <p:nvPr/>
        </p:nvPicPr>
        <p:blipFill rotWithShape="1">
          <a:blip r:embed="rId3"/>
          <a:srcRect l="20804" t="34101" r="68185" b="11061"/>
          <a:stretch/>
        </p:blipFill>
        <p:spPr>
          <a:xfrm>
            <a:off x="3646357" y="2164790"/>
            <a:ext cx="502726" cy="1504885"/>
          </a:xfrm>
          <a:prstGeom prst="rect">
            <a:avLst/>
          </a:prstGeom>
        </p:spPr>
      </p:pic>
      <p:pic>
        <p:nvPicPr>
          <p:cNvPr id="20" name="Image 19">
            <a:extLst>
              <a:ext uri="{FF2B5EF4-FFF2-40B4-BE49-F238E27FC236}">
                <a16:creationId xmlns:a16="http://schemas.microsoft.com/office/drawing/2014/main" id="{86CEF8C7-A665-4E27-8640-C6F6224899DF}"/>
              </a:ext>
            </a:extLst>
          </p:cNvPr>
          <p:cNvPicPr>
            <a:picLocks noChangeAspect="1"/>
          </p:cNvPicPr>
          <p:nvPr/>
        </p:nvPicPr>
        <p:blipFill rotWithShape="1">
          <a:blip r:embed="rId3"/>
          <a:srcRect l="4600" t="3336" r="83143" b="13623"/>
          <a:stretch/>
        </p:blipFill>
        <p:spPr>
          <a:xfrm>
            <a:off x="322844" y="1299351"/>
            <a:ext cx="559640" cy="2278779"/>
          </a:xfrm>
          <a:prstGeom prst="rect">
            <a:avLst/>
          </a:prstGeom>
        </p:spPr>
      </p:pic>
      <p:pic>
        <p:nvPicPr>
          <p:cNvPr id="21" name="Image 20">
            <a:extLst>
              <a:ext uri="{FF2B5EF4-FFF2-40B4-BE49-F238E27FC236}">
                <a16:creationId xmlns:a16="http://schemas.microsoft.com/office/drawing/2014/main" id="{DB8F3E5F-E4AB-43E0-B463-F1552D6D1238}"/>
              </a:ext>
            </a:extLst>
          </p:cNvPr>
          <p:cNvPicPr>
            <a:picLocks noChangeAspect="1"/>
          </p:cNvPicPr>
          <p:nvPr/>
        </p:nvPicPr>
        <p:blipFill rotWithShape="1">
          <a:blip r:embed="rId3"/>
          <a:srcRect l="39333" t="89053" r="37435" b="2677"/>
          <a:stretch/>
        </p:blipFill>
        <p:spPr>
          <a:xfrm>
            <a:off x="7243044" y="931125"/>
            <a:ext cx="1622926" cy="347161"/>
          </a:xfrm>
          <a:prstGeom prst="rect">
            <a:avLst/>
          </a:prstGeom>
        </p:spPr>
      </p:pic>
      <p:pic>
        <p:nvPicPr>
          <p:cNvPr id="8" name="Image 7">
            <a:extLst>
              <a:ext uri="{FF2B5EF4-FFF2-40B4-BE49-F238E27FC236}">
                <a16:creationId xmlns:a16="http://schemas.microsoft.com/office/drawing/2014/main" id="{9066F42A-577A-4EFF-BAD5-41792406F484}"/>
              </a:ext>
            </a:extLst>
          </p:cNvPr>
          <p:cNvPicPr>
            <a:picLocks noChangeAspect="1"/>
          </p:cNvPicPr>
          <p:nvPr/>
        </p:nvPicPr>
        <p:blipFill rotWithShape="1">
          <a:blip r:embed="rId3"/>
          <a:srcRect l="83138" t="56947" r="4697" b="12438"/>
          <a:stretch/>
        </p:blipFill>
        <p:spPr>
          <a:xfrm>
            <a:off x="5527994" y="4196486"/>
            <a:ext cx="559640" cy="846521"/>
          </a:xfrm>
          <a:prstGeom prst="rect">
            <a:avLst/>
          </a:prstGeom>
        </p:spPr>
      </p:pic>
      <p:pic>
        <p:nvPicPr>
          <p:cNvPr id="29" name="Image 28">
            <a:extLst>
              <a:ext uri="{FF2B5EF4-FFF2-40B4-BE49-F238E27FC236}">
                <a16:creationId xmlns:a16="http://schemas.microsoft.com/office/drawing/2014/main" id="{F30FDE15-FE21-449D-B39B-112464293696}"/>
              </a:ext>
            </a:extLst>
          </p:cNvPr>
          <p:cNvPicPr>
            <a:picLocks noChangeAspect="1"/>
          </p:cNvPicPr>
          <p:nvPr/>
        </p:nvPicPr>
        <p:blipFill rotWithShape="1">
          <a:blip r:embed="rId3"/>
          <a:srcRect l="52384" t="38768" r="36604" b="12353"/>
          <a:stretch/>
        </p:blipFill>
        <p:spPr>
          <a:xfrm>
            <a:off x="8109212" y="2353388"/>
            <a:ext cx="502728" cy="1341315"/>
          </a:xfrm>
          <a:prstGeom prst="rect">
            <a:avLst/>
          </a:prstGeom>
        </p:spPr>
      </p:pic>
      <p:pic>
        <p:nvPicPr>
          <p:cNvPr id="30" name="Image 29">
            <a:extLst>
              <a:ext uri="{FF2B5EF4-FFF2-40B4-BE49-F238E27FC236}">
                <a16:creationId xmlns:a16="http://schemas.microsoft.com/office/drawing/2014/main" id="{42B1F1DF-15C7-40A3-B54D-69F8BA016F65}"/>
              </a:ext>
            </a:extLst>
          </p:cNvPr>
          <p:cNvPicPr>
            <a:picLocks noChangeAspect="1"/>
          </p:cNvPicPr>
          <p:nvPr/>
        </p:nvPicPr>
        <p:blipFill rotWithShape="1">
          <a:blip r:embed="rId3"/>
          <a:srcRect l="67551" t="63654" r="19983" b="12354"/>
          <a:stretch/>
        </p:blipFill>
        <p:spPr>
          <a:xfrm>
            <a:off x="5807815" y="3395430"/>
            <a:ext cx="569125" cy="658365"/>
          </a:xfrm>
          <a:prstGeom prst="rect">
            <a:avLst/>
          </a:prstGeom>
        </p:spPr>
      </p:pic>
      <p:cxnSp>
        <p:nvCxnSpPr>
          <p:cNvPr id="31" name="Connecteur droit avec flèche 30">
            <a:extLst>
              <a:ext uri="{FF2B5EF4-FFF2-40B4-BE49-F238E27FC236}">
                <a16:creationId xmlns:a16="http://schemas.microsoft.com/office/drawing/2014/main" id="{34DECE9F-96AF-41E7-AB36-1869125E880A}"/>
              </a:ext>
            </a:extLst>
          </p:cNvPr>
          <p:cNvCxnSpPr>
            <a:cxnSpLocks/>
          </p:cNvCxnSpPr>
          <p:nvPr/>
        </p:nvCxnSpPr>
        <p:spPr>
          <a:xfrm>
            <a:off x="5269576" y="2716981"/>
            <a:ext cx="631503" cy="729139"/>
          </a:xfrm>
          <a:prstGeom prst="straightConnector1">
            <a:avLst/>
          </a:prstGeom>
          <a:ln w="127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34" name="Groupe 33">
            <a:extLst>
              <a:ext uri="{FF2B5EF4-FFF2-40B4-BE49-F238E27FC236}">
                <a16:creationId xmlns:a16="http://schemas.microsoft.com/office/drawing/2014/main" id="{E915D6B9-BA2A-4D2E-8934-A9C3064C2C65}"/>
              </a:ext>
            </a:extLst>
          </p:cNvPr>
          <p:cNvGrpSpPr/>
          <p:nvPr/>
        </p:nvGrpSpPr>
        <p:grpSpPr>
          <a:xfrm>
            <a:off x="784355" y="1565372"/>
            <a:ext cx="3840590" cy="959435"/>
            <a:chOff x="768549" y="1561171"/>
            <a:chExt cx="3856616" cy="963439"/>
          </a:xfrm>
        </p:grpSpPr>
        <p:cxnSp>
          <p:nvCxnSpPr>
            <p:cNvPr id="10" name="Connecteur droit avec flèche 9">
              <a:extLst>
                <a:ext uri="{FF2B5EF4-FFF2-40B4-BE49-F238E27FC236}">
                  <a16:creationId xmlns:a16="http://schemas.microsoft.com/office/drawing/2014/main" id="{12641153-25CA-4A0F-B87D-74B77358ED27}"/>
                </a:ext>
              </a:extLst>
            </p:cNvPr>
            <p:cNvCxnSpPr>
              <a:cxnSpLocks/>
            </p:cNvCxnSpPr>
            <p:nvPr/>
          </p:nvCxnSpPr>
          <p:spPr>
            <a:xfrm flipH="1">
              <a:off x="768549" y="1561171"/>
              <a:ext cx="3856616" cy="0"/>
            </a:xfrm>
            <a:prstGeom prst="straightConnector1">
              <a:avLst/>
            </a:prstGeom>
            <a:ln w="127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2" name="Connecteur droit 31">
              <a:extLst>
                <a:ext uri="{FF2B5EF4-FFF2-40B4-BE49-F238E27FC236}">
                  <a16:creationId xmlns:a16="http://schemas.microsoft.com/office/drawing/2014/main" id="{D6F7DB72-3DC1-47C0-A5BF-D30DC6141D13}"/>
                </a:ext>
              </a:extLst>
            </p:cNvPr>
            <p:cNvCxnSpPr>
              <a:cxnSpLocks/>
            </p:cNvCxnSpPr>
            <p:nvPr/>
          </p:nvCxnSpPr>
          <p:spPr>
            <a:xfrm>
              <a:off x="4625165" y="1562079"/>
              <a:ext cx="0" cy="962531"/>
            </a:xfrm>
            <a:prstGeom prst="line">
              <a:avLst/>
            </a:prstGeom>
            <a:ln w="12700">
              <a:solidFill>
                <a:srgbClr val="FF0000"/>
              </a:solidFill>
              <a:prstDash val="sysDash"/>
            </a:ln>
          </p:spPr>
          <p:style>
            <a:lnRef idx="1">
              <a:schemeClr val="accent1"/>
            </a:lnRef>
            <a:fillRef idx="0">
              <a:schemeClr val="accent1"/>
            </a:fillRef>
            <a:effectRef idx="0">
              <a:schemeClr val="accent1"/>
            </a:effectRef>
            <a:fontRef idx="minor">
              <a:schemeClr val="tx1"/>
            </a:fontRef>
          </p:style>
        </p:cxnSp>
      </p:grpSp>
      <p:sp>
        <p:nvSpPr>
          <p:cNvPr id="16" name="Text Box 2"/>
          <p:cNvSpPr txBox="1">
            <a:spLocks noChangeArrowheads="1"/>
          </p:cNvSpPr>
          <p:nvPr/>
        </p:nvSpPr>
        <p:spPr bwMode="auto">
          <a:xfrm>
            <a:off x="2140134" y="4053795"/>
            <a:ext cx="650121" cy="215444"/>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en-GB" sz="800" b="1" dirty="0">
                <a:solidFill>
                  <a:srgbClr val="000000"/>
                </a:solidFill>
                <a:effectLst/>
                <a:latin typeface="Times New Roman"/>
                <a:ea typeface="Times New Roman"/>
              </a:rPr>
              <a:t>Americas</a:t>
            </a:r>
            <a:endParaRPr lang="en-GB" sz="1200" b="1" dirty="0">
              <a:solidFill>
                <a:srgbClr val="000000"/>
              </a:solidFill>
              <a:effectLst/>
              <a:latin typeface="Times New Roman"/>
              <a:ea typeface="Times New Roman"/>
            </a:endParaRPr>
          </a:p>
        </p:txBody>
      </p:sp>
      <p:sp>
        <p:nvSpPr>
          <p:cNvPr id="17" name="Text Box 2"/>
          <p:cNvSpPr txBox="1">
            <a:spLocks noChangeArrowheads="1"/>
          </p:cNvSpPr>
          <p:nvPr/>
        </p:nvSpPr>
        <p:spPr bwMode="auto">
          <a:xfrm>
            <a:off x="5807814" y="3828006"/>
            <a:ext cx="650121" cy="202565"/>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en-GB" sz="700" b="1" dirty="0">
                <a:solidFill>
                  <a:srgbClr val="000000"/>
                </a:solidFill>
                <a:effectLst/>
                <a:latin typeface="Times New Roman"/>
                <a:ea typeface="Times New Roman"/>
              </a:rPr>
              <a:t>Turkey</a:t>
            </a:r>
            <a:endParaRPr lang="en-GB" sz="1200" b="1" dirty="0">
              <a:solidFill>
                <a:srgbClr val="000000"/>
              </a:solidFill>
              <a:effectLst/>
              <a:latin typeface="Times New Roman"/>
              <a:ea typeface="Times New Roman"/>
            </a:endParaRPr>
          </a:p>
        </p:txBody>
      </p:sp>
      <p:sp>
        <p:nvSpPr>
          <p:cNvPr id="22" name="Text Box 2"/>
          <p:cNvSpPr txBox="1">
            <a:spLocks noChangeArrowheads="1"/>
          </p:cNvSpPr>
          <p:nvPr/>
        </p:nvSpPr>
        <p:spPr bwMode="auto">
          <a:xfrm>
            <a:off x="8213178" y="3470408"/>
            <a:ext cx="650121" cy="215444"/>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en-GB" sz="800" b="1" dirty="0">
                <a:solidFill>
                  <a:srgbClr val="000000"/>
                </a:solidFill>
                <a:effectLst/>
                <a:latin typeface="Times New Roman"/>
                <a:ea typeface="Times New Roman"/>
              </a:rPr>
              <a:t>Asia</a:t>
            </a:r>
            <a:endParaRPr lang="en-GB" sz="1200" b="1" dirty="0">
              <a:solidFill>
                <a:srgbClr val="000000"/>
              </a:solidFill>
              <a:effectLst/>
              <a:latin typeface="Times New Roman"/>
              <a:ea typeface="Times New Roman"/>
            </a:endParaRPr>
          </a:p>
        </p:txBody>
      </p:sp>
      <p:sp>
        <p:nvSpPr>
          <p:cNvPr id="23" name="Text Box 2"/>
          <p:cNvSpPr txBox="1">
            <a:spLocks noChangeArrowheads="1"/>
          </p:cNvSpPr>
          <p:nvPr/>
        </p:nvSpPr>
        <p:spPr bwMode="auto">
          <a:xfrm>
            <a:off x="5527993" y="4827563"/>
            <a:ext cx="650121" cy="215444"/>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en-GB" sz="800" b="1" dirty="0">
                <a:solidFill>
                  <a:srgbClr val="000000"/>
                </a:solidFill>
                <a:effectLst/>
                <a:latin typeface="Times New Roman"/>
                <a:ea typeface="Times New Roman"/>
              </a:rPr>
              <a:t>Others</a:t>
            </a:r>
            <a:endParaRPr lang="en-GB" sz="1200" b="1" dirty="0">
              <a:solidFill>
                <a:srgbClr val="000000"/>
              </a:solidFill>
              <a:effectLst/>
              <a:latin typeface="Times New Roman"/>
              <a:ea typeface="Times New Roman"/>
            </a:endParaRPr>
          </a:p>
        </p:txBody>
      </p:sp>
      <p:sp>
        <p:nvSpPr>
          <p:cNvPr id="24" name="Text Box 2"/>
          <p:cNvSpPr txBox="1">
            <a:spLocks noChangeArrowheads="1"/>
          </p:cNvSpPr>
          <p:nvPr/>
        </p:nvSpPr>
        <p:spPr bwMode="auto">
          <a:xfrm>
            <a:off x="7350244" y="996983"/>
            <a:ext cx="650121" cy="215444"/>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en-GB" sz="800" b="1" dirty="0">
                <a:solidFill>
                  <a:srgbClr val="000000"/>
                </a:solidFill>
                <a:effectLst/>
                <a:latin typeface="Times New Roman"/>
                <a:ea typeface="Times New Roman"/>
              </a:rPr>
              <a:t>H1 2020</a:t>
            </a:r>
            <a:endParaRPr lang="en-GB" sz="1200" b="1" dirty="0">
              <a:solidFill>
                <a:srgbClr val="000000"/>
              </a:solidFill>
              <a:effectLst/>
              <a:latin typeface="Times New Roman"/>
              <a:ea typeface="Times New Roman"/>
            </a:endParaRPr>
          </a:p>
        </p:txBody>
      </p:sp>
      <p:sp>
        <p:nvSpPr>
          <p:cNvPr id="25" name="Text Box 2"/>
          <p:cNvSpPr txBox="1">
            <a:spLocks noChangeArrowheads="1"/>
          </p:cNvSpPr>
          <p:nvPr/>
        </p:nvSpPr>
        <p:spPr bwMode="auto">
          <a:xfrm>
            <a:off x="8215849" y="996983"/>
            <a:ext cx="650121" cy="215444"/>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en-GB" sz="800" b="1" dirty="0">
                <a:solidFill>
                  <a:srgbClr val="000000"/>
                </a:solidFill>
                <a:effectLst/>
                <a:latin typeface="Times New Roman"/>
                <a:ea typeface="Times New Roman"/>
              </a:rPr>
              <a:t>H1 2021</a:t>
            </a:r>
            <a:endParaRPr lang="en-GB" sz="1200" b="1" dirty="0">
              <a:solidFill>
                <a:srgbClr val="000000"/>
              </a:solidFill>
              <a:effectLst/>
              <a:latin typeface="Times New Roman"/>
              <a:ea typeface="Times New Roman"/>
            </a:endParaRPr>
          </a:p>
        </p:txBody>
      </p:sp>
    </p:spTree>
    <p:extLst>
      <p:ext uri="{BB962C8B-B14F-4D97-AF65-F5344CB8AC3E}">
        <p14:creationId xmlns:p14="http://schemas.microsoft.com/office/powerpoint/2010/main" val="42728146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bwMode="auto">
          <a:xfrm>
            <a:off x="202019" y="191386"/>
            <a:ext cx="8737586" cy="677825"/>
          </a:xfrm>
          <a:prstGeom prst="rect">
            <a:avLst/>
          </a:prstGeom>
        </p:spPr>
        <p:txBody>
          <a:bodyPr vert="horz" lIns="79748" tIns="39874" rIns="79748" bIns="39874" rtlCol="0" anchor="ctr">
            <a:noAutofit/>
          </a:bodyPr>
          <a:lstStyle>
            <a:lvl1pPr algn="ctr" defTabSz="457200">
              <a:defRPr lang="fr-FR" sz="2800" spc="0" dirty="0">
                <a:solidFill>
                  <a:schemeClr val="bg1"/>
                </a:solidFill>
                <a:latin typeface="+mj-lt"/>
                <a:ea typeface="Verdana" panose="020B0604030504040204" pitchFamily="34" charset="0"/>
                <a:cs typeface="MS PGothic" charset="0"/>
              </a:defRPr>
            </a:lvl1pPr>
            <a:lvl2pPr algn="ctr" defTabSz="457200">
              <a:defRPr sz="4400">
                <a:latin typeface="Calibri" charset="0"/>
                <a:cs typeface="MS PGothic" charset="0"/>
              </a:defRPr>
            </a:lvl2pPr>
            <a:lvl3pPr algn="ctr" defTabSz="457200">
              <a:defRPr sz="4400">
                <a:latin typeface="Calibri" charset="0"/>
                <a:cs typeface="MS PGothic" charset="0"/>
              </a:defRPr>
            </a:lvl3pPr>
            <a:lvl4pPr algn="ctr" defTabSz="457200">
              <a:defRPr sz="4400">
                <a:latin typeface="Calibri" charset="0"/>
                <a:cs typeface="MS PGothic" charset="0"/>
              </a:defRPr>
            </a:lvl4pPr>
            <a:lvl5pPr algn="ctr" defTabSz="457200">
              <a:defRPr sz="4400">
                <a:latin typeface="Calibri" charset="0"/>
                <a:cs typeface="MS PGothic" charset="0"/>
              </a:defRPr>
            </a:lvl5pPr>
            <a:lvl6pPr marL="457200" algn="ctr" defTabSz="457200" fontAlgn="base">
              <a:spcBef>
                <a:spcPct val="0"/>
              </a:spcBef>
              <a:spcAft>
                <a:spcPct val="0"/>
              </a:spcAft>
              <a:defRPr sz="4400">
                <a:latin typeface="Calibri" charset="0"/>
                <a:ea typeface="ＭＳ Ｐゴシック" charset="0"/>
                <a:cs typeface="ＭＳ Ｐゴシック" charset="0"/>
              </a:defRPr>
            </a:lvl6pPr>
            <a:lvl7pPr marL="914400" algn="ctr" defTabSz="457200" fontAlgn="base">
              <a:spcBef>
                <a:spcPct val="0"/>
              </a:spcBef>
              <a:spcAft>
                <a:spcPct val="0"/>
              </a:spcAft>
              <a:defRPr sz="4400">
                <a:latin typeface="Calibri" charset="0"/>
                <a:ea typeface="ＭＳ Ｐゴシック" charset="0"/>
                <a:cs typeface="ＭＳ Ｐゴシック" charset="0"/>
              </a:defRPr>
            </a:lvl7pPr>
            <a:lvl8pPr marL="1371600" algn="ctr" defTabSz="457200" fontAlgn="base">
              <a:spcBef>
                <a:spcPct val="0"/>
              </a:spcBef>
              <a:spcAft>
                <a:spcPct val="0"/>
              </a:spcAft>
              <a:defRPr sz="4400">
                <a:latin typeface="Calibri" charset="0"/>
                <a:ea typeface="ＭＳ Ｐゴシック" charset="0"/>
                <a:cs typeface="ＭＳ Ｐゴシック" charset="0"/>
              </a:defRPr>
            </a:lvl8pPr>
            <a:lvl9pPr marL="1828800" algn="ctr" defTabSz="457200" fontAlgn="base">
              <a:spcBef>
                <a:spcPct val="0"/>
              </a:spcBef>
              <a:spcAft>
                <a:spcPct val="0"/>
              </a:spcAft>
              <a:defRPr sz="4400">
                <a:latin typeface="Calibri" charset="0"/>
                <a:ea typeface="ＭＳ Ｐゴシック" charset="0"/>
                <a:cs typeface="ＭＳ Ｐゴシック" charset="0"/>
              </a:defRPr>
            </a:lvl9pPr>
          </a:lstStyle>
          <a:p>
            <a:pPr defTabSz="685800">
              <a:lnSpc>
                <a:spcPct val="90000"/>
              </a:lnSpc>
              <a:spcBef>
                <a:spcPct val="0"/>
              </a:spcBef>
            </a:pPr>
            <a:r>
              <a:rPr lang="en-GB" cap="all" dirty="0">
                <a:cs typeface="+mj-cs"/>
              </a:rPr>
              <a:t>Current operating loss limited to 28m</a:t>
            </a:r>
          </a:p>
        </p:txBody>
      </p:sp>
      <p:sp>
        <p:nvSpPr>
          <p:cNvPr id="8" name="Espace réservé du contenu 5">
            <a:extLst>
              <a:ext uri="{FF2B5EF4-FFF2-40B4-BE49-F238E27FC236}">
                <a16:creationId xmlns:a16="http://schemas.microsoft.com/office/drawing/2014/main" id="{D1D49AF9-0D02-425C-9A96-97A2D78FC572}"/>
              </a:ext>
            </a:extLst>
          </p:cNvPr>
          <p:cNvSpPr txBox="1">
            <a:spLocks/>
          </p:cNvSpPr>
          <p:nvPr/>
        </p:nvSpPr>
        <p:spPr>
          <a:xfrm>
            <a:off x="4691456" y="1051965"/>
            <a:ext cx="4248149" cy="3977235"/>
          </a:xfrm>
          <a:prstGeom prst="rect">
            <a:avLst/>
          </a:prstGeom>
        </p:spPr>
        <p:txBody>
          <a:bodyPr>
            <a:noAutofit/>
          </a:bodyPr>
          <a:lstStyle>
            <a:lvl1pPr marL="195773" indent="-195773" algn="l" defTabSz="783092" rtl="0" eaLnBrk="1" latinLnBrk="0" hangingPunct="1">
              <a:lnSpc>
                <a:spcPct val="90000"/>
              </a:lnSpc>
              <a:spcBef>
                <a:spcPts val="856"/>
              </a:spcBef>
              <a:buFont typeface="Arial" panose="020B0604020202020204" pitchFamily="34" charset="0"/>
              <a:buChar char="•"/>
              <a:defRPr sz="2398" kern="1200">
                <a:solidFill>
                  <a:schemeClr val="tx1"/>
                </a:solidFill>
                <a:latin typeface="+mn-lt"/>
                <a:ea typeface="+mn-ea"/>
                <a:cs typeface="+mn-cs"/>
              </a:defRPr>
            </a:lvl1pPr>
            <a:lvl2pPr marL="587319" indent="-195773" algn="l" defTabSz="783092" rtl="0" eaLnBrk="1" latinLnBrk="0" hangingPunct="1">
              <a:lnSpc>
                <a:spcPct val="90000"/>
              </a:lnSpc>
              <a:spcBef>
                <a:spcPts val="428"/>
              </a:spcBef>
              <a:buFont typeface="Arial" panose="020B0604020202020204" pitchFamily="34" charset="0"/>
              <a:buChar char="•"/>
              <a:defRPr sz="2055" kern="1200">
                <a:solidFill>
                  <a:schemeClr val="tx1"/>
                </a:solidFill>
                <a:latin typeface="+mn-lt"/>
                <a:ea typeface="+mn-ea"/>
                <a:cs typeface="+mn-cs"/>
              </a:defRPr>
            </a:lvl2pPr>
            <a:lvl3pPr marL="978865" indent="-195773" algn="l" defTabSz="783092" rtl="0" eaLnBrk="1" latinLnBrk="0" hangingPunct="1">
              <a:lnSpc>
                <a:spcPct val="90000"/>
              </a:lnSpc>
              <a:spcBef>
                <a:spcPts val="428"/>
              </a:spcBef>
              <a:buFont typeface="Arial" panose="020B0604020202020204" pitchFamily="34" charset="0"/>
              <a:buChar char="•"/>
              <a:defRPr sz="1713" kern="1200">
                <a:solidFill>
                  <a:schemeClr val="tx1"/>
                </a:solidFill>
                <a:latin typeface="+mn-lt"/>
                <a:ea typeface="+mn-ea"/>
                <a:cs typeface="+mn-cs"/>
              </a:defRPr>
            </a:lvl3pPr>
            <a:lvl4pPr marL="1370411"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4pPr>
            <a:lvl5pPr marL="1761957"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5pPr>
            <a:lvl6pPr marL="2153503"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6pPr>
            <a:lvl7pPr marL="2545050"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7pPr>
            <a:lvl8pPr marL="2936596"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8pPr>
            <a:lvl9pPr marL="3328142"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9pPr>
          </a:lstStyle>
          <a:p>
            <a:pPr marL="171450" lvl="1" indent="-171450" algn="just" defTabSz="685800">
              <a:spcBef>
                <a:spcPts val="750"/>
              </a:spcBef>
              <a:spcAft>
                <a:spcPts val="523"/>
              </a:spcAft>
              <a:buClr>
                <a:srgbClr val="FF0000"/>
              </a:buClr>
              <a:buFont typeface="Wingdings" panose="05000000000000000000" pitchFamily="2" charset="2"/>
              <a:buChar char="§"/>
              <a:defRPr/>
            </a:pPr>
            <a:r>
              <a:rPr lang="en-GB" sz="1300" b="1" dirty="0">
                <a:solidFill>
                  <a:schemeClr val="accent1">
                    <a:lumMod val="50000"/>
                  </a:schemeClr>
                </a:solidFill>
              </a:rPr>
              <a:t>PURCHASES AND EXTERNAL CHARGES</a:t>
            </a:r>
          </a:p>
          <a:p>
            <a:pPr marL="446088" lvl="1" indent="-180975" defTabSz="783046">
              <a:spcAft>
                <a:spcPts val="100"/>
              </a:spcAft>
              <a:buClr>
                <a:srgbClr val="FF0000"/>
              </a:buClr>
              <a:buSzPct val="90000"/>
              <a:defRPr/>
            </a:pPr>
            <a:r>
              <a:rPr lang="en-GB" sz="1200" dirty="0">
                <a:solidFill>
                  <a:srgbClr val="002060"/>
                </a:solidFill>
              </a:rPr>
              <a:t>Reduction in fixed costs vs. 2020 (excluding personnel, taxes and similar payments &amp; amortisation): -€3m</a:t>
            </a:r>
          </a:p>
          <a:p>
            <a:pPr marL="446088" lvl="1" indent="-180975" defTabSz="783046">
              <a:spcAft>
                <a:spcPts val="100"/>
              </a:spcAft>
              <a:buClr>
                <a:srgbClr val="FF0000"/>
              </a:buClr>
              <a:buSzPct val="90000"/>
              <a:defRPr/>
            </a:pPr>
            <a:r>
              <a:rPr lang="en-GB" sz="1200" dirty="0">
                <a:solidFill>
                  <a:srgbClr val="002060"/>
                </a:solidFill>
              </a:rPr>
              <a:t>Business impact: -€40m</a:t>
            </a:r>
          </a:p>
          <a:p>
            <a:pPr marL="171450" lvl="1" indent="-171450" algn="just" defTabSz="685800">
              <a:spcBef>
                <a:spcPts val="750"/>
              </a:spcBef>
              <a:spcAft>
                <a:spcPts val="523"/>
              </a:spcAft>
              <a:buClr>
                <a:srgbClr val="FF0000"/>
              </a:buClr>
              <a:buFont typeface="Wingdings" panose="05000000000000000000" pitchFamily="2" charset="2"/>
              <a:buChar char="§"/>
              <a:defRPr/>
            </a:pPr>
            <a:r>
              <a:rPr lang="en-GB" sz="1300" b="1" dirty="0">
                <a:solidFill>
                  <a:schemeClr val="accent1">
                    <a:lumMod val="50000"/>
                  </a:schemeClr>
                </a:solidFill>
              </a:rPr>
              <a:t>CONTAINMENT OF STAFF COSTS (-€17m)</a:t>
            </a:r>
          </a:p>
          <a:p>
            <a:pPr marL="446088" lvl="1" indent="-180975" defTabSz="783046">
              <a:spcAft>
                <a:spcPts val="100"/>
              </a:spcAft>
              <a:buClr>
                <a:srgbClr val="FF0000"/>
              </a:buClr>
              <a:buSzPct val="90000"/>
              <a:defRPr/>
            </a:pPr>
            <a:r>
              <a:rPr lang="en-GB" sz="1200" dirty="0">
                <a:solidFill>
                  <a:srgbClr val="002060"/>
                </a:solidFill>
              </a:rPr>
              <a:t>Continuing implementation of government furlough measures in France / Reduction in staffing levels </a:t>
            </a:r>
          </a:p>
          <a:p>
            <a:pPr marL="446088" lvl="1" indent="-180975" defTabSz="783046">
              <a:spcAft>
                <a:spcPts val="100"/>
              </a:spcAft>
              <a:buClr>
                <a:srgbClr val="FF0000"/>
              </a:buClr>
              <a:buSzPct val="90000"/>
              <a:defRPr/>
            </a:pPr>
            <a:r>
              <a:rPr lang="en-GB" sz="1200" dirty="0">
                <a:solidFill>
                  <a:srgbClr val="002060"/>
                </a:solidFill>
              </a:rPr>
              <a:t>Exemption of social charges: -€10m </a:t>
            </a:r>
          </a:p>
          <a:p>
            <a:pPr marL="171450" lvl="1" indent="-171450" algn="just" defTabSz="685800">
              <a:spcBef>
                <a:spcPts val="750"/>
              </a:spcBef>
              <a:spcAft>
                <a:spcPts val="523"/>
              </a:spcAft>
              <a:buClr>
                <a:srgbClr val="FF0000"/>
              </a:buClr>
              <a:buFont typeface="Wingdings" panose="05000000000000000000" pitchFamily="2" charset="2"/>
              <a:buChar char="§"/>
              <a:defRPr/>
            </a:pPr>
            <a:r>
              <a:rPr lang="en-GB" sz="1300" b="1" dirty="0">
                <a:solidFill>
                  <a:schemeClr val="accent1">
                    <a:lumMod val="50000"/>
                  </a:schemeClr>
                </a:solidFill>
              </a:rPr>
              <a:t>OTHER INCOME: </a:t>
            </a:r>
          </a:p>
          <a:p>
            <a:pPr marL="446088" lvl="1" indent="-180975" defTabSz="783046">
              <a:spcAft>
                <a:spcPts val="100"/>
              </a:spcAft>
              <a:buClr>
                <a:srgbClr val="FF0000"/>
              </a:buClr>
              <a:buSzPct val="90000"/>
              <a:defRPr/>
            </a:pPr>
            <a:r>
              <a:rPr lang="en-GB" sz="1200" dirty="0">
                <a:solidFill>
                  <a:srgbClr val="002060"/>
                </a:solidFill>
              </a:rPr>
              <a:t>Aid for the coverage of fixed costs and  a COVID-19 relief fund (</a:t>
            </a:r>
            <a:r>
              <a:rPr lang="en-GB" sz="1200" i="1" dirty="0">
                <a:solidFill>
                  <a:srgbClr val="002060"/>
                </a:solidFill>
              </a:rPr>
              <a:t>fonds de solidarité</a:t>
            </a:r>
            <a:r>
              <a:rPr lang="en-GB" sz="1200" dirty="0">
                <a:solidFill>
                  <a:srgbClr val="002060"/>
                </a:solidFill>
              </a:rPr>
              <a:t>) </a:t>
            </a:r>
          </a:p>
          <a:p>
            <a:pPr marL="446088" lvl="1" indent="-180975" defTabSz="783046">
              <a:spcAft>
                <a:spcPts val="100"/>
              </a:spcAft>
              <a:buClr>
                <a:srgbClr val="FF0000"/>
              </a:buClr>
              <a:buSzPct val="90000"/>
              <a:defRPr/>
            </a:pPr>
            <a:r>
              <a:rPr lang="en-GB" sz="1200" dirty="0">
                <a:solidFill>
                  <a:srgbClr val="002060"/>
                </a:solidFill>
              </a:rPr>
              <a:t>Compensation for lost ticket sales for sports clubs </a:t>
            </a:r>
          </a:p>
          <a:p>
            <a:pPr marL="446088" lvl="1" indent="-180975" defTabSz="783046">
              <a:spcAft>
                <a:spcPts val="100"/>
              </a:spcAft>
              <a:buClr>
                <a:srgbClr val="FF0000"/>
              </a:buClr>
              <a:buSzPct val="90000"/>
              <a:defRPr/>
            </a:pPr>
            <a:r>
              <a:rPr lang="en-GB" sz="1200" dirty="0">
                <a:solidFill>
                  <a:srgbClr val="002060"/>
                </a:solidFill>
              </a:rPr>
              <a:t>Other government aid</a:t>
            </a:r>
            <a:br>
              <a:rPr lang="en-GB" sz="1200" dirty="0">
                <a:solidFill>
                  <a:srgbClr val="002060"/>
                </a:solidFill>
              </a:rPr>
            </a:br>
            <a:endParaRPr lang="en-GB" sz="1200" dirty="0">
              <a:solidFill>
                <a:srgbClr val="002060"/>
              </a:solidFill>
            </a:endParaRPr>
          </a:p>
          <a:p>
            <a:pPr marL="171450" lvl="1" indent="-171450" algn="just" defTabSz="685800">
              <a:spcBef>
                <a:spcPts val="750"/>
              </a:spcBef>
              <a:spcAft>
                <a:spcPts val="523"/>
              </a:spcAft>
              <a:buClr>
                <a:srgbClr val="FF0000"/>
              </a:buClr>
              <a:buFont typeface="Wingdings" panose="05000000000000000000" pitchFamily="2" charset="2"/>
              <a:buChar char="§"/>
              <a:defRPr/>
            </a:pPr>
            <a:r>
              <a:rPr lang="en-GB" sz="1300" b="1" dirty="0">
                <a:solidFill>
                  <a:schemeClr val="accent1">
                    <a:lumMod val="50000"/>
                  </a:schemeClr>
                </a:solidFill>
              </a:rPr>
              <a:t>NET PROCEEDS FROM NON-CURRENT OPERATIONS</a:t>
            </a:r>
          </a:p>
          <a:p>
            <a:pPr marL="446088" lvl="1" indent="-180975" defTabSz="783046">
              <a:spcAft>
                <a:spcPts val="100"/>
              </a:spcAft>
              <a:buClr>
                <a:srgbClr val="FF0000"/>
              </a:buClr>
              <a:buSzPct val="90000"/>
              <a:defRPr/>
            </a:pPr>
            <a:r>
              <a:rPr lang="en-GB" sz="1200" dirty="0">
                <a:solidFill>
                  <a:srgbClr val="002060"/>
                </a:solidFill>
              </a:rPr>
              <a:t>Reorganisation expenses</a:t>
            </a:r>
          </a:p>
          <a:p>
            <a:pPr marL="446088" lvl="1" indent="-180975" defTabSz="783046">
              <a:spcAft>
                <a:spcPts val="100"/>
              </a:spcAft>
              <a:buClr>
                <a:srgbClr val="FF0000"/>
              </a:buClr>
              <a:buSzPct val="90000"/>
              <a:defRPr/>
            </a:pPr>
            <a:r>
              <a:rPr lang="en-GB" sz="1200" dirty="0">
                <a:solidFill>
                  <a:srgbClr val="002060"/>
                </a:solidFill>
              </a:rPr>
              <a:t>Expenses linked to development projects  </a:t>
            </a:r>
          </a:p>
        </p:txBody>
      </p:sp>
      <p:sp>
        <p:nvSpPr>
          <p:cNvPr id="6" name="Rectangle 5">
            <a:extLst>
              <a:ext uri="{FF2B5EF4-FFF2-40B4-BE49-F238E27FC236}">
                <a16:creationId xmlns:a16="http://schemas.microsoft.com/office/drawing/2014/main" id="{9ABF0915-F62F-4B8D-A886-440B4DB506E3}"/>
              </a:ext>
            </a:extLst>
          </p:cNvPr>
          <p:cNvSpPr/>
          <p:nvPr/>
        </p:nvSpPr>
        <p:spPr>
          <a:xfrm>
            <a:off x="202019" y="4272673"/>
            <a:ext cx="1502432" cy="215444"/>
          </a:xfrm>
          <a:prstGeom prst="rect">
            <a:avLst/>
          </a:prstGeom>
        </p:spPr>
        <p:txBody>
          <a:bodyPr wrap="square">
            <a:spAutoFit/>
          </a:bodyPr>
          <a:lstStyle/>
          <a:p>
            <a:r>
              <a:rPr lang="en-GB" sz="800" b="1" dirty="0"/>
              <a:t>Pre-IFRS 16 data </a:t>
            </a:r>
          </a:p>
        </p:txBody>
      </p:sp>
      <p:grpSp>
        <p:nvGrpSpPr>
          <p:cNvPr id="2" name="Group 4"/>
          <p:cNvGrpSpPr>
            <a:grpSpLocks noChangeAspect="1"/>
          </p:cNvGrpSpPr>
          <p:nvPr/>
        </p:nvGrpSpPr>
        <p:grpSpPr bwMode="auto">
          <a:xfrm>
            <a:off x="246063" y="1363663"/>
            <a:ext cx="4248150" cy="2800350"/>
            <a:chOff x="155" y="859"/>
            <a:chExt cx="2676" cy="1764"/>
          </a:xfrm>
        </p:grpSpPr>
        <p:sp>
          <p:nvSpPr>
            <p:cNvPr id="5" name="AutoShape 3"/>
            <p:cNvSpPr>
              <a:spLocks noChangeAspect="1" noTextEdit="1"/>
            </p:cNvSpPr>
            <p:nvPr/>
          </p:nvSpPr>
          <p:spPr bwMode="auto">
            <a:xfrm>
              <a:off x="155" y="859"/>
              <a:ext cx="2676" cy="1764"/>
            </a:xfrm>
            <a:prstGeom prst="rect">
              <a:avLst/>
            </a:prstGeom>
            <a:noFill/>
            <a:ln w="9525" cap="flat" cmpd="sng" algn="ctr">
              <a:solidFill>
                <a:srgbClr val="44546A"/>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7" name="Rectangle 5"/>
            <p:cNvSpPr>
              <a:spLocks noChangeArrowheads="1"/>
            </p:cNvSpPr>
            <p:nvPr/>
          </p:nvSpPr>
          <p:spPr bwMode="auto">
            <a:xfrm>
              <a:off x="155" y="859"/>
              <a:ext cx="1557" cy="247"/>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9" name="Rectangle 6"/>
            <p:cNvSpPr>
              <a:spLocks noChangeArrowheads="1"/>
            </p:cNvSpPr>
            <p:nvPr/>
          </p:nvSpPr>
          <p:spPr bwMode="auto">
            <a:xfrm>
              <a:off x="1706" y="859"/>
              <a:ext cx="85" cy="24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 name="Rectangle 7"/>
            <p:cNvSpPr>
              <a:spLocks noChangeArrowheads="1"/>
            </p:cNvSpPr>
            <p:nvPr/>
          </p:nvSpPr>
          <p:spPr bwMode="auto">
            <a:xfrm>
              <a:off x="1785" y="859"/>
              <a:ext cx="487" cy="247"/>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1" name="Rectangle 8"/>
            <p:cNvSpPr>
              <a:spLocks noChangeArrowheads="1"/>
            </p:cNvSpPr>
            <p:nvPr/>
          </p:nvSpPr>
          <p:spPr bwMode="auto">
            <a:xfrm>
              <a:off x="2266" y="859"/>
              <a:ext cx="84" cy="24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2" name="Rectangle 9"/>
            <p:cNvSpPr>
              <a:spLocks noChangeArrowheads="1"/>
            </p:cNvSpPr>
            <p:nvPr/>
          </p:nvSpPr>
          <p:spPr bwMode="auto">
            <a:xfrm>
              <a:off x="2344" y="859"/>
              <a:ext cx="487" cy="247"/>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3" name="Rectangle 10"/>
            <p:cNvSpPr>
              <a:spLocks noChangeArrowheads="1"/>
            </p:cNvSpPr>
            <p:nvPr/>
          </p:nvSpPr>
          <p:spPr bwMode="auto">
            <a:xfrm>
              <a:off x="2825" y="859"/>
              <a:ext cx="84" cy="24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4" name="Rectangle 11"/>
            <p:cNvSpPr>
              <a:spLocks noChangeArrowheads="1"/>
            </p:cNvSpPr>
            <p:nvPr/>
          </p:nvSpPr>
          <p:spPr bwMode="auto">
            <a:xfrm>
              <a:off x="155" y="1100"/>
              <a:ext cx="2754" cy="7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5" name="Rectangle 12"/>
            <p:cNvSpPr>
              <a:spLocks noChangeArrowheads="1"/>
            </p:cNvSpPr>
            <p:nvPr/>
          </p:nvSpPr>
          <p:spPr bwMode="auto">
            <a:xfrm>
              <a:off x="155" y="1166"/>
              <a:ext cx="1557"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6" name="Rectangle 13"/>
            <p:cNvSpPr>
              <a:spLocks noChangeArrowheads="1"/>
            </p:cNvSpPr>
            <p:nvPr/>
          </p:nvSpPr>
          <p:spPr bwMode="auto">
            <a:xfrm>
              <a:off x="1706" y="1166"/>
              <a:ext cx="85"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7" name="Rectangle 14"/>
            <p:cNvSpPr>
              <a:spLocks noChangeArrowheads="1"/>
            </p:cNvSpPr>
            <p:nvPr/>
          </p:nvSpPr>
          <p:spPr bwMode="auto">
            <a:xfrm>
              <a:off x="1785" y="1166"/>
              <a:ext cx="487"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8" name="Rectangle 15"/>
            <p:cNvSpPr>
              <a:spLocks noChangeArrowheads="1"/>
            </p:cNvSpPr>
            <p:nvPr/>
          </p:nvSpPr>
          <p:spPr bwMode="auto">
            <a:xfrm>
              <a:off x="2266" y="1166"/>
              <a:ext cx="84"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 name="Rectangle 16"/>
            <p:cNvSpPr>
              <a:spLocks noChangeArrowheads="1"/>
            </p:cNvSpPr>
            <p:nvPr/>
          </p:nvSpPr>
          <p:spPr bwMode="auto">
            <a:xfrm>
              <a:off x="2344" y="1166"/>
              <a:ext cx="487"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0" name="Rectangle 17"/>
            <p:cNvSpPr>
              <a:spLocks noChangeArrowheads="1"/>
            </p:cNvSpPr>
            <p:nvPr/>
          </p:nvSpPr>
          <p:spPr bwMode="auto">
            <a:xfrm>
              <a:off x="2825" y="1166"/>
              <a:ext cx="84"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1" name="Rectangle 18"/>
            <p:cNvSpPr>
              <a:spLocks noChangeArrowheads="1"/>
            </p:cNvSpPr>
            <p:nvPr/>
          </p:nvSpPr>
          <p:spPr bwMode="auto">
            <a:xfrm>
              <a:off x="155" y="1286"/>
              <a:ext cx="2754" cy="4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2" name="Rectangle 19"/>
            <p:cNvSpPr>
              <a:spLocks noChangeArrowheads="1"/>
            </p:cNvSpPr>
            <p:nvPr/>
          </p:nvSpPr>
          <p:spPr bwMode="auto">
            <a:xfrm>
              <a:off x="155" y="1768"/>
              <a:ext cx="1557" cy="133"/>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3" name="Rectangle 20"/>
            <p:cNvSpPr>
              <a:spLocks noChangeArrowheads="1"/>
            </p:cNvSpPr>
            <p:nvPr/>
          </p:nvSpPr>
          <p:spPr bwMode="auto">
            <a:xfrm>
              <a:off x="1706" y="1768"/>
              <a:ext cx="85" cy="1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4" name="Rectangle 21"/>
            <p:cNvSpPr>
              <a:spLocks noChangeArrowheads="1"/>
            </p:cNvSpPr>
            <p:nvPr/>
          </p:nvSpPr>
          <p:spPr bwMode="auto">
            <a:xfrm>
              <a:off x="1785" y="1768"/>
              <a:ext cx="487" cy="133"/>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5" name="Rectangle 22"/>
            <p:cNvSpPr>
              <a:spLocks noChangeArrowheads="1"/>
            </p:cNvSpPr>
            <p:nvPr/>
          </p:nvSpPr>
          <p:spPr bwMode="auto">
            <a:xfrm>
              <a:off x="2266" y="1768"/>
              <a:ext cx="84" cy="1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6" name="Rectangle 23"/>
            <p:cNvSpPr>
              <a:spLocks noChangeArrowheads="1"/>
            </p:cNvSpPr>
            <p:nvPr/>
          </p:nvSpPr>
          <p:spPr bwMode="auto">
            <a:xfrm>
              <a:off x="2344" y="1768"/>
              <a:ext cx="487" cy="133"/>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7" name="Rectangle 24"/>
            <p:cNvSpPr>
              <a:spLocks noChangeArrowheads="1"/>
            </p:cNvSpPr>
            <p:nvPr/>
          </p:nvSpPr>
          <p:spPr bwMode="auto">
            <a:xfrm>
              <a:off x="2825" y="1768"/>
              <a:ext cx="84" cy="1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8" name="Rectangle 25"/>
            <p:cNvSpPr>
              <a:spLocks noChangeArrowheads="1"/>
            </p:cNvSpPr>
            <p:nvPr/>
          </p:nvSpPr>
          <p:spPr bwMode="auto">
            <a:xfrm>
              <a:off x="155" y="1895"/>
              <a:ext cx="2754" cy="24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9" name="Rectangle 26"/>
            <p:cNvSpPr>
              <a:spLocks noChangeArrowheads="1"/>
            </p:cNvSpPr>
            <p:nvPr/>
          </p:nvSpPr>
          <p:spPr bwMode="auto">
            <a:xfrm>
              <a:off x="155" y="2135"/>
              <a:ext cx="155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0" name="Rectangle 27"/>
            <p:cNvSpPr>
              <a:spLocks noChangeArrowheads="1"/>
            </p:cNvSpPr>
            <p:nvPr/>
          </p:nvSpPr>
          <p:spPr bwMode="auto">
            <a:xfrm>
              <a:off x="1706" y="2135"/>
              <a:ext cx="85"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1" name="Rectangle 28"/>
            <p:cNvSpPr>
              <a:spLocks noChangeArrowheads="1"/>
            </p:cNvSpPr>
            <p:nvPr/>
          </p:nvSpPr>
          <p:spPr bwMode="auto">
            <a:xfrm>
              <a:off x="1785" y="2135"/>
              <a:ext cx="48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2" name="Rectangle 29"/>
            <p:cNvSpPr>
              <a:spLocks noChangeArrowheads="1"/>
            </p:cNvSpPr>
            <p:nvPr/>
          </p:nvSpPr>
          <p:spPr bwMode="auto">
            <a:xfrm>
              <a:off x="2266" y="2135"/>
              <a:ext cx="84"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3" name="Rectangle 30"/>
            <p:cNvSpPr>
              <a:spLocks noChangeArrowheads="1"/>
            </p:cNvSpPr>
            <p:nvPr/>
          </p:nvSpPr>
          <p:spPr bwMode="auto">
            <a:xfrm>
              <a:off x="2344" y="2135"/>
              <a:ext cx="48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4" name="Rectangle 31"/>
            <p:cNvSpPr>
              <a:spLocks noChangeArrowheads="1"/>
            </p:cNvSpPr>
            <p:nvPr/>
          </p:nvSpPr>
          <p:spPr bwMode="auto">
            <a:xfrm>
              <a:off x="2825" y="2135"/>
              <a:ext cx="84"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5" name="Rectangle 32"/>
            <p:cNvSpPr>
              <a:spLocks noChangeArrowheads="1"/>
            </p:cNvSpPr>
            <p:nvPr/>
          </p:nvSpPr>
          <p:spPr bwMode="auto">
            <a:xfrm>
              <a:off x="155" y="2256"/>
              <a:ext cx="2754" cy="24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6" name="Rectangle 33"/>
            <p:cNvSpPr>
              <a:spLocks noChangeArrowheads="1"/>
            </p:cNvSpPr>
            <p:nvPr/>
          </p:nvSpPr>
          <p:spPr bwMode="auto">
            <a:xfrm>
              <a:off x="155" y="2497"/>
              <a:ext cx="1557"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7" name="Rectangle 34"/>
            <p:cNvSpPr>
              <a:spLocks noChangeArrowheads="1"/>
            </p:cNvSpPr>
            <p:nvPr/>
          </p:nvSpPr>
          <p:spPr bwMode="auto">
            <a:xfrm>
              <a:off x="1706" y="2497"/>
              <a:ext cx="85"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8" name="Rectangle 35"/>
            <p:cNvSpPr>
              <a:spLocks noChangeArrowheads="1"/>
            </p:cNvSpPr>
            <p:nvPr/>
          </p:nvSpPr>
          <p:spPr bwMode="auto">
            <a:xfrm>
              <a:off x="1785" y="2497"/>
              <a:ext cx="487"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9" name="Rectangle 36"/>
            <p:cNvSpPr>
              <a:spLocks noChangeArrowheads="1"/>
            </p:cNvSpPr>
            <p:nvPr/>
          </p:nvSpPr>
          <p:spPr bwMode="auto">
            <a:xfrm>
              <a:off x="2266" y="2497"/>
              <a:ext cx="84"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0" name="Rectangle 37"/>
            <p:cNvSpPr>
              <a:spLocks noChangeArrowheads="1"/>
            </p:cNvSpPr>
            <p:nvPr/>
          </p:nvSpPr>
          <p:spPr bwMode="auto">
            <a:xfrm>
              <a:off x="2344" y="2497"/>
              <a:ext cx="487"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1" name="Rectangle 38"/>
            <p:cNvSpPr>
              <a:spLocks noChangeArrowheads="1"/>
            </p:cNvSpPr>
            <p:nvPr/>
          </p:nvSpPr>
          <p:spPr bwMode="auto">
            <a:xfrm>
              <a:off x="2825" y="2497"/>
              <a:ext cx="84"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2" name="Rectangle 39"/>
            <p:cNvSpPr>
              <a:spLocks noChangeArrowheads="1"/>
            </p:cNvSpPr>
            <p:nvPr/>
          </p:nvSpPr>
          <p:spPr bwMode="auto">
            <a:xfrm>
              <a:off x="155" y="2617"/>
              <a:ext cx="2754"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3" name="Rectangle 40"/>
            <p:cNvSpPr>
              <a:spLocks noChangeArrowheads="1"/>
            </p:cNvSpPr>
            <p:nvPr/>
          </p:nvSpPr>
          <p:spPr bwMode="auto">
            <a:xfrm>
              <a:off x="816" y="931"/>
              <a:ext cx="30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€m</a:t>
              </a:r>
            </a:p>
          </p:txBody>
        </p:sp>
        <p:sp>
          <p:nvSpPr>
            <p:cNvPr id="44" name="Rectangle 41"/>
            <p:cNvSpPr>
              <a:spLocks noChangeArrowheads="1"/>
            </p:cNvSpPr>
            <p:nvPr/>
          </p:nvSpPr>
          <p:spPr bwMode="auto">
            <a:xfrm>
              <a:off x="1821" y="931"/>
              <a:ext cx="529"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30/06/2020</a:t>
              </a:r>
            </a:p>
          </p:txBody>
        </p:sp>
        <p:sp>
          <p:nvSpPr>
            <p:cNvPr id="45" name="Rectangle 42"/>
            <p:cNvSpPr>
              <a:spLocks noChangeArrowheads="1"/>
            </p:cNvSpPr>
            <p:nvPr/>
          </p:nvSpPr>
          <p:spPr bwMode="auto">
            <a:xfrm>
              <a:off x="2380" y="931"/>
              <a:ext cx="529"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30/06/2021</a:t>
              </a:r>
            </a:p>
          </p:txBody>
        </p:sp>
        <p:sp>
          <p:nvSpPr>
            <p:cNvPr id="46" name="Rectangle 43"/>
            <p:cNvSpPr>
              <a:spLocks noChangeArrowheads="1"/>
            </p:cNvSpPr>
            <p:nvPr/>
          </p:nvSpPr>
          <p:spPr bwMode="auto">
            <a:xfrm>
              <a:off x="173" y="1178"/>
              <a:ext cx="740"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Revenue </a:t>
              </a:r>
            </a:p>
          </p:txBody>
        </p:sp>
        <p:sp>
          <p:nvSpPr>
            <p:cNvPr id="47" name="Rectangle 44"/>
            <p:cNvSpPr>
              <a:spLocks noChangeArrowheads="1"/>
            </p:cNvSpPr>
            <p:nvPr/>
          </p:nvSpPr>
          <p:spPr bwMode="auto">
            <a:xfrm>
              <a:off x="2061" y="1178"/>
              <a:ext cx="27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266.8</a:t>
              </a:r>
            </a:p>
          </p:txBody>
        </p:sp>
        <p:sp>
          <p:nvSpPr>
            <p:cNvPr id="48" name="Rectangle 45"/>
            <p:cNvSpPr>
              <a:spLocks noChangeArrowheads="1"/>
            </p:cNvSpPr>
            <p:nvPr/>
          </p:nvSpPr>
          <p:spPr bwMode="auto">
            <a:xfrm>
              <a:off x="2621" y="1178"/>
              <a:ext cx="27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209.8</a:t>
              </a:r>
            </a:p>
          </p:txBody>
        </p:sp>
        <p:sp>
          <p:nvSpPr>
            <p:cNvPr id="49" name="Rectangle 46"/>
            <p:cNvSpPr>
              <a:spLocks noChangeArrowheads="1"/>
            </p:cNvSpPr>
            <p:nvPr/>
          </p:nvSpPr>
          <p:spPr bwMode="auto">
            <a:xfrm>
              <a:off x="173" y="1298"/>
              <a:ext cx="1100"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Purchases and external charges</a:t>
              </a:r>
            </a:p>
          </p:txBody>
        </p:sp>
        <p:sp>
          <p:nvSpPr>
            <p:cNvPr id="50" name="Rectangle 47"/>
            <p:cNvSpPr>
              <a:spLocks noChangeArrowheads="1"/>
            </p:cNvSpPr>
            <p:nvPr/>
          </p:nvSpPr>
          <p:spPr bwMode="auto">
            <a:xfrm>
              <a:off x="2031" y="1298"/>
              <a:ext cx="295"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(180.2)</a:t>
              </a:r>
            </a:p>
          </p:txBody>
        </p:sp>
        <p:sp>
          <p:nvSpPr>
            <p:cNvPr id="51" name="Rectangle 48"/>
            <p:cNvSpPr>
              <a:spLocks noChangeArrowheads="1"/>
            </p:cNvSpPr>
            <p:nvPr/>
          </p:nvSpPr>
          <p:spPr bwMode="auto">
            <a:xfrm>
              <a:off x="2590" y="1298"/>
              <a:ext cx="295"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-137.3</a:t>
              </a:r>
            </a:p>
          </p:txBody>
        </p:sp>
        <p:sp>
          <p:nvSpPr>
            <p:cNvPr id="52" name="Rectangle 49"/>
            <p:cNvSpPr>
              <a:spLocks noChangeArrowheads="1"/>
            </p:cNvSpPr>
            <p:nvPr/>
          </p:nvSpPr>
          <p:spPr bwMode="auto">
            <a:xfrm>
              <a:off x="173" y="1419"/>
              <a:ext cx="1088"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Personnel expenses and employee profit sharing </a:t>
              </a:r>
            </a:p>
          </p:txBody>
        </p:sp>
        <p:sp>
          <p:nvSpPr>
            <p:cNvPr id="53" name="Rectangle 50"/>
            <p:cNvSpPr>
              <a:spLocks noChangeArrowheads="1"/>
            </p:cNvSpPr>
            <p:nvPr/>
          </p:nvSpPr>
          <p:spPr bwMode="auto">
            <a:xfrm>
              <a:off x="2031" y="1419"/>
              <a:ext cx="295"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(100.1)</a:t>
              </a:r>
            </a:p>
          </p:txBody>
        </p:sp>
        <p:sp>
          <p:nvSpPr>
            <p:cNvPr id="54" name="Rectangle 51"/>
            <p:cNvSpPr>
              <a:spLocks noChangeArrowheads="1"/>
            </p:cNvSpPr>
            <p:nvPr/>
          </p:nvSpPr>
          <p:spPr bwMode="auto">
            <a:xfrm>
              <a:off x="2633" y="1419"/>
              <a:ext cx="24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-86.1</a:t>
              </a:r>
            </a:p>
          </p:txBody>
        </p:sp>
        <p:sp>
          <p:nvSpPr>
            <p:cNvPr id="55" name="Rectangle 52"/>
            <p:cNvSpPr>
              <a:spLocks noChangeArrowheads="1"/>
            </p:cNvSpPr>
            <p:nvPr/>
          </p:nvSpPr>
          <p:spPr bwMode="auto">
            <a:xfrm>
              <a:off x="173" y="1539"/>
              <a:ext cx="649"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Taxes and similar payments</a:t>
              </a:r>
            </a:p>
          </p:txBody>
        </p:sp>
        <p:sp>
          <p:nvSpPr>
            <p:cNvPr id="56" name="Rectangle 53"/>
            <p:cNvSpPr>
              <a:spLocks noChangeArrowheads="1"/>
            </p:cNvSpPr>
            <p:nvPr/>
          </p:nvSpPr>
          <p:spPr bwMode="auto">
            <a:xfrm>
              <a:off x="2115" y="1539"/>
              <a:ext cx="198"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-7.8</a:t>
              </a:r>
            </a:p>
          </p:txBody>
        </p:sp>
        <p:sp>
          <p:nvSpPr>
            <p:cNvPr id="57" name="Rectangle 54"/>
            <p:cNvSpPr>
              <a:spLocks noChangeArrowheads="1"/>
            </p:cNvSpPr>
            <p:nvPr/>
          </p:nvSpPr>
          <p:spPr bwMode="auto">
            <a:xfrm>
              <a:off x="2675" y="1539"/>
              <a:ext cx="198"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-6.2</a:t>
              </a:r>
            </a:p>
          </p:txBody>
        </p:sp>
        <p:sp>
          <p:nvSpPr>
            <p:cNvPr id="58" name="Rectangle 55"/>
            <p:cNvSpPr>
              <a:spLocks noChangeArrowheads="1"/>
            </p:cNvSpPr>
            <p:nvPr/>
          </p:nvSpPr>
          <p:spPr bwMode="auto">
            <a:xfrm>
              <a:off x="173" y="1660"/>
              <a:ext cx="1281"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Other current operating income and expenses</a:t>
              </a:r>
            </a:p>
          </p:txBody>
        </p:sp>
        <p:sp>
          <p:nvSpPr>
            <p:cNvPr id="59" name="Rectangle 56"/>
            <p:cNvSpPr>
              <a:spLocks noChangeArrowheads="1"/>
            </p:cNvSpPr>
            <p:nvPr/>
          </p:nvSpPr>
          <p:spPr bwMode="auto">
            <a:xfrm>
              <a:off x="2115" y="1660"/>
              <a:ext cx="198"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-0.3</a:t>
              </a:r>
            </a:p>
          </p:txBody>
        </p:sp>
        <p:sp>
          <p:nvSpPr>
            <p:cNvPr id="60" name="Rectangle 57"/>
            <p:cNvSpPr>
              <a:spLocks noChangeArrowheads="1"/>
            </p:cNvSpPr>
            <p:nvPr/>
          </p:nvSpPr>
          <p:spPr bwMode="auto">
            <a:xfrm>
              <a:off x="2663" y="1660"/>
              <a:ext cx="216"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17.3</a:t>
              </a:r>
            </a:p>
          </p:txBody>
        </p:sp>
        <p:sp>
          <p:nvSpPr>
            <p:cNvPr id="61" name="Rectangle 58"/>
            <p:cNvSpPr>
              <a:spLocks noChangeArrowheads="1"/>
            </p:cNvSpPr>
            <p:nvPr/>
          </p:nvSpPr>
          <p:spPr bwMode="auto">
            <a:xfrm>
              <a:off x="173" y="1780"/>
              <a:ext cx="373"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EBITDA </a:t>
              </a:r>
            </a:p>
          </p:txBody>
        </p:sp>
        <p:sp>
          <p:nvSpPr>
            <p:cNvPr id="62" name="Rectangle 59"/>
            <p:cNvSpPr>
              <a:spLocks noChangeArrowheads="1"/>
            </p:cNvSpPr>
            <p:nvPr/>
          </p:nvSpPr>
          <p:spPr bwMode="auto">
            <a:xfrm>
              <a:off x="2073" y="1780"/>
              <a:ext cx="253"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-21.5</a:t>
              </a:r>
            </a:p>
          </p:txBody>
        </p:sp>
        <p:sp>
          <p:nvSpPr>
            <p:cNvPr id="63" name="Rectangle 60"/>
            <p:cNvSpPr>
              <a:spLocks noChangeArrowheads="1"/>
            </p:cNvSpPr>
            <p:nvPr/>
          </p:nvSpPr>
          <p:spPr bwMode="auto">
            <a:xfrm>
              <a:off x="2675" y="1780"/>
              <a:ext cx="204"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-2.4</a:t>
              </a:r>
            </a:p>
          </p:txBody>
        </p:sp>
        <p:sp>
          <p:nvSpPr>
            <p:cNvPr id="64" name="Rectangle 61"/>
            <p:cNvSpPr>
              <a:spLocks noChangeArrowheads="1"/>
            </p:cNvSpPr>
            <p:nvPr/>
          </p:nvSpPr>
          <p:spPr bwMode="auto">
            <a:xfrm>
              <a:off x="173" y="1913"/>
              <a:ext cx="589"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1" u="none" strike="noStrike" cap="none" normalizeH="0" baseline="0" dirty="0">
                  <a:ln>
                    <a:noFill/>
                  </a:ln>
                  <a:solidFill>
                    <a:srgbClr val="FF0000"/>
                  </a:solidFill>
                  <a:latin typeface="Calibri" pitchFamily="34" charset="0"/>
                  <a:cs typeface="Arial" pitchFamily="34" charset="0"/>
                </a:rPr>
                <a:t>EBITDA margin </a:t>
              </a:r>
            </a:p>
          </p:txBody>
        </p:sp>
        <p:sp>
          <p:nvSpPr>
            <p:cNvPr id="65" name="Rectangle 62"/>
            <p:cNvSpPr>
              <a:spLocks noChangeArrowheads="1"/>
            </p:cNvSpPr>
            <p:nvPr/>
          </p:nvSpPr>
          <p:spPr bwMode="auto">
            <a:xfrm>
              <a:off x="2061" y="1913"/>
              <a:ext cx="222"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1" u="none" strike="noStrike" cap="none" normalizeH="0" baseline="0" dirty="0">
                  <a:ln>
                    <a:noFill/>
                  </a:ln>
                  <a:solidFill>
                    <a:srgbClr val="FF0000"/>
                  </a:solidFill>
                  <a:latin typeface="Calibri" pitchFamily="34" charset="0"/>
                  <a:cs typeface="Arial" pitchFamily="34" charset="0"/>
                </a:rPr>
                <a:t>-8.1%</a:t>
              </a:r>
            </a:p>
          </p:txBody>
        </p:sp>
        <p:sp>
          <p:nvSpPr>
            <p:cNvPr id="66" name="Rectangle 63"/>
            <p:cNvSpPr>
              <a:spLocks noChangeArrowheads="1"/>
            </p:cNvSpPr>
            <p:nvPr/>
          </p:nvSpPr>
          <p:spPr bwMode="auto">
            <a:xfrm>
              <a:off x="2621" y="1913"/>
              <a:ext cx="222"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1" u="none" strike="noStrike" cap="none" normalizeH="0" baseline="0" dirty="0">
                  <a:ln>
                    <a:noFill/>
                  </a:ln>
                  <a:solidFill>
                    <a:srgbClr val="FF0000"/>
                  </a:solidFill>
                  <a:latin typeface="Calibri" pitchFamily="34" charset="0"/>
                  <a:cs typeface="Arial" pitchFamily="34" charset="0"/>
                </a:rPr>
                <a:t>-1.2%</a:t>
              </a:r>
            </a:p>
          </p:txBody>
        </p:sp>
        <p:sp>
          <p:nvSpPr>
            <p:cNvPr id="67" name="Rectangle 64"/>
            <p:cNvSpPr>
              <a:spLocks noChangeArrowheads="1"/>
            </p:cNvSpPr>
            <p:nvPr/>
          </p:nvSpPr>
          <p:spPr bwMode="auto">
            <a:xfrm>
              <a:off x="173" y="2027"/>
              <a:ext cx="1215"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Amortisation, depreciation and provisions</a:t>
              </a:r>
            </a:p>
          </p:txBody>
        </p:sp>
        <p:sp>
          <p:nvSpPr>
            <p:cNvPr id="68" name="Rectangle 65"/>
            <p:cNvSpPr>
              <a:spLocks noChangeArrowheads="1"/>
            </p:cNvSpPr>
            <p:nvPr/>
          </p:nvSpPr>
          <p:spPr bwMode="auto">
            <a:xfrm>
              <a:off x="2073" y="2027"/>
              <a:ext cx="24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-25.2</a:t>
              </a:r>
            </a:p>
          </p:txBody>
        </p:sp>
        <p:sp>
          <p:nvSpPr>
            <p:cNvPr id="69" name="Rectangle 66"/>
            <p:cNvSpPr>
              <a:spLocks noChangeArrowheads="1"/>
            </p:cNvSpPr>
            <p:nvPr/>
          </p:nvSpPr>
          <p:spPr bwMode="auto">
            <a:xfrm>
              <a:off x="2633" y="2027"/>
              <a:ext cx="24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-25.6</a:t>
              </a:r>
            </a:p>
          </p:txBody>
        </p:sp>
        <p:sp>
          <p:nvSpPr>
            <p:cNvPr id="70" name="Rectangle 67"/>
            <p:cNvSpPr>
              <a:spLocks noChangeArrowheads="1"/>
            </p:cNvSpPr>
            <p:nvPr/>
          </p:nvSpPr>
          <p:spPr bwMode="auto">
            <a:xfrm>
              <a:off x="173" y="2147"/>
              <a:ext cx="1251"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Current operating income </a:t>
              </a:r>
            </a:p>
          </p:txBody>
        </p:sp>
        <p:sp>
          <p:nvSpPr>
            <p:cNvPr id="71" name="Rectangle 68"/>
            <p:cNvSpPr>
              <a:spLocks noChangeArrowheads="1"/>
            </p:cNvSpPr>
            <p:nvPr/>
          </p:nvSpPr>
          <p:spPr bwMode="auto">
            <a:xfrm>
              <a:off x="2073" y="2147"/>
              <a:ext cx="253"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-46.7</a:t>
              </a:r>
            </a:p>
          </p:txBody>
        </p:sp>
        <p:sp>
          <p:nvSpPr>
            <p:cNvPr id="72" name="Rectangle 69"/>
            <p:cNvSpPr>
              <a:spLocks noChangeArrowheads="1"/>
            </p:cNvSpPr>
            <p:nvPr/>
          </p:nvSpPr>
          <p:spPr bwMode="auto">
            <a:xfrm>
              <a:off x="2633" y="2147"/>
              <a:ext cx="253"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-28.0</a:t>
              </a:r>
            </a:p>
          </p:txBody>
        </p:sp>
        <p:sp>
          <p:nvSpPr>
            <p:cNvPr id="73" name="Rectangle 70"/>
            <p:cNvSpPr>
              <a:spLocks noChangeArrowheads="1"/>
            </p:cNvSpPr>
            <p:nvPr/>
          </p:nvSpPr>
          <p:spPr bwMode="auto">
            <a:xfrm>
              <a:off x="173" y="2274"/>
              <a:ext cx="49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1" u="none" strike="noStrike" cap="none" normalizeH="0" baseline="0" dirty="0">
                  <a:ln>
                    <a:noFill/>
                  </a:ln>
                  <a:solidFill>
                    <a:srgbClr val="FF0000"/>
                  </a:solidFill>
                  <a:latin typeface="Calibri" pitchFamily="34" charset="0"/>
                  <a:cs typeface="Arial" pitchFamily="34" charset="0"/>
                </a:rPr>
                <a:t>Current operating margin (%)</a:t>
              </a:r>
            </a:p>
          </p:txBody>
        </p:sp>
        <p:sp>
          <p:nvSpPr>
            <p:cNvPr id="74" name="Rectangle 71"/>
            <p:cNvSpPr>
              <a:spLocks noChangeArrowheads="1"/>
            </p:cNvSpPr>
            <p:nvPr/>
          </p:nvSpPr>
          <p:spPr bwMode="auto">
            <a:xfrm>
              <a:off x="2019" y="2274"/>
              <a:ext cx="265"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1" u="none" strike="noStrike" cap="none" normalizeH="0" baseline="0" dirty="0">
                  <a:ln>
                    <a:noFill/>
                  </a:ln>
                  <a:solidFill>
                    <a:srgbClr val="FF0000"/>
                  </a:solidFill>
                  <a:latin typeface="Calibri" pitchFamily="34" charset="0"/>
                  <a:cs typeface="Arial" pitchFamily="34" charset="0"/>
                </a:rPr>
                <a:t>-17.5%</a:t>
              </a:r>
            </a:p>
          </p:txBody>
        </p:sp>
        <p:sp>
          <p:nvSpPr>
            <p:cNvPr id="75" name="Rectangle 72"/>
            <p:cNvSpPr>
              <a:spLocks noChangeArrowheads="1"/>
            </p:cNvSpPr>
            <p:nvPr/>
          </p:nvSpPr>
          <p:spPr bwMode="auto">
            <a:xfrm>
              <a:off x="2578" y="2274"/>
              <a:ext cx="265"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1" u="none" strike="noStrike" cap="none" normalizeH="0" baseline="0" dirty="0">
                  <a:ln>
                    <a:noFill/>
                  </a:ln>
                  <a:solidFill>
                    <a:srgbClr val="FF0000"/>
                  </a:solidFill>
                  <a:latin typeface="Calibri" pitchFamily="34" charset="0"/>
                  <a:cs typeface="Arial" pitchFamily="34" charset="0"/>
                </a:rPr>
                <a:t>-13.3%</a:t>
              </a:r>
            </a:p>
          </p:txBody>
        </p:sp>
        <p:sp>
          <p:nvSpPr>
            <p:cNvPr id="76" name="Rectangle 73"/>
            <p:cNvSpPr>
              <a:spLocks noChangeArrowheads="1"/>
            </p:cNvSpPr>
            <p:nvPr/>
          </p:nvSpPr>
          <p:spPr bwMode="auto">
            <a:xfrm>
              <a:off x="173" y="2388"/>
              <a:ext cx="1630"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Other non-current income and expenses</a:t>
              </a:r>
            </a:p>
          </p:txBody>
        </p:sp>
        <p:sp>
          <p:nvSpPr>
            <p:cNvPr id="77" name="Rectangle 74"/>
            <p:cNvSpPr>
              <a:spLocks noChangeArrowheads="1"/>
            </p:cNvSpPr>
            <p:nvPr/>
          </p:nvSpPr>
          <p:spPr bwMode="auto">
            <a:xfrm>
              <a:off x="2145" y="2388"/>
              <a:ext cx="168"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0.6</a:t>
              </a:r>
            </a:p>
          </p:txBody>
        </p:sp>
        <p:sp>
          <p:nvSpPr>
            <p:cNvPr id="78" name="Rectangle 75"/>
            <p:cNvSpPr>
              <a:spLocks noChangeArrowheads="1"/>
            </p:cNvSpPr>
            <p:nvPr/>
          </p:nvSpPr>
          <p:spPr bwMode="auto">
            <a:xfrm>
              <a:off x="2675" y="2388"/>
              <a:ext cx="198"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-3.5</a:t>
              </a:r>
            </a:p>
          </p:txBody>
        </p:sp>
        <p:sp>
          <p:nvSpPr>
            <p:cNvPr id="79" name="Rectangle 76"/>
            <p:cNvSpPr>
              <a:spLocks noChangeArrowheads="1"/>
            </p:cNvSpPr>
            <p:nvPr/>
          </p:nvSpPr>
          <p:spPr bwMode="auto">
            <a:xfrm>
              <a:off x="173" y="2509"/>
              <a:ext cx="938"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Operating profit</a:t>
              </a:r>
            </a:p>
          </p:txBody>
        </p:sp>
        <p:sp>
          <p:nvSpPr>
            <p:cNvPr id="80" name="Rectangle 77"/>
            <p:cNvSpPr>
              <a:spLocks noChangeArrowheads="1"/>
            </p:cNvSpPr>
            <p:nvPr/>
          </p:nvSpPr>
          <p:spPr bwMode="auto">
            <a:xfrm>
              <a:off x="2073" y="2509"/>
              <a:ext cx="253"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-46.0</a:t>
              </a:r>
            </a:p>
          </p:txBody>
        </p:sp>
        <p:sp>
          <p:nvSpPr>
            <p:cNvPr id="81" name="Rectangle 78"/>
            <p:cNvSpPr>
              <a:spLocks noChangeArrowheads="1"/>
            </p:cNvSpPr>
            <p:nvPr/>
          </p:nvSpPr>
          <p:spPr bwMode="auto">
            <a:xfrm>
              <a:off x="2633" y="2509"/>
              <a:ext cx="253"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-31.5</a:t>
              </a:r>
            </a:p>
          </p:txBody>
        </p:sp>
      </p:grpSp>
    </p:spTree>
    <p:extLst>
      <p:ext uri="{BB962C8B-B14F-4D97-AF65-F5344CB8AC3E}">
        <p14:creationId xmlns:p14="http://schemas.microsoft.com/office/powerpoint/2010/main" val="24312093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C42A2A-1117-4B8D-BF53-1BFAEE07B5FB}"/>
              </a:ext>
            </a:extLst>
          </p:cNvPr>
          <p:cNvSpPr>
            <a:spLocks noGrp="1"/>
          </p:cNvSpPr>
          <p:nvPr>
            <p:ph type="title"/>
          </p:nvPr>
        </p:nvSpPr>
        <p:spPr/>
        <p:txBody>
          <a:bodyPr vert="horz" lIns="79748" tIns="39874" rIns="79748" bIns="39874" rtlCol="0" anchor="ctr">
            <a:noAutofit/>
          </a:bodyPr>
          <a:lstStyle/>
          <a:p>
            <a:r>
              <a:rPr lang="en-GB" sz="2800" dirty="0">
                <a:ea typeface="Verdana" panose="020B0604030504040204" pitchFamily="34" charset="0"/>
              </a:rPr>
              <a:t>CONTINUING APPLICATION OF THE FIXED COST MANAGEMENT PLAN</a:t>
            </a:r>
          </a:p>
        </p:txBody>
      </p:sp>
      <p:sp>
        <p:nvSpPr>
          <p:cNvPr id="4" name="Rectangle 3">
            <a:extLst>
              <a:ext uri="{FF2B5EF4-FFF2-40B4-BE49-F238E27FC236}">
                <a16:creationId xmlns:a16="http://schemas.microsoft.com/office/drawing/2014/main" id="{E4582BFF-BD96-467A-96FD-A958A36D67C8}"/>
              </a:ext>
            </a:extLst>
          </p:cNvPr>
          <p:cNvSpPr/>
          <p:nvPr/>
        </p:nvSpPr>
        <p:spPr>
          <a:xfrm>
            <a:off x="188472" y="1010093"/>
            <a:ext cx="8657815" cy="3520027"/>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marL="171450" lvl="1" indent="-171450" algn="just">
              <a:lnSpc>
                <a:spcPct val="90000"/>
              </a:lnSpc>
              <a:spcBef>
                <a:spcPts val="750"/>
              </a:spcBef>
              <a:spcAft>
                <a:spcPts val="523"/>
              </a:spcAft>
              <a:buClr>
                <a:srgbClr val="FF0000"/>
              </a:buClr>
              <a:buFont typeface="Wingdings" panose="05000000000000000000" pitchFamily="2" charset="2"/>
              <a:buChar char="§"/>
            </a:pPr>
            <a:r>
              <a:rPr lang="en-GB" sz="1400" dirty="0">
                <a:solidFill>
                  <a:schemeClr val="accent1">
                    <a:lumMod val="50000"/>
                  </a:schemeClr>
                </a:solidFill>
              </a:rPr>
              <a:t>At 30 June, savings in fixed costs: </a:t>
            </a:r>
          </a:p>
          <a:p>
            <a:pPr marL="171450" lvl="1" indent="-171450" algn="just">
              <a:lnSpc>
                <a:spcPct val="90000"/>
              </a:lnSpc>
              <a:spcBef>
                <a:spcPts val="750"/>
              </a:spcBef>
              <a:spcAft>
                <a:spcPts val="523"/>
              </a:spcAft>
              <a:buClr>
                <a:srgbClr val="FF0000"/>
              </a:buClr>
              <a:buFont typeface="Wingdings" panose="05000000000000000000" pitchFamily="2" charset="2"/>
              <a:buChar char="§"/>
            </a:pPr>
            <a:endParaRPr lang="fr-FR" sz="1400" dirty="0">
              <a:solidFill>
                <a:schemeClr val="accent1">
                  <a:lumMod val="50000"/>
                </a:schemeClr>
              </a:solidFill>
            </a:endParaRPr>
          </a:p>
          <a:p>
            <a:pPr marL="171450" lvl="1" indent="-171450" algn="just">
              <a:lnSpc>
                <a:spcPct val="90000"/>
              </a:lnSpc>
              <a:spcBef>
                <a:spcPts val="750"/>
              </a:spcBef>
              <a:spcAft>
                <a:spcPts val="523"/>
              </a:spcAft>
              <a:buClr>
                <a:srgbClr val="FF0000"/>
              </a:buClr>
              <a:buFont typeface="Wingdings" panose="05000000000000000000" pitchFamily="2" charset="2"/>
              <a:buChar char="§"/>
            </a:pPr>
            <a:endParaRPr lang="fr-FR" sz="1400" dirty="0">
              <a:solidFill>
                <a:schemeClr val="accent1">
                  <a:lumMod val="50000"/>
                </a:schemeClr>
              </a:solidFill>
            </a:endParaRPr>
          </a:p>
          <a:p>
            <a:pPr marL="171450" lvl="1" indent="-171450" algn="just">
              <a:lnSpc>
                <a:spcPct val="90000"/>
              </a:lnSpc>
              <a:spcBef>
                <a:spcPts val="750"/>
              </a:spcBef>
              <a:spcAft>
                <a:spcPts val="523"/>
              </a:spcAft>
              <a:buClr>
                <a:srgbClr val="FF0000"/>
              </a:buClr>
              <a:buFont typeface="Wingdings" panose="05000000000000000000" pitchFamily="2" charset="2"/>
              <a:buChar char="§"/>
            </a:pPr>
            <a:endParaRPr lang="fr-FR" sz="1400" dirty="0">
              <a:solidFill>
                <a:schemeClr val="accent1">
                  <a:lumMod val="50000"/>
                </a:schemeClr>
              </a:solidFill>
            </a:endParaRPr>
          </a:p>
          <a:p>
            <a:pPr marL="171450" lvl="1" indent="-171450" algn="just">
              <a:lnSpc>
                <a:spcPct val="90000"/>
              </a:lnSpc>
              <a:spcBef>
                <a:spcPts val="750"/>
              </a:spcBef>
              <a:spcAft>
                <a:spcPts val="523"/>
              </a:spcAft>
              <a:buClr>
                <a:srgbClr val="FF0000"/>
              </a:buClr>
              <a:buFont typeface="Wingdings" panose="05000000000000000000" pitchFamily="2" charset="2"/>
              <a:buChar char="§"/>
            </a:pPr>
            <a:endParaRPr lang="fr-FR" sz="1400" dirty="0">
              <a:solidFill>
                <a:schemeClr val="accent1">
                  <a:lumMod val="50000"/>
                </a:schemeClr>
              </a:solidFill>
            </a:endParaRPr>
          </a:p>
          <a:p>
            <a:pPr marL="171450" lvl="1" indent="-171450" algn="just">
              <a:lnSpc>
                <a:spcPct val="90000"/>
              </a:lnSpc>
              <a:spcBef>
                <a:spcPts val="750"/>
              </a:spcBef>
              <a:spcAft>
                <a:spcPts val="523"/>
              </a:spcAft>
              <a:buClr>
                <a:srgbClr val="FF0000"/>
              </a:buClr>
              <a:buFont typeface="Wingdings" panose="05000000000000000000" pitchFamily="2" charset="2"/>
              <a:buChar char="§"/>
            </a:pPr>
            <a:endParaRPr lang="fr-FR" sz="1400" dirty="0">
              <a:solidFill>
                <a:schemeClr val="accent1">
                  <a:lumMod val="50000"/>
                </a:schemeClr>
              </a:solidFill>
            </a:endParaRPr>
          </a:p>
          <a:p>
            <a:pPr marL="171450" lvl="1" indent="-171450" algn="just">
              <a:lnSpc>
                <a:spcPct val="90000"/>
              </a:lnSpc>
              <a:spcBef>
                <a:spcPts val="750"/>
              </a:spcBef>
              <a:spcAft>
                <a:spcPts val="523"/>
              </a:spcAft>
              <a:buClr>
                <a:srgbClr val="FF0000"/>
              </a:buClr>
              <a:buFont typeface="Wingdings" panose="05000000000000000000" pitchFamily="2" charset="2"/>
              <a:buChar char="§"/>
            </a:pPr>
            <a:endParaRPr lang="fr-FR" sz="1400" dirty="0">
              <a:solidFill>
                <a:schemeClr val="accent1">
                  <a:lumMod val="50000"/>
                </a:schemeClr>
              </a:solidFill>
            </a:endParaRPr>
          </a:p>
          <a:p>
            <a:pPr marL="171450" lvl="1" indent="-171450" algn="just">
              <a:lnSpc>
                <a:spcPct val="90000"/>
              </a:lnSpc>
              <a:spcBef>
                <a:spcPts val="750"/>
              </a:spcBef>
              <a:spcAft>
                <a:spcPts val="523"/>
              </a:spcAft>
              <a:buClr>
                <a:srgbClr val="FF0000"/>
              </a:buClr>
              <a:buFont typeface="Wingdings" panose="05000000000000000000" pitchFamily="2" charset="2"/>
              <a:buChar char="§"/>
            </a:pPr>
            <a:endParaRPr lang="fr-FR" sz="1400" dirty="0">
              <a:solidFill>
                <a:schemeClr val="accent1">
                  <a:lumMod val="50000"/>
                </a:schemeClr>
              </a:solidFill>
            </a:endParaRPr>
          </a:p>
          <a:p>
            <a:pPr marL="171450" lvl="1" indent="-171450" algn="just">
              <a:lnSpc>
                <a:spcPct val="90000"/>
              </a:lnSpc>
              <a:spcBef>
                <a:spcPts val="750"/>
              </a:spcBef>
              <a:spcAft>
                <a:spcPts val="523"/>
              </a:spcAft>
              <a:buClr>
                <a:srgbClr val="FF0000"/>
              </a:buClr>
              <a:buFont typeface="Wingdings" panose="05000000000000000000" pitchFamily="2" charset="2"/>
              <a:buChar char="§"/>
            </a:pPr>
            <a:r>
              <a:rPr lang="en-GB" sz="1400" dirty="0">
                <a:solidFill>
                  <a:schemeClr val="accent1">
                    <a:lumMod val="50000"/>
                  </a:schemeClr>
                </a:solidFill>
              </a:rPr>
              <a:t>A 31 % reduction in costs vs. H1 2019 </a:t>
            </a:r>
          </a:p>
          <a:p>
            <a:pPr marL="587285" lvl="1" indent="-195762" defTabSz="783046">
              <a:lnSpc>
                <a:spcPct val="90000"/>
              </a:lnSpc>
              <a:spcBef>
                <a:spcPts val="428"/>
              </a:spcBef>
              <a:spcAft>
                <a:spcPts val="100"/>
              </a:spcAft>
              <a:buClr>
                <a:srgbClr val="FF0000"/>
              </a:buClr>
              <a:buSzPct val="90000"/>
              <a:buFont typeface="Arial" panose="020B0604020202020204" pitchFamily="34" charset="0"/>
              <a:buChar char="•"/>
              <a:defRPr/>
            </a:pPr>
            <a:r>
              <a:rPr lang="en-GB" sz="1200" dirty="0">
                <a:solidFill>
                  <a:srgbClr val="002060"/>
                </a:solidFill>
              </a:rPr>
              <a:t>Staff costs adjusted for government aid down €20m at 30 June 2021 vs. 30 June 2019.</a:t>
            </a:r>
          </a:p>
          <a:p>
            <a:pPr marL="587285" lvl="1" indent="-195762" defTabSz="783046">
              <a:lnSpc>
                <a:spcPct val="90000"/>
              </a:lnSpc>
              <a:spcBef>
                <a:spcPts val="428"/>
              </a:spcBef>
              <a:spcAft>
                <a:spcPts val="100"/>
              </a:spcAft>
              <a:buClr>
                <a:srgbClr val="FF0000"/>
              </a:buClr>
              <a:buSzPct val="90000"/>
              <a:buFont typeface="Arial" panose="020B0604020202020204" pitchFamily="34" charset="0"/>
              <a:buChar char="•"/>
              <a:defRPr/>
            </a:pPr>
            <a:r>
              <a:rPr lang="en-GB" sz="1200" dirty="0">
                <a:solidFill>
                  <a:srgbClr val="002060"/>
                </a:solidFill>
              </a:rPr>
              <a:t>Savings in fixed costs (excl. Government aid): ≈ €45m at 30 June in relation to 2019</a:t>
            </a:r>
          </a:p>
          <a:p>
            <a:pPr>
              <a:spcAft>
                <a:spcPts val="523"/>
              </a:spcAft>
              <a:buClr>
                <a:srgbClr val="FF0000"/>
              </a:buClr>
            </a:pPr>
            <a:endParaRPr lang="fr-FR" sz="1395" b="1" cap="all" dirty="0">
              <a:solidFill>
                <a:schemeClr val="tx1"/>
              </a:solidFill>
            </a:endParaRPr>
          </a:p>
          <a:p>
            <a:pPr>
              <a:spcAft>
                <a:spcPts val="523"/>
              </a:spcAft>
              <a:buClr>
                <a:srgbClr val="FF0000"/>
              </a:buClr>
            </a:pPr>
            <a:endParaRPr lang="fr-FR" sz="872" b="1" cap="all" dirty="0">
              <a:solidFill>
                <a:schemeClr val="tx1"/>
              </a:solidFill>
            </a:endParaRPr>
          </a:p>
          <a:p>
            <a:pPr marL="647927" lvl="1" indent="-249203" algn="just">
              <a:spcBef>
                <a:spcPts val="174"/>
              </a:spcBef>
              <a:spcAft>
                <a:spcPts val="174"/>
              </a:spcAft>
              <a:buClr>
                <a:srgbClr val="FF0000"/>
              </a:buClr>
              <a:buFont typeface="Arial" panose="020B0604020202020204" pitchFamily="34" charset="0"/>
              <a:buChar char="•"/>
            </a:pPr>
            <a:endParaRPr lang="fr-FR" sz="1221" b="1" dirty="0">
              <a:solidFill>
                <a:schemeClr val="tx1"/>
              </a:solidFill>
            </a:endParaRPr>
          </a:p>
          <a:p>
            <a:pPr marL="647927" lvl="1" indent="-249203">
              <a:buClr>
                <a:srgbClr val="FF0000"/>
              </a:buClr>
              <a:buFont typeface="Wingdings" panose="05000000000000000000" pitchFamily="2" charset="2"/>
              <a:buChar char="§"/>
            </a:pPr>
            <a:endParaRPr lang="fr-FR" sz="1570" dirty="0">
              <a:solidFill>
                <a:schemeClr val="tx1"/>
              </a:solidFill>
            </a:endParaRPr>
          </a:p>
        </p:txBody>
      </p:sp>
      <p:pic>
        <p:nvPicPr>
          <p:cNvPr id="9" name="Image 8">
            <a:extLst>
              <a:ext uri="{FF2B5EF4-FFF2-40B4-BE49-F238E27FC236}">
                <a16:creationId xmlns:a16="http://schemas.microsoft.com/office/drawing/2014/main" id="{C4AAFA77-3564-4A2A-A8A8-A8617FAE7DF8}"/>
              </a:ext>
            </a:extLst>
          </p:cNvPr>
          <p:cNvPicPr>
            <a:picLocks noChangeAspect="1"/>
          </p:cNvPicPr>
          <p:nvPr/>
        </p:nvPicPr>
        <p:blipFill rotWithShape="1">
          <a:blip r:embed="rId2"/>
          <a:srcRect l="3731" t="3848" r="3483" b="1936"/>
          <a:stretch/>
        </p:blipFill>
        <p:spPr>
          <a:xfrm>
            <a:off x="2695356" y="1547657"/>
            <a:ext cx="3965944" cy="2094614"/>
          </a:xfrm>
          <a:prstGeom prst="rect">
            <a:avLst/>
          </a:prstGeom>
          <a:ln>
            <a:solidFill>
              <a:schemeClr val="tx2"/>
            </a:solidFill>
          </a:ln>
        </p:spPr>
      </p:pic>
      <p:sp>
        <p:nvSpPr>
          <p:cNvPr id="10" name="Accolade ouvrante 9">
            <a:extLst>
              <a:ext uri="{FF2B5EF4-FFF2-40B4-BE49-F238E27FC236}">
                <a16:creationId xmlns:a16="http://schemas.microsoft.com/office/drawing/2014/main" id="{988EC826-C792-4BC0-8344-8D74590D8CD2}"/>
              </a:ext>
            </a:extLst>
          </p:cNvPr>
          <p:cNvSpPr/>
          <p:nvPr/>
        </p:nvSpPr>
        <p:spPr>
          <a:xfrm rot="16200000">
            <a:off x="5738623" y="2748570"/>
            <a:ext cx="300082" cy="141413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sp>
        <p:nvSpPr>
          <p:cNvPr id="11" name="Accolade ouvrante 10">
            <a:extLst>
              <a:ext uri="{FF2B5EF4-FFF2-40B4-BE49-F238E27FC236}">
                <a16:creationId xmlns:a16="http://schemas.microsoft.com/office/drawing/2014/main" id="{D2573EC7-8826-405B-B4B7-926651A86447}"/>
              </a:ext>
            </a:extLst>
          </p:cNvPr>
          <p:cNvSpPr/>
          <p:nvPr/>
        </p:nvSpPr>
        <p:spPr>
          <a:xfrm rot="5400000">
            <a:off x="3620813" y="1314830"/>
            <a:ext cx="225943" cy="1414130"/>
          </a:xfrm>
          <a:prstGeom prst="leftBrace">
            <a:avLst>
              <a:gd name="adj1" fmla="val 8333"/>
              <a:gd name="adj2" fmla="val 49506"/>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sp>
        <p:nvSpPr>
          <p:cNvPr id="12" name="ZoneTexte 11">
            <a:extLst>
              <a:ext uri="{FF2B5EF4-FFF2-40B4-BE49-F238E27FC236}">
                <a16:creationId xmlns:a16="http://schemas.microsoft.com/office/drawing/2014/main" id="{FF3F4127-B9BC-4366-B3AA-1AA130E1BBDC}"/>
              </a:ext>
            </a:extLst>
          </p:cNvPr>
          <p:cNvSpPr txBox="1"/>
          <p:nvPr/>
        </p:nvSpPr>
        <p:spPr>
          <a:xfrm>
            <a:off x="5548421" y="3711756"/>
            <a:ext cx="776177" cy="276999"/>
          </a:xfrm>
          <a:prstGeom prst="rect">
            <a:avLst/>
          </a:prstGeom>
          <a:noFill/>
        </p:spPr>
        <p:txBody>
          <a:bodyPr wrap="square" rtlCol="0">
            <a:spAutoFit/>
          </a:bodyPr>
          <a:lstStyle/>
          <a:p>
            <a:pPr algn="ctr"/>
            <a:r>
              <a:rPr lang="en-GB" sz="1200" b="1" dirty="0">
                <a:solidFill>
                  <a:schemeClr val="accent5">
                    <a:lumMod val="50000"/>
                  </a:schemeClr>
                </a:solidFill>
              </a:rPr>
              <a:t>€83m</a:t>
            </a:r>
          </a:p>
        </p:txBody>
      </p:sp>
      <p:sp>
        <p:nvSpPr>
          <p:cNvPr id="14" name="ZoneTexte 13">
            <a:extLst>
              <a:ext uri="{FF2B5EF4-FFF2-40B4-BE49-F238E27FC236}">
                <a16:creationId xmlns:a16="http://schemas.microsoft.com/office/drawing/2014/main" id="{BD94080D-2A62-4267-B5F2-F996B7304124}"/>
              </a:ext>
            </a:extLst>
          </p:cNvPr>
          <p:cNvSpPr txBox="1"/>
          <p:nvPr/>
        </p:nvSpPr>
        <p:spPr>
          <a:xfrm>
            <a:off x="3320901" y="1663060"/>
            <a:ext cx="776177" cy="276999"/>
          </a:xfrm>
          <a:prstGeom prst="rect">
            <a:avLst/>
          </a:prstGeom>
          <a:noFill/>
        </p:spPr>
        <p:txBody>
          <a:bodyPr wrap="square" rtlCol="0">
            <a:spAutoFit/>
          </a:bodyPr>
          <a:lstStyle/>
          <a:p>
            <a:pPr algn="ctr"/>
            <a:r>
              <a:rPr lang="en-GB" sz="1200" b="1" dirty="0">
                <a:solidFill>
                  <a:schemeClr val="accent5">
                    <a:lumMod val="50000"/>
                  </a:schemeClr>
                </a:solidFill>
              </a:rPr>
              <a:t>€69m</a:t>
            </a:r>
          </a:p>
        </p:txBody>
      </p:sp>
      <p:sp>
        <p:nvSpPr>
          <p:cNvPr id="13" name="Text Box 2"/>
          <p:cNvSpPr txBox="1">
            <a:spLocks noChangeArrowheads="1"/>
          </p:cNvSpPr>
          <p:nvPr/>
        </p:nvSpPr>
        <p:spPr bwMode="auto">
          <a:xfrm>
            <a:off x="2616868" y="1462627"/>
            <a:ext cx="4059480" cy="231775"/>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en-GB" sz="900" b="1" dirty="0">
                <a:solidFill>
                  <a:srgbClr val="365F91"/>
                </a:solidFill>
                <a:effectLst/>
                <a:latin typeface="Times New Roman"/>
                <a:ea typeface="Times New Roman"/>
              </a:rPr>
              <a:t>Breakdown of savings in fixed costs vs. H1 2019</a:t>
            </a:r>
            <a:endParaRPr lang="en-GB" sz="1200" dirty="0">
              <a:solidFill>
                <a:srgbClr val="000000"/>
              </a:solidFill>
              <a:effectLst/>
              <a:latin typeface="Times New Roman"/>
              <a:ea typeface="Times New Roman"/>
            </a:endParaRPr>
          </a:p>
        </p:txBody>
      </p:sp>
      <p:sp>
        <p:nvSpPr>
          <p:cNvPr id="15" name="Text Box 2"/>
          <p:cNvSpPr txBox="1">
            <a:spLocks noChangeArrowheads="1"/>
          </p:cNvSpPr>
          <p:nvPr/>
        </p:nvSpPr>
        <p:spPr bwMode="auto">
          <a:xfrm>
            <a:off x="3495341" y="3243240"/>
            <a:ext cx="476885" cy="187960"/>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en-GB" sz="600" b="1" dirty="0">
                <a:solidFill>
                  <a:srgbClr val="000000"/>
                </a:solidFill>
                <a:effectLst/>
                <a:latin typeface="Times New Roman"/>
                <a:ea typeface="Times New Roman"/>
              </a:rPr>
              <a:t>H1 2020</a:t>
            </a:r>
            <a:endParaRPr lang="en-GB" sz="1200" b="1" dirty="0">
              <a:solidFill>
                <a:srgbClr val="000000"/>
              </a:solidFill>
              <a:effectLst/>
              <a:latin typeface="Times New Roman"/>
              <a:ea typeface="Times New Roman"/>
            </a:endParaRPr>
          </a:p>
        </p:txBody>
      </p:sp>
      <p:sp>
        <p:nvSpPr>
          <p:cNvPr id="16" name="Text Box 2"/>
          <p:cNvSpPr txBox="1">
            <a:spLocks noChangeArrowheads="1"/>
          </p:cNvSpPr>
          <p:nvPr/>
        </p:nvSpPr>
        <p:spPr bwMode="auto">
          <a:xfrm>
            <a:off x="5468058" y="3243240"/>
            <a:ext cx="476885" cy="187960"/>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en-GB" sz="600" b="1" dirty="0">
                <a:solidFill>
                  <a:srgbClr val="000000"/>
                </a:solidFill>
                <a:effectLst/>
                <a:latin typeface="Times New Roman"/>
                <a:ea typeface="Times New Roman"/>
              </a:rPr>
              <a:t>H1 2021</a:t>
            </a:r>
            <a:endParaRPr lang="en-GB" sz="1200" b="1" dirty="0">
              <a:solidFill>
                <a:srgbClr val="000000"/>
              </a:solidFill>
              <a:effectLst/>
              <a:latin typeface="Times New Roman"/>
              <a:ea typeface="Times New Roman"/>
            </a:endParaRPr>
          </a:p>
        </p:txBody>
      </p:sp>
    </p:spTree>
    <p:extLst>
      <p:ext uri="{BB962C8B-B14F-4D97-AF65-F5344CB8AC3E}">
        <p14:creationId xmlns:p14="http://schemas.microsoft.com/office/powerpoint/2010/main" val="38228758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C42A2A-1117-4B8D-BF53-1BFAEE07B5FB}"/>
              </a:ext>
            </a:extLst>
          </p:cNvPr>
          <p:cNvSpPr>
            <a:spLocks noGrp="1"/>
          </p:cNvSpPr>
          <p:nvPr>
            <p:ph type="title"/>
          </p:nvPr>
        </p:nvSpPr>
        <p:spPr/>
        <p:txBody>
          <a:bodyPr vert="horz" lIns="79748" tIns="39874" rIns="79748" bIns="39874" rtlCol="0" anchor="ctr">
            <a:noAutofit/>
          </a:bodyPr>
          <a:lstStyle/>
          <a:p>
            <a:r>
              <a:rPr lang="en-GB" sz="2800" dirty="0">
                <a:ea typeface="Verdana" panose="020B0604030504040204" pitchFamily="34" charset="0"/>
              </a:rPr>
              <a:t>Results by division </a:t>
            </a:r>
          </a:p>
        </p:txBody>
      </p:sp>
      <p:sp>
        <p:nvSpPr>
          <p:cNvPr id="4" name="Rectangle 3">
            <a:extLst>
              <a:ext uri="{FF2B5EF4-FFF2-40B4-BE49-F238E27FC236}">
                <a16:creationId xmlns:a16="http://schemas.microsoft.com/office/drawing/2014/main" id="{E4582BFF-BD96-467A-96FD-A958A36D67C8}"/>
              </a:ext>
            </a:extLst>
          </p:cNvPr>
          <p:cNvSpPr/>
          <p:nvPr/>
        </p:nvSpPr>
        <p:spPr>
          <a:xfrm>
            <a:off x="3134088" y="1105195"/>
            <a:ext cx="5723726" cy="3933883"/>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marL="171450" lvl="1" indent="-171450" algn="just">
              <a:lnSpc>
                <a:spcPct val="90000"/>
              </a:lnSpc>
              <a:spcBef>
                <a:spcPts val="750"/>
              </a:spcBef>
              <a:spcAft>
                <a:spcPts val="523"/>
              </a:spcAft>
              <a:buClr>
                <a:srgbClr val="FF0000"/>
              </a:buClr>
              <a:buSzPct val="80000"/>
              <a:buFont typeface="Wingdings" panose="05000000000000000000" pitchFamily="2" charset="2"/>
              <a:buChar char="§"/>
              <a:defRPr/>
            </a:pPr>
            <a:r>
              <a:rPr lang="en-GB" sz="1400" b="1" dirty="0">
                <a:solidFill>
                  <a:schemeClr val="accent1">
                    <a:lumMod val="50000"/>
                  </a:schemeClr>
                </a:solidFill>
              </a:rPr>
              <a:t>LIVE </a:t>
            </a:r>
          </a:p>
          <a:p>
            <a:pPr marL="446088" lvl="1" indent="-180975" algn="just" defTabSz="783046">
              <a:lnSpc>
                <a:spcPct val="90000"/>
              </a:lnSpc>
              <a:spcBef>
                <a:spcPts val="428"/>
              </a:spcBef>
              <a:spcAft>
                <a:spcPts val="100"/>
              </a:spcAft>
              <a:buClr>
                <a:srgbClr val="FF0000"/>
              </a:buClr>
              <a:buSzPct val="90000"/>
              <a:buFont typeface="Arial" panose="020B0604020202020204" pitchFamily="34" charset="0"/>
              <a:buChar char="•"/>
              <a:defRPr/>
            </a:pPr>
            <a:r>
              <a:rPr lang="en-GB" sz="1200" dirty="0">
                <a:solidFill>
                  <a:srgbClr val="002060"/>
                </a:solidFill>
              </a:rPr>
              <a:t>The division demonstrated resilience based on the operating performances for structures (France, UK, Chile &amp; Dubai), the rebound in Asia and cost reduction measures. As in 2020, EBITDA remained positive. </a:t>
            </a:r>
          </a:p>
          <a:p>
            <a:pPr marL="265113" lvl="1" algn="just" defTabSz="783046">
              <a:lnSpc>
                <a:spcPct val="90000"/>
              </a:lnSpc>
              <a:spcBef>
                <a:spcPts val="428"/>
              </a:spcBef>
              <a:spcAft>
                <a:spcPts val="100"/>
              </a:spcAft>
              <a:buClr>
                <a:srgbClr val="FF0000"/>
              </a:buClr>
              <a:buSzPct val="90000"/>
              <a:defRPr/>
            </a:pPr>
            <a:endParaRPr lang="fr-FR" sz="1400" b="1" cap="all" dirty="0">
              <a:solidFill>
                <a:srgbClr val="002060"/>
              </a:solidFill>
            </a:endParaRPr>
          </a:p>
          <a:p>
            <a:pPr marL="171450" lvl="1" indent="-171450" algn="just">
              <a:lnSpc>
                <a:spcPct val="90000"/>
              </a:lnSpc>
              <a:spcBef>
                <a:spcPts val="750"/>
              </a:spcBef>
              <a:spcAft>
                <a:spcPts val="523"/>
              </a:spcAft>
              <a:buClr>
                <a:srgbClr val="FF0000"/>
              </a:buClr>
              <a:buSzPct val="80000"/>
              <a:buFont typeface="Wingdings" panose="05000000000000000000" pitchFamily="2" charset="2"/>
              <a:buChar char="§"/>
              <a:defRPr/>
            </a:pPr>
            <a:r>
              <a:rPr lang="en-GB" sz="1400" b="1" dirty="0">
                <a:solidFill>
                  <a:schemeClr val="accent1">
                    <a:lumMod val="50000"/>
                  </a:schemeClr>
                </a:solidFill>
              </a:rPr>
              <a:t>EXHIBITIONS  </a:t>
            </a:r>
          </a:p>
          <a:p>
            <a:pPr marL="446088" lvl="1" indent="-180975" algn="just" defTabSz="783046">
              <a:lnSpc>
                <a:spcPct val="90000"/>
              </a:lnSpc>
              <a:spcBef>
                <a:spcPts val="428"/>
              </a:spcBef>
              <a:spcAft>
                <a:spcPts val="100"/>
              </a:spcAft>
              <a:buClr>
                <a:srgbClr val="FF0000"/>
              </a:buClr>
              <a:buSzPct val="90000"/>
              <a:buFont typeface="Arial" panose="020B0604020202020204" pitchFamily="34" charset="0"/>
              <a:buChar char="•"/>
              <a:defRPr/>
            </a:pPr>
            <a:r>
              <a:rPr lang="en-GB" sz="1200" dirty="0">
                <a:solidFill>
                  <a:srgbClr val="002060"/>
                </a:solidFill>
              </a:rPr>
              <a:t>A division driven by the results of exhibitions in China and activity in June 2021 in France. Cost reduction measures also contributed to a very strong operating performance (current operating margin: 35%) </a:t>
            </a:r>
          </a:p>
          <a:p>
            <a:pPr marL="265113" lvl="1" algn="just" defTabSz="783046">
              <a:lnSpc>
                <a:spcPct val="90000"/>
              </a:lnSpc>
              <a:spcBef>
                <a:spcPts val="428"/>
              </a:spcBef>
              <a:spcAft>
                <a:spcPts val="100"/>
              </a:spcAft>
              <a:buClr>
                <a:srgbClr val="FF0000"/>
              </a:buClr>
              <a:buSzPct val="90000"/>
              <a:defRPr/>
            </a:pPr>
            <a:endParaRPr lang="fr-FR" sz="1400" dirty="0">
              <a:solidFill>
                <a:srgbClr val="002060"/>
              </a:solidFill>
            </a:endParaRPr>
          </a:p>
          <a:p>
            <a:pPr marL="171450" lvl="1" indent="-171450" algn="just">
              <a:lnSpc>
                <a:spcPct val="90000"/>
              </a:lnSpc>
              <a:spcBef>
                <a:spcPts val="750"/>
              </a:spcBef>
              <a:spcAft>
                <a:spcPts val="523"/>
              </a:spcAft>
              <a:buClr>
                <a:srgbClr val="FF0000"/>
              </a:buClr>
              <a:buSzPct val="80000"/>
              <a:buFont typeface="Wingdings" panose="05000000000000000000" pitchFamily="2" charset="2"/>
              <a:buChar char="§"/>
              <a:defRPr/>
            </a:pPr>
            <a:r>
              <a:rPr lang="en-GB" sz="1400" b="1" dirty="0">
                <a:solidFill>
                  <a:schemeClr val="accent1">
                    <a:lumMod val="50000"/>
                  </a:schemeClr>
                </a:solidFill>
              </a:rPr>
              <a:t>VENUES </a:t>
            </a:r>
          </a:p>
          <a:p>
            <a:pPr marL="446088" lvl="1" indent="-180975" algn="just" defTabSz="783046">
              <a:lnSpc>
                <a:spcPct val="90000"/>
              </a:lnSpc>
              <a:spcBef>
                <a:spcPts val="428"/>
              </a:spcBef>
              <a:spcAft>
                <a:spcPts val="100"/>
              </a:spcAft>
              <a:buClr>
                <a:srgbClr val="FF0000"/>
              </a:buClr>
              <a:buSzPct val="90000"/>
              <a:buFont typeface="Arial" panose="020B0604020202020204" pitchFamily="34" charset="0"/>
              <a:buChar char="•"/>
              <a:defRPr/>
            </a:pPr>
            <a:r>
              <a:rPr lang="en-GB" sz="1200" dirty="0">
                <a:solidFill>
                  <a:srgbClr val="002060"/>
                </a:solidFill>
              </a:rPr>
              <a:t>Sites closed during 5 months in Europe and 6 months in South America. A division with significant fixed costs. Low-margin for operations carried out within the framework of the health crisis management.</a:t>
            </a:r>
          </a:p>
          <a:p>
            <a:pPr>
              <a:spcAft>
                <a:spcPts val="523"/>
              </a:spcAft>
              <a:buClr>
                <a:srgbClr val="FF0000"/>
              </a:buClr>
            </a:pPr>
            <a:endParaRPr lang="fr-FR" sz="1395" b="1" cap="all" dirty="0">
              <a:solidFill>
                <a:schemeClr val="tx1"/>
              </a:solidFill>
            </a:endParaRPr>
          </a:p>
          <a:p>
            <a:pPr>
              <a:spcAft>
                <a:spcPts val="523"/>
              </a:spcAft>
              <a:buClr>
                <a:srgbClr val="FF0000"/>
              </a:buClr>
            </a:pPr>
            <a:endParaRPr lang="fr-FR" sz="1395" b="1" cap="all" dirty="0">
              <a:solidFill>
                <a:schemeClr val="tx1"/>
              </a:solidFill>
            </a:endParaRPr>
          </a:p>
          <a:p>
            <a:pPr>
              <a:spcAft>
                <a:spcPts val="523"/>
              </a:spcAft>
              <a:buClr>
                <a:srgbClr val="FF0000"/>
              </a:buClr>
            </a:pPr>
            <a:endParaRPr lang="fr-FR" sz="1395" b="1" cap="all" dirty="0">
              <a:solidFill>
                <a:schemeClr val="tx1"/>
              </a:solidFill>
            </a:endParaRPr>
          </a:p>
          <a:p>
            <a:pPr>
              <a:spcAft>
                <a:spcPts val="523"/>
              </a:spcAft>
              <a:buClr>
                <a:srgbClr val="FF0000"/>
              </a:buClr>
            </a:pPr>
            <a:endParaRPr lang="fr-FR" sz="1395" b="1" cap="all" dirty="0">
              <a:solidFill>
                <a:schemeClr val="tx1"/>
              </a:solidFill>
            </a:endParaRPr>
          </a:p>
          <a:p>
            <a:pPr>
              <a:spcAft>
                <a:spcPts val="523"/>
              </a:spcAft>
              <a:buClr>
                <a:srgbClr val="FF0000"/>
              </a:buClr>
            </a:pPr>
            <a:endParaRPr lang="fr-FR" sz="872" b="1" cap="all" dirty="0">
              <a:solidFill>
                <a:schemeClr val="tx1"/>
              </a:solidFill>
            </a:endParaRPr>
          </a:p>
          <a:p>
            <a:pPr marL="647927" lvl="1" indent="-249203" algn="just">
              <a:spcBef>
                <a:spcPts val="174"/>
              </a:spcBef>
              <a:spcAft>
                <a:spcPts val="174"/>
              </a:spcAft>
              <a:buClr>
                <a:srgbClr val="FF0000"/>
              </a:buClr>
              <a:buFont typeface="Arial" panose="020B0604020202020204" pitchFamily="34" charset="0"/>
              <a:buChar char="•"/>
            </a:pPr>
            <a:endParaRPr lang="fr-FR" sz="1221" b="1" dirty="0">
              <a:solidFill>
                <a:schemeClr val="tx1"/>
              </a:solidFill>
            </a:endParaRPr>
          </a:p>
          <a:p>
            <a:pPr marL="647927" lvl="1" indent="-249203">
              <a:buClr>
                <a:srgbClr val="FF0000"/>
              </a:buClr>
              <a:buFont typeface="Wingdings" panose="05000000000000000000" pitchFamily="2" charset="2"/>
              <a:buChar char="§"/>
            </a:pPr>
            <a:endParaRPr lang="fr-FR" sz="1570" dirty="0">
              <a:solidFill>
                <a:schemeClr val="tx1"/>
              </a:solidFill>
            </a:endParaRPr>
          </a:p>
        </p:txBody>
      </p:sp>
      <p:pic>
        <p:nvPicPr>
          <p:cNvPr id="6" name="Image 5">
            <a:extLst>
              <a:ext uri="{FF2B5EF4-FFF2-40B4-BE49-F238E27FC236}">
                <a16:creationId xmlns:a16="http://schemas.microsoft.com/office/drawing/2014/main" id="{AA3045A6-0D52-468C-B768-7DC651312BE1}"/>
              </a:ext>
            </a:extLst>
          </p:cNvPr>
          <p:cNvPicPr>
            <a:picLocks noChangeAspect="1"/>
          </p:cNvPicPr>
          <p:nvPr/>
        </p:nvPicPr>
        <p:blipFill rotWithShape="1">
          <a:blip r:embed="rId2"/>
          <a:srcRect l="19105" t="2300" r="20015" b="15427"/>
          <a:stretch/>
        </p:blipFill>
        <p:spPr>
          <a:xfrm>
            <a:off x="445231" y="2736553"/>
            <a:ext cx="2235753" cy="1816048"/>
          </a:xfrm>
          <a:prstGeom prst="rect">
            <a:avLst/>
          </a:prstGeom>
        </p:spPr>
      </p:pic>
      <p:pic>
        <p:nvPicPr>
          <p:cNvPr id="7" name="Image 6">
            <a:extLst>
              <a:ext uri="{FF2B5EF4-FFF2-40B4-BE49-F238E27FC236}">
                <a16:creationId xmlns:a16="http://schemas.microsoft.com/office/drawing/2014/main" id="{52542E3E-0D1C-4DAB-857A-91631310462B}"/>
              </a:ext>
            </a:extLst>
          </p:cNvPr>
          <p:cNvPicPr>
            <a:picLocks noChangeAspect="1"/>
          </p:cNvPicPr>
          <p:nvPr/>
        </p:nvPicPr>
        <p:blipFill rotWithShape="1">
          <a:blip r:embed="rId3"/>
          <a:srcRect l="15498" t="4131" r="15498" b="19768"/>
          <a:stretch/>
        </p:blipFill>
        <p:spPr>
          <a:xfrm>
            <a:off x="389415" y="1049353"/>
            <a:ext cx="2437771" cy="1615936"/>
          </a:xfrm>
          <a:prstGeom prst="rect">
            <a:avLst/>
          </a:prstGeom>
        </p:spPr>
      </p:pic>
      <p:pic>
        <p:nvPicPr>
          <p:cNvPr id="8" name="Image 7">
            <a:extLst>
              <a:ext uri="{FF2B5EF4-FFF2-40B4-BE49-F238E27FC236}">
                <a16:creationId xmlns:a16="http://schemas.microsoft.com/office/drawing/2014/main" id="{CBE52E9A-D1BE-468B-97B1-68815DBB04CF}"/>
              </a:ext>
            </a:extLst>
          </p:cNvPr>
          <p:cNvPicPr>
            <a:picLocks noChangeAspect="1"/>
          </p:cNvPicPr>
          <p:nvPr/>
        </p:nvPicPr>
        <p:blipFill rotWithShape="1">
          <a:blip r:embed="rId4"/>
          <a:srcRect l="32065" t="88977" r="30364" b="2963"/>
          <a:stretch/>
        </p:blipFill>
        <p:spPr>
          <a:xfrm>
            <a:off x="561861" y="4552601"/>
            <a:ext cx="1722474" cy="222099"/>
          </a:xfrm>
          <a:prstGeom prst="rect">
            <a:avLst/>
          </a:prstGeom>
        </p:spPr>
      </p:pic>
      <p:sp>
        <p:nvSpPr>
          <p:cNvPr id="9" name="ZoneTexte 8"/>
          <p:cNvSpPr txBox="1"/>
          <p:nvPr/>
        </p:nvSpPr>
        <p:spPr>
          <a:xfrm>
            <a:off x="2206713" y="4532846"/>
            <a:ext cx="816679" cy="261610"/>
          </a:xfrm>
          <a:prstGeom prst="rect">
            <a:avLst/>
          </a:prstGeom>
          <a:noFill/>
        </p:spPr>
        <p:txBody>
          <a:bodyPr wrap="square" rtlCol="0">
            <a:spAutoFit/>
          </a:bodyPr>
          <a:lstStyle/>
          <a:p>
            <a:r>
              <a:rPr lang="en-GB" sz="1100" dirty="0">
                <a:solidFill>
                  <a:schemeClr val="tx1">
                    <a:lumMod val="50000"/>
                    <a:lumOff val="50000"/>
                  </a:schemeClr>
                </a:solidFill>
              </a:rPr>
              <a:t>(€m)</a:t>
            </a:r>
          </a:p>
        </p:txBody>
      </p:sp>
      <p:sp>
        <p:nvSpPr>
          <p:cNvPr id="10" name="Rectangle 9">
            <a:extLst>
              <a:ext uri="{FF2B5EF4-FFF2-40B4-BE49-F238E27FC236}">
                <a16:creationId xmlns:a16="http://schemas.microsoft.com/office/drawing/2014/main" id="{193DF6C3-A98F-4A10-99E0-D92D8DA9C7D0}"/>
              </a:ext>
            </a:extLst>
          </p:cNvPr>
          <p:cNvSpPr/>
          <p:nvPr/>
        </p:nvSpPr>
        <p:spPr>
          <a:xfrm>
            <a:off x="3023392" y="4823634"/>
            <a:ext cx="2901420" cy="215444"/>
          </a:xfrm>
          <a:prstGeom prst="rect">
            <a:avLst/>
          </a:prstGeom>
          <a:ln>
            <a:solidFill>
              <a:srgbClr val="002060"/>
            </a:solidFill>
          </a:ln>
        </p:spPr>
        <p:txBody>
          <a:bodyPr wrap="square">
            <a:spAutoFit/>
          </a:bodyPr>
          <a:lstStyle/>
          <a:p>
            <a:r>
              <a:rPr lang="en-GB" sz="800" dirty="0"/>
              <a:t>Pre-IFRS 16 data</a:t>
            </a:r>
          </a:p>
        </p:txBody>
      </p:sp>
      <p:sp>
        <p:nvSpPr>
          <p:cNvPr id="12" name="Text Box 2"/>
          <p:cNvSpPr txBox="1">
            <a:spLocks noChangeArrowheads="1"/>
          </p:cNvSpPr>
          <p:nvPr/>
        </p:nvSpPr>
        <p:spPr bwMode="auto">
          <a:xfrm>
            <a:off x="389415" y="997879"/>
            <a:ext cx="2552306" cy="246221"/>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en-GB" sz="1000" b="1" dirty="0">
                <a:solidFill>
                  <a:srgbClr val="000000"/>
                </a:solidFill>
                <a:effectLst/>
                <a:latin typeface="Times New Roman"/>
                <a:ea typeface="Times New Roman"/>
              </a:rPr>
              <a:t>EBITDA by division H1 2021</a:t>
            </a:r>
            <a:endParaRPr lang="en-GB" sz="1600" b="1" dirty="0">
              <a:solidFill>
                <a:srgbClr val="000000"/>
              </a:solidFill>
              <a:effectLst/>
              <a:latin typeface="Times New Roman"/>
              <a:ea typeface="Times New Roman"/>
            </a:endParaRPr>
          </a:p>
        </p:txBody>
      </p:sp>
      <p:sp>
        <p:nvSpPr>
          <p:cNvPr id="13" name="Text Box 2"/>
          <p:cNvSpPr txBox="1">
            <a:spLocks noChangeArrowheads="1"/>
          </p:cNvSpPr>
          <p:nvPr/>
        </p:nvSpPr>
        <p:spPr bwMode="auto">
          <a:xfrm>
            <a:off x="389415" y="2717874"/>
            <a:ext cx="2807520" cy="246221"/>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en-GB" sz="1000" b="1" dirty="0">
                <a:solidFill>
                  <a:srgbClr val="000000"/>
                </a:solidFill>
                <a:effectLst/>
                <a:latin typeface="Times New Roman"/>
                <a:ea typeface="Times New Roman"/>
              </a:rPr>
              <a:t>Current Operating Income by division H1 2021</a:t>
            </a:r>
            <a:endParaRPr lang="en-GB" sz="1600" b="1" dirty="0">
              <a:solidFill>
                <a:srgbClr val="000000"/>
              </a:solidFill>
              <a:effectLst/>
              <a:latin typeface="Times New Roman"/>
              <a:ea typeface="Times New Roman"/>
            </a:endParaRPr>
          </a:p>
        </p:txBody>
      </p:sp>
    </p:spTree>
    <p:extLst>
      <p:ext uri="{BB962C8B-B14F-4D97-AF65-F5344CB8AC3E}">
        <p14:creationId xmlns:p14="http://schemas.microsoft.com/office/powerpoint/2010/main" val="28757020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bwMode="auto">
          <a:xfrm>
            <a:off x="262502" y="274988"/>
            <a:ext cx="8541295" cy="492754"/>
          </a:xfrm>
          <a:prstGeom prst="rect">
            <a:avLst/>
          </a:prstGeom>
        </p:spPr>
        <p:txBody>
          <a:bodyPr vert="horz" lIns="79748" tIns="39874" rIns="79748" bIns="39874" rtlCol="0" anchor="ctr">
            <a:noAutofit/>
          </a:bodyPr>
          <a:lstStyle>
            <a:defPPr>
              <a:defRPr lang="fr-FR"/>
            </a:defPPr>
            <a:lvl1pPr algn="ctr" defTabSz="457200">
              <a:defRPr sz="2800" cap="all" spc="0">
                <a:solidFill>
                  <a:schemeClr val="bg1"/>
                </a:solidFill>
                <a:latin typeface="+mj-lt"/>
                <a:ea typeface="Verdana" panose="020B0604030504040204" pitchFamily="34" charset="0"/>
                <a:cs typeface="MS PGothic" charset="0"/>
              </a:defRPr>
            </a:lvl1pPr>
            <a:lvl2pPr algn="ctr" defTabSz="457200">
              <a:defRPr sz="4400">
                <a:latin typeface="Calibri" charset="0"/>
                <a:cs typeface="MS PGothic" charset="0"/>
              </a:defRPr>
            </a:lvl2pPr>
            <a:lvl3pPr algn="ctr" defTabSz="457200">
              <a:defRPr sz="4400">
                <a:latin typeface="Calibri" charset="0"/>
                <a:cs typeface="MS PGothic" charset="0"/>
              </a:defRPr>
            </a:lvl3pPr>
            <a:lvl4pPr algn="ctr" defTabSz="457200">
              <a:defRPr sz="4400">
                <a:latin typeface="Calibri" charset="0"/>
                <a:cs typeface="MS PGothic" charset="0"/>
              </a:defRPr>
            </a:lvl4pPr>
            <a:lvl5pPr algn="ctr" defTabSz="457200">
              <a:defRPr sz="4400">
                <a:latin typeface="Calibri" charset="0"/>
                <a:cs typeface="MS PGothic" charset="0"/>
              </a:defRPr>
            </a:lvl5pPr>
            <a:lvl6pPr marL="457200" algn="ctr" defTabSz="457200" fontAlgn="base">
              <a:spcBef>
                <a:spcPct val="0"/>
              </a:spcBef>
              <a:spcAft>
                <a:spcPct val="0"/>
              </a:spcAft>
              <a:defRPr sz="4400">
                <a:latin typeface="Calibri" charset="0"/>
                <a:ea typeface="ＭＳ Ｐゴシック" charset="0"/>
                <a:cs typeface="ＭＳ Ｐゴシック" charset="0"/>
              </a:defRPr>
            </a:lvl6pPr>
            <a:lvl7pPr marL="914400" algn="ctr" defTabSz="457200" fontAlgn="base">
              <a:spcBef>
                <a:spcPct val="0"/>
              </a:spcBef>
              <a:spcAft>
                <a:spcPct val="0"/>
              </a:spcAft>
              <a:defRPr sz="4400">
                <a:latin typeface="Calibri" charset="0"/>
                <a:ea typeface="ＭＳ Ｐゴシック" charset="0"/>
                <a:cs typeface="ＭＳ Ｐゴシック" charset="0"/>
              </a:defRPr>
            </a:lvl7pPr>
            <a:lvl8pPr marL="1371600" algn="ctr" defTabSz="457200" fontAlgn="base">
              <a:spcBef>
                <a:spcPct val="0"/>
              </a:spcBef>
              <a:spcAft>
                <a:spcPct val="0"/>
              </a:spcAft>
              <a:defRPr sz="4400">
                <a:latin typeface="Calibri" charset="0"/>
                <a:ea typeface="ＭＳ Ｐゴシック" charset="0"/>
                <a:cs typeface="ＭＳ Ｐゴシック" charset="0"/>
              </a:defRPr>
            </a:lvl8pPr>
            <a:lvl9pPr marL="1828800" algn="ctr" defTabSz="457200" fontAlgn="base">
              <a:spcBef>
                <a:spcPct val="0"/>
              </a:spcBef>
              <a:spcAft>
                <a:spcPct val="0"/>
              </a:spcAft>
              <a:defRPr sz="4400">
                <a:latin typeface="Calibri" charset="0"/>
                <a:ea typeface="ＭＳ Ｐゴシック" charset="0"/>
                <a:cs typeface="ＭＳ Ｐゴシック" charset="0"/>
              </a:defRPr>
            </a:lvl9pPr>
          </a:lstStyle>
          <a:p>
            <a:pPr defTabSz="685800">
              <a:lnSpc>
                <a:spcPct val="90000"/>
              </a:lnSpc>
              <a:spcBef>
                <a:spcPct val="0"/>
              </a:spcBef>
            </a:pPr>
            <a:r>
              <a:rPr lang="en-GB" dirty="0"/>
              <a:t>NET LOSS ATTRIBUTABLE GROUP SHAREHOLDERS OF €30m </a:t>
            </a:r>
          </a:p>
        </p:txBody>
      </p:sp>
      <p:sp>
        <p:nvSpPr>
          <p:cNvPr id="7" name="Espace réservé du contenu 5">
            <a:extLst>
              <a:ext uri="{FF2B5EF4-FFF2-40B4-BE49-F238E27FC236}">
                <a16:creationId xmlns:a16="http://schemas.microsoft.com/office/drawing/2014/main" id="{2817D05A-35DE-41F9-985A-CDA5DE73095F}"/>
              </a:ext>
            </a:extLst>
          </p:cNvPr>
          <p:cNvSpPr txBox="1">
            <a:spLocks/>
          </p:cNvSpPr>
          <p:nvPr/>
        </p:nvSpPr>
        <p:spPr>
          <a:xfrm>
            <a:off x="4732544" y="1127050"/>
            <a:ext cx="4250912" cy="3530009"/>
          </a:xfrm>
          <a:prstGeom prst="rect">
            <a:avLst/>
          </a:prstGeom>
        </p:spPr>
        <p:txBody>
          <a:bodyPr>
            <a:noAutofit/>
          </a:bodyPr>
          <a:lstStyle>
            <a:lvl1pPr marL="195773" indent="-195773" algn="l" defTabSz="783092" rtl="0" eaLnBrk="1" latinLnBrk="0" hangingPunct="1">
              <a:lnSpc>
                <a:spcPct val="90000"/>
              </a:lnSpc>
              <a:spcBef>
                <a:spcPts val="856"/>
              </a:spcBef>
              <a:buFont typeface="Arial" panose="020B0604020202020204" pitchFamily="34" charset="0"/>
              <a:buChar char="•"/>
              <a:defRPr sz="2398" kern="1200">
                <a:solidFill>
                  <a:schemeClr val="tx1"/>
                </a:solidFill>
                <a:latin typeface="+mn-lt"/>
                <a:ea typeface="+mn-ea"/>
                <a:cs typeface="+mn-cs"/>
              </a:defRPr>
            </a:lvl1pPr>
            <a:lvl2pPr marL="587319" indent="-195773" algn="l" defTabSz="783092" rtl="0" eaLnBrk="1" latinLnBrk="0" hangingPunct="1">
              <a:lnSpc>
                <a:spcPct val="90000"/>
              </a:lnSpc>
              <a:spcBef>
                <a:spcPts val="428"/>
              </a:spcBef>
              <a:buFont typeface="Arial" panose="020B0604020202020204" pitchFamily="34" charset="0"/>
              <a:buChar char="•"/>
              <a:defRPr sz="2055" kern="1200">
                <a:solidFill>
                  <a:schemeClr val="tx1"/>
                </a:solidFill>
                <a:latin typeface="+mn-lt"/>
                <a:ea typeface="+mn-ea"/>
                <a:cs typeface="+mn-cs"/>
              </a:defRPr>
            </a:lvl2pPr>
            <a:lvl3pPr marL="978865" indent="-195773" algn="l" defTabSz="783092" rtl="0" eaLnBrk="1" latinLnBrk="0" hangingPunct="1">
              <a:lnSpc>
                <a:spcPct val="90000"/>
              </a:lnSpc>
              <a:spcBef>
                <a:spcPts val="428"/>
              </a:spcBef>
              <a:buFont typeface="Arial" panose="020B0604020202020204" pitchFamily="34" charset="0"/>
              <a:buChar char="•"/>
              <a:defRPr sz="1713" kern="1200">
                <a:solidFill>
                  <a:schemeClr val="tx1"/>
                </a:solidFill>
                <a:latin typeface="+mn-lt"/>
                <a:ea typeface="+mn-ea"/>
                <a:cs typeface="+mn-cs"/>
              </a:defRPr>
            </a:lvl3pPr>
            <a:lvl4pPr marL="1370411"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4pPr>
            <a:lvl5pPr marL="1761957"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5pPr>
            <a:lvl6pPr marL="2153503"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6pPr>
            <a:lvl7pPr marL="2545050"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7pPr>
            <a:lvl8pPr marL="2936596"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8pPr>
            <a:lvl9pPr marL="3328142"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9pPr>
          </a:lstStyle>
          <a:p>
            <a:pPr marL="171450" lvl="1" indent="-171450" algn="just" defTabSz="685800">
              <a:spcBef>
                <a:spcPts val="750"/>
              </a:spcBef>
              <a:spcAft>
                <a:spcPts val="523"/>
              </a:spcAft>
              <a:buClr>
                <a:srgbClr val="FF0000"/>
              </a:buClr>
              <a:buFont typeface="Wingdings" panose="05000000000000000000" pitchFamily="2" charset="2"/>
              <a:buChar char="§"/>
              <a:defRPr/>
            </a:pPr>
            <a:r>
              <a:rPr lang="en-GB" sz="1400" b="1" dirty="0">
                <a:solidFill>
                  <a:schemeClr val="accent1">
                    <a:lumMod val="50000"/>
                  </a:schemeClr>
                </a:solidFill>
              </a:rPr>
              <a:t>NET FINANCIAL EXPENSE  </a:t>
            </a:r>
          </a:p>
          <a:p>
            <a:pPr marL="446088" lvl="1" indent="-180975" algn="just" defTabSz="783046">
              <a:spcAft>
                <a:spcPts val="100"/>
              </a:spcAft>
              <a:buClr>
                <a:srgbClr val="FF0000"/>
              </a:buClr>
              <a:buSzPct val="90000"/>
              <a:defRPr/>
            </a:pPr>
            <a:r>
              <a:rPr lang="en-GB" sz="1200" dirty="0">
                <a:solidFill>
                  <a:srgbClr val="002060"/>
                </a:solidFill>
              </a:rPr>
              <a:t>Stable borrowing costs down =&gt; interest rate effect (government-backed loans obtained in 2020: -€0.4m </a:t>
            </a:r>
          </a:p>
          <a:p>
            <a:pPr marL="446088" lvl="1" indent="-180975" algn="just" defTabSz="783046">
              <a:spcAft>
                <a:spcPts val="100"/>
              </a:spcAft>
              <a:buClr>
                <a:srgbClr val="FF0000"/>
              </a:buClr>
              <a:buSzPct val="90000"/>
              <a:defRPr/>
            </a:pPr>
            <a:r>
              <a:rPr lang="en-GB" sz="1200" dirty="0">
                <a:solidFill>
                  <a:srgbClr val="002060"/>
                </a:solidFill>
              </a:rPr>
              <a:t>Decrease in investment income – foreign exchange gains: -€1.8m </a:t>
            </a:r>
          </a:p>
          <a:p>
            <a:pPr marL="171450" lvl="1" indent="-171450" algn="just" defTabSz="685800">
              <a:spcBef>
                <a:spcPts val="750"/>
              </a:spcBef>
              <a:spcAft>
                <a:spcPts val="523"/>
              </a:spcAft>
              <a:buClr>
                <a:srgbClr val="FF0000"/>
              </a:buClr>
              <a:buFont typeface="Wingdings" panose="05000000000000000000" pitchFamily="2" charset="2"/>
              <a:buChar char="§"/>
              <a:defRPr/>
            </a:pPr>
            <a:r>
              <a:rPr lang="en-GB" sz="1400" b="1" dirty="0">
                <a:solidFill>
                  <a:schemeClr val="accent1">
                    <a:lumMod val="50000"/>
                  </a:schemeClr>
                </a:solidFill>
              </a:rPr>
              <a:t>CORPORATE INCOME TAX  </a:t>
            </a:r>
          </a:p>
          <a:p>
            <a:pPr marL="446088" lvl="1" indent="-180975" algn="just" defTabSz="783046">
              <a:spcAft>
                <a:spcPts val="100"/>
              </a:spcAft>
              <a:buClr>
                <a:srgbClr val="FF0000"/>
              </a:buClr>
              <a:buSzPct val="90000"/>
              <a:defRPr/>
            </a:pPr>
            <a:r>
              <a:rPr lang="en-GB" sz="1200" dirty="0">
                <a:solidFill>
                  <a:srgbClr val="002060"/>
                </a:solidFill>
              </a:rPr>
              <a:t>30% impact of higher profitability in Asia vs. France and South America</a:t>
            </a:r>
          </a:p>
          <a:p>
            <a:pPr marL="171450" lvl="1" indent="-171450" algn="just" defTabSz="685800">
              <a:spcBef>
                <a:spcPts val="750"/>
              </a:spcBef>
              <a:spcAft>
                <a:spcPts val="523"/>
              </a:spcAft>
              <a:buClr>
                <a:srgbClr val="FF0000"/>
              </a:buClr>
              <a:buFont typeface="Wingdings" panose="05000000000000000000" pitchFamily="2" charset="2"/>
              <a:buChar char="§"/>
              <a:defRPr/>
            </a:pPr>
            <a:r>
              <a:rPr lang="en-GB" sz="1400" b="1" dirty="0">
                <a:solidFill>
                  <a:schemeClr val="accent1">
                    <a:lumMod val="50000"/>
                  </a:schemeClr>
                </a:solidFill>
              </a:rPr>
              <a:t>NET PROFIT / (LOSS)</a:t>
            </a:r>
          </a:p>
          <a:p>
            <a:pPr marL="446088" lvl="1" indent="-180975" algn="just" defTabSz="783046">
              <a:spcAft>
                <a:spcPts val="100"/>
              </a:spcAft>
              <a:buClr>
                <a:srgbClr val="FF0000"/>
              </a:buClr>
              <a:buSzPct val="90000"/>
              <a:defRPr/>
            </a:pPr>
            <a:r>
              <a:rPr lang="en-GB" sz="1200" dirty="0">
                <a:solidFill>
                  <a:srgbClr val="002060"/>
                </a:solidFill>
              </a:rPr>
              <a:t>Improvement in relation to 2020, despite a €57m decrease in revenue A favourable business mix, continuing management efforts and impact of government aid </a:t>
            </a:r>
          </a:p>
          <a:p>
            <a:pPr marL="171450" lvl="1" indent="-171450" algn="just" defTabSz="685800">
              <a:spcBef>
                <a:spcPts val="750"/>
              </a:spcBef>
              <a:spcAft>
                <a:spcPts val="523"/>
              </a:spcAft>
              <a:buClr>
                <a:srgbClr val="FF0000"/>
              </a:buClr>
              <a:buFont typeface="Wingdings" panose="05000000000000000000" pitchFamily="2" charset="2"/>
              <a:buChar char="§"/>
              <a:defRPr/>
            </a:pPr>
            <a:r>
              <a:rPr lang="en-GB" sz="1400" b="1" dirty="0">
                <a:solidFill>
                  <a:schemeClr val="accent1">
                    <a:lumMod val="50000"/>
                  </a:schemeClr>
                </a:solidFill>
              </a:rPr>
              <a:t>NON-CONTROLLING INTERESTS </a:t>
            </a:r>
          </a:p>
          <a:p>
            <a:pPr marL="446088" lvl="1" indent="-180975" algn="just" defTabSz="783046">
              <a:spcAft>
                <a:spcPts val="100"/>
              </a:spcAft>
              <a:buClr>
                <a:srgbClr val="FF0000"/>
              </a:buClr>
              <a:buSzPct val="90000"/>
              <a:defRPr/>
            </a:pPr>
            <a:r>
              <a:rPr lang="en-GB" sz="1200" dirty="0">
                <a:solidFill>
                  <a:srgbClr val="002060"/>
                </a:solidFill>
              </a:rPr>
              <a:t>H1 driven by business performances in Asia</a:t>
            </a:r>
          </a:p>
          <a:p>
            <a:pPr marL="391546" lvl="2" indent="0">
              <a:spcBef>
                <a:spcPts val="522"/>
              </a:spcBef>
              <a:spcAft>
                <a:spcPts val="522"/>
              </a:spcAft>
              <a:buClr>
                <a:srgbClr val="FF0000"/>
              </a:buClr>
              <a:buNone/>
              <a:defRPr/>
            </a:pPr>
            <a:endParaRPr lang="fr-FR" sz="879" b="1" cap="all" dirty="0">
              <a:highlight>
                <a:srgbClr val="FFFF00"/>
              </a:highlight>
              <a:ea typeface="Verdana" panose="020B0604030504040204" pitchFamily="34" charset="0"/>
              <a:cs typeface="Calibri" panose="020F0502020204030204" pitchFamily="34" charset="0"/>
            </a:endParaRPr>
          </a:p>
          <a:p>
            <a:pPr marL="589650" lvl="2" indent="-248183">
              <a:spcBef>
                <a:spcPts val="522"/>
              </a:spcBef>
              <a:spcAft>
                <a:spcPts val="522"/>
              </a:spcAft>
              <a:buClr>
                <a:srgbClr val="FF0000"/>
              </a:buClr>
              <a:defRPr/>
            </a:pPr>
            <a:endParaRPr lang="fr-FR" sz="916" dirty="0">
              <a:highlight>
                <a:srgbClr val="FFFF00"/>
              </a:highlight>
              <a:ea typeface="Verdana" panose="020B0604030504040204" pitchFamily="34" charset="0"/>
              <a:cs typeface="Calibri" panose="020F0502020204030204" pitchFamily="34" charset="0"/>
            </a:endParaRPr>
          </a:p>
          <a:p>
            <a:pPr marL="589650" lvl="2" indent="-248183">
              <a:spcBef>
                <a:spcPts val="522"/>
              </a:spcBef>
              <a:spcAft>
                <a:spcPts val="522"/>
              </a:spcAft>
              <a:buClr>
                <a:srgbClr val="FF0000"/>
              </a:buClr>
              <a:defRPr/>
            </a:pPr>
            <a:endParaRPr lang="fr-FR" sz="923" dirty="0">
              <a:highlight>
                <a:srgbClr val="FFFF00"/>
              </a:highlight>
              <a:ea typeface="Verdana" panose="020B0604030504040204" pitchFamily="34" charset="0"/>
              <a:cs typeface="Calibri" panose="020F0502020204030204" pitchFamily="34" charset="0"/>
            </a:endParaRPr>
          </a:p>
          <a:p>
            <a:pPr marL="248183" lvl="1" indent="-248183">
              <a:spcBef>
                <a:spcPts val="522"/>
              </a:spcBef>
              <a:spcAft>
                <a:spcPts val="522"/>
              </a:spcAft>
              <a:buClr>
                <a:srgbClr val="FF0000"/>
              </a:buClr>
              <a:buFont typeface="Wingdings" panose="05000000000000000000" pitchFamily="2" charset="2"/>
              <a:buChar char="§"/>
              <a:defRPr/>
            </a:pPr>
            <a:endParaRPr lang="fr-FR" sz="1221" b="1" dirty="0">
              <a:solidFill>
                <a:prstClr val="black"/>
              </a:solidFill>
              <a:highlight>
                <a:srgbClr val="FFFF00"/>
              </a:highlight>
            </a:endParaRPr>
          </a:p>
        </p:txBody>
      </p:sp>
      <p:sp>
        <p:nvSpPr>
          <p:cNvPr id="5" name="Rectangle 4">
            <a:extLst>
              <a:ext uri="{FF2B5EF4-FFF2-40B4-BE49-F238E27FC236}">
                <a16:creationId xmlns:a16="http://schemas.microsoft.com/office/drawing/2014/main" id="{5CF953F6-BD16-4A33-A0B7-6CE7D7294778}"/>
              </a:ext>
            </a:extLst>
          </p:cNvPr>
          <p:cNvSpPr/>
          <p:nvPr/>
        </p:nvSpPr>
        <p:spPr>
          <a:xfrm>
            <a:off x="181896" y="4061752"/>
            <a:ext cx="1502432" cy="215444"/>
          </a:xfrm>
          <a:prstGeom prst="rect">
            <a:avLst/>
          </a:prstGeom>
        </p:spPr>
        <p:txBody>
          <a:bodyPr wrap="square">
            <a:spAutoFit/>
          </a:bodyPr>
          <a:lstStyle/>
          <a:p>
            <a:r>
              <a:rPr lang="en-GB" sz="800" b="1" dirty="0"/>
              <a:t>Pre-IFRS 16 data </a:t>
            </a:r>
          </a:p>
        </p:txBody>
      </p:sp>
      <p:grpSp>
        <p:nvGrpSpPr>
          <p:cNvPr id="2" name="Group 4"/>
          <p:cNvGrpSpPr>
            <a:grpSpLocks noChangeAspect="1"/>
          </p:cNvGrpSpPr>
          <p:nvPr/>
        </p:nvGrpSpPr>
        <p:grpSpPr bwMode="auto">
          <a:xfrm>
            <a:off x="261938" y="1357313"/>
            <a:ext cx="4371975" cy="2676525"/>
            <a:chOff x="165" y="855"/>
            <a:chExt cx="2754" cy="1686"/>
          </a:xfrm>
        </p:grpSpPr>
        <p:sp>
          <p:nvSpPr>
            <p:cNvPr id="3" name="AutoShape 3"/>
            <p:cNvSpPr>
              <a:spLocks noChangeAspect="1" noTextEdit="1"/>
            </p:cNvSpPr>
            <p:nvPr/>
          </p:nvSpPr>
          <p:spPr bwMode="auto">
            <a:xfrm>
              <a:off x="165" y="855"/>
              <a:ext cx="2676" cy="1566"/>
            </a:xfrm>
            <a:prstGeom prst="rect">
              <a:avLst/>
            </a:prstGeom>
            <a:noFill/>
            <a:ln w="9525" cap="flat" cmpd="sng" algn="ctr">
              <a:solidFill>
                <a:srgbClr val="44546A"/>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8" name="Rectangle 5"/>
            <p:cNvSpPr>
              <a:spLocks noChangeArrowheads="1"/>
            </p:cNvSpPr>
            <p:nvPr/>
          </p:nvSpPr>
          <p:spPr bwMode="auto">
            <a:xfrm>
              <a:off x="165" y="855"/>
              <a:ext cx="1557" cy="247"/>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9" name="Rectangle 6"/>
            <p:cNvSpPr>
              <a:spLocks noChangeArrowheads="1"/>
            </p:cNvSpPr>
            <p:nvPr/>
          </p:nvSpPr>
          <p:spPr bwMode="auto">
            <a:xfrm>
              <a:off x="1716" y="855"/>
              <a:ext cx="85" cy="24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 name="Rectangle 7"/>
            <p:cNvSpPr>
              <a:spLocks noChangeArrowheads="1"/>
            </p:cNvSpPr>
            <p:nvPr/>
          </p:nvSpPr>
          <p:spPr bwMode="auto">
            <a:xfrm>
              <a:off x="1795" y="855"/>
              <a:ext cx="487" cy="247"/>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1" name="Rectangle 8"/>
            <p:cNvSpPr>
              <a:spLocks noChangeArrowheads="1"/>
            </p:cNvSpPr>
            <p:nvPr/>
          </p:nvSpPr>
          <p:spPr bwMode="auto">
            <a:xfrm>
              <a:off x="2276" y="855"/>
              <a:ext cx="84" cy="24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2" name="Rectangle 9"/>
            <p:cNvSpPr>
              <a:spLocks noChangeArrowheads="1"/>
            </p:cNvSpPr>
            <p:nvPr/>
          </p:nvSpPr>
          <p:spPr bwMode="auto">
            <a:xfrm>
              <a:off x="2354" y="855"/>
              <a:ext cx="487" cy="247"/>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3" name="Rectangle 10"/>
            <p:cNvSpPr>
              <a:spLocks noChangeArrowheads="1"/>
            </p:cNvSpPr>
            <p:nvPr/>
          </p:nvSpPr>
          <p:spPr bwMode="auto">
            <a:xfrm>
              <a:off x="2835" y="855"/>
              <a:ext cx="84" cy="24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4" name="Rectangle 11"/>
            <p:cNvSpPr>
              <a:spLocks noChangeArrowheads="1"/>
            </p:cNvSpPr>
            <p:nvPr/>
          </p:nvSpPr>
          <p:spPr bwMode="auto">
            <a:xfrm>
              <a:off x="165" y="1096"/>
              <a:ext cx="2754" cy="7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5" name="Rectangle 12"/>
            <p:cNvSpPr>
              <a:spLocks noChangeArrowheads="1"/>
            </p:cNvSpPr>
            <p:nvPr/>
          </p:nvSpPr>
          <p:spPr bwMode="auto">
            <a:xfrm>
              <a:off x="165" y="1162"/>
              <a:ext cx="155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6" name="Rectangle 13"/>
            <p:cNvSpPr>
              <a:spLocks noChangeArrowheads="1"/>
            </p:cNvSpPr>
            <p:nvPr/>
          </p:nvSpPr>
          <p:spPr bwMode="auto">
            <a:xfrm>
              <a:off x="1716" y="1162"/>
              <a:ext cx="85"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7" name="Rectangle 14"/>
            <p:cNvSpPr>
              <a:spLocks noChangeArrowheads="1"/>
            </p:cNvSpPr>
            <p:nvPr/>
          </p:nvSpPr>
          <p:spPr bwMode="auto">
            <a:xfrm>
              <a:off x="1795" y="1162"/>
              <a:ext cx="48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8" name="Rectangle 15"/>
            <p:cNvSpPr>
              <a:spLocks noChangeArrowheads="1"/>
            </p:cNvSpPr>
            <p:nvPr/>
          </p:nvSpPr>
          <p:spPr bwMode="auto">
            <a:xfrm>
              <a:off x="2276" y="1162"/>
              <a:ext cx="84"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 name="Rectangle 16"/>
            <p:cNvSpPr>
              <a:spLocks noChangeArrowheads="1"/>
            </p:cNvSpPr>
            <p:nvPr/>
          </p:nvSpPr>
          <p:spPr bwMode="auto">
            <a:xfrm>
              <a:off x="2354" y="1162"/>
              <a:ext cx="48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0" name="Rectangle 17"/>
            <p:cNvSpPr>
              <a:spLocks noChangeArrowheads="1"/>
            </p:cNvSpPr>
            <p:nvPr/>
          </p:nvSpPr>
          <p:spPr bwMode="auto">
            <a:xfrm>
              <a:off x="2835" y="1162"/>
              <a:ext cx="84"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1" name="Rectangle 18"/>
            <p:cNvSpPr>
              <a:spLocks noChangeArrowheads="1"/>
            </p:cNvSpPr>
            <p:nvPr/>
          </p:nvSpPr>
          <p:spPr bwMode="auto">
            <a:xfrm>
              <a:off x="165" y="1283"/>
              <a:ext cx="2754"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2" name="Rectangle 19"/>
            <p:cNvSpPr>
              <a:spLocks noChangeArrowheads="1"/>
            </p:cNvSpPr>
            <p:nvPr/>
          </p:nvSpPr>
          <p:spPr bwMode="auto">
            <a:xfrm>
              <a:off x="165" y="1403"/>
              <a:ext cx="155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3" name="Rectangle 20"/>
            <p:cNvSpPr>
              <a:spLocks noChangeArrowheads="1"/>
            </p:cNvSpPr>
            <p:nvPr/>
          </p:nvSpPr>
          <p:spPr bwMode="auto">
            <a:xfrm>
              <a:off x="1716" y="1403"/>
              <a:ext cx="85"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4" name="Rectangle 21"/>
            <p:cNvSpPr>
              <a:spLocks noChangeArrowheads="1"/>
            </p:cNvSpPr>
            <p:nvPr/>
          </p:nvSpPr>
          <p:spPr bwMode="auto">
            <a:xfrm>
              <a:off x="1795" y="1403"/>
              <a:ext cx="48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5" name="Rectangle 22"/>
            <p:cNvSpPr>
              <a:spLocks noChangeArrowheads="1"/>
            </p:cNvSpPr>
            <p:nvPr/>
          </p:nvSpPr>
          <p:spPr bwMode="auto">
            <a:xfrm>
              <a:off x="2276" y="1403"/>
              <a:ext cx="84"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6" name="Rectangle 23"/>
            <p:cNvSpPr>
              <a:spLocks noChangeArrowheads="1"/>
            </p:cNvSpPr>
            <p:nvPr/>
          </p:nvSpPr>
          <p:spPr bwMode="auto">
            <a:xfrm>
              <a:off x="2354" y="1403"/>
              <a:ext cx="48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7" name="Rectangle 24"/>
            <p:cNvSpPr>
              <a:spLocks noChangeArrowheads="1"/>
            </p:cNvSpPr>
            <p:nvPr/>
          </p:nvSpPr>
          <p:spPr bwMode="auto">
            <a:xfrm>
              <a:off x="2835" y="1403"/>
              <a:ext cx="84"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8" name="Rectangle 25"/>
            <p:cNvSpPr>
              <a:spLocks noChangeArrowheads="1"/>
            </p:cNvSpPr>
            <p:nvPr/>
          </p:nvSpPr>
          <p:spPr bwMode="auto">
            <a:xfrm>
              <a:off x="165" y="1524"/>
              <a:ext cx="2754"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9" name="Rectangle 26"/>
            <p:cNvSpPr>
              <a:spLocks noChangeArrowheads="1"/>
            </p:cNvSpPr>
            <p:nvPr/>
          </p:nvSpPr>
          <p:spPr bwMode="auto">
            <a:xfrm>
              <a:off x="165" y="1644"/>
              <a:ext cx="1557"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0" name="Rectangle 27"/>
            <p:cNvSpPr>
              <a:spLocks noChangeArrowheads="1"/>
            </p:cNvSpPr>
            <p:nvPr/>
          </p:nvSpPr>
          <p:spPr bwMode="auto">
            <a:xfrm>
              <a:off x="1716" y="1644"/>
              <a:ext cx="85"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1" name="Rectangle 28"/>
            <p:cNvSpPr>
              <a:spLocks noChangeArrowheads="1"/>
            </p:cNvSpPr>
            <p:nvPr/>
          </p:nvSpPr>
          <p:spPr bwMode="auto">
            <a:xfrm>
              <a:off x="1795" y="1644"/>
              <a:ext cx="487"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2" name="Rectangle 29"/>
            <p:cNvSpPr>
              <a:spLocks noChangeArrowheads="1"/>
            </p:cNvSpPr>
            <p:nvPr/>
          </p:nvSpPr>
          <p:spPr bwMode="auto">
            <a:xfrm>
              <a:off x="2276" y="1644"/>
              <a:ext cx="84"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3" name="Rectangle 30"/>
            <p:cNvSpPr>
              <a:spLocks noChangeArrowheads="1"/>
            </p:cNvSpPr>
            <p:nvPr/>
          </p:nvSpPr>
          <p:spPr bwMode="auto">
            <a:xfrm>
              <a:off x="2354" y="1644"/>
              <a:ext cx="487"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4" name="Rectangle 31"/>
            <p:cNvSpPr>
              <a:spLocks noChangeArrowheads="1"/>
            </p:cNvSpPr>
            <p:nvPr/>
          </p:nvSpPr>
          <p:spPr bwMode="auto">
            <a:xfrm>
              <a:off x="2835" y="1644"/>
              <a:ext cx="84"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5" name="Rectangle 32"/>
            <p:cNvSpPr>
              <a:spLocks noChangeArrowheads="1"/>
            </p:cNvSpPr>
            <p:nvPr/>
          </p:nvSpPr>
          <p:spPr bwMode="auto">
            <a:xfrm>
              <a:off x="165" y="1764"/>
              <a:ext cx="2754"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6" name="Rectangle 33"/>
            <p:cNvSpPr>
              <a:spLocks noChangeArrowheads="1"/>
            </p:cNvSpPr>
            <p:nvPr/>
          </p:nvSpPr>
          <p:spPr bwMode="auto">
            <a:xfrm>
              <a:off x="165" y="1885"/>
              <a:ext cx="1557"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7" name="Rectangle 34"/>
            <p:cNvSpPr>
              <a:spLocks noChangeArrowheads="1"/>
            </p:cNvSpPr>
            <p:nvPr/>
          </p:nvSpPr>
          <p:spPr bwMode="auto">
            <a:xfrm>
              <a:off x="1716" y="1885"/>
              <a:ext cx="85"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8" name="Rectangle 35"/>
            <p:cNvSpPr>
              <a:spLocks noChangeArrowheads="1"/>
            </p:cNvSpPr>
            <p:nvPr/>
          </p:nvSpPr>
          <p:spPr bwMode="auto">
            <a:xfrm>
              <a:off x="1795" y="1885"/>
              <a:ext cx="487"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9" name="Rectangle 36"/>
            <p:cNvSpPr>
              <a:spLocks noChangeArrowheads="1"/>
            </p:cNvSpPr>
            <p:nvPr/>
          </p:nvSpPr>
          <p:spPr bwMode="auto">
            <a:xfrm>
              <a:off x="2276" y="1885"/>
              <a:ext cx="84"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0" name="Rectangle 37"/>
            <p:cNvSpPr>
              <a:spLocks noChangeArrowheads="1"/>
            </p:cNvSpPr>
            <p:nvPr/>
          </p:nvSpPr>
          <p:spPr bwMode="auto">
            <a:xfrm>
              <a:off x="2354" y="1885"/>
              <a:ext cx="487"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1" name="Rectangle 38"/>
            <p:cNvSpPr>
              <a:spLocks noChangeArrowheads="1"/>
            </p:cNvSpPr>
            <p:nvPr/>
          </p:nvSpPr>
          <p:spPr bwMode="auto">
            <a:xfrm>
              <a:off x="2835" y="1885"/>
              <a:ext cx="84"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2" name="Rectangle 39"/>
            <p:cNvSpPr>
              <a:spLocks noChangeArrowheads="1"/>
            </p:cNvSpPr>
            <p:nvPr/>
          </p:nvSpPr>
          <p:spPr bwMode="auto">
            <a:xfrm>
              <a:off x="165" y="2005"/>
              <a:ext cx="2754"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3" name="Rectangle 40"/>
            <p:cNvSpPr>
              <a:spLocks noChangeArrowheads="1"/>
            </p:cNvSpPr>
            <p:nvPr/>
          </p:nvSpPr>
          <p:spPr bwMode="auto">
            <a:xfrm>
              <a:off x="165" y="2126"/>
              <a:ext cx="1557"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4" name="Rectangle 41"/>
            <p:cNvSpPr>
              <a:spLocks noChangeArrowheads="1"/>
            </p:cNvSpPr>
            <p:nvPr/>
          </p:nvSpPr>
          <p:spPr bwMode="auto">
            <a:xfrm>
              <a:off x="1716" y="2126"/>
              <a:ext cx="85"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5" name="Rectangle 42"/>
            <p:cNvSpPr>
              <a:spLocks noChangeArrowheads="1"/>
            </p:cNvSpPr>
            <p:nvPr/>
          </p:nvSpPr>
          <p:spPr bwMode="auto">
            <a:xfrm>
              <a:off x="1795" y="2126"/>
              <a:ext cx="487"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6" name="Rectangle 43"/>
            <p:cNvSpPr>
              <a:spLocks noChangeArrowheads="1"/>
            </p:cNvSpPr>
            <p:nvPr/>
          </p:nvSpPr>
          <p:spPr bwMode="auto">
            <a:xfrm>
              <a:off x="2276" y="2126"/>
              <a:ext cx="84"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7" name="Rectangle 44"/>
            <p:cNvSpPr>
              <a:spLocks noChangeArrowheads="1"/>
            </p:cNvSpPr>
            <p:nvPr/>
          </p:nvSpPr>
          <p:spPr bwMode="auto">
            <a:xfrm>
              <a:off x="2354" y="2126"/>
              <a:ext cx="487"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8" name="Rectangle 45"/>
            <p:cNvSpPr>
              <a:spLocks noChangeArrowheads="1"/>
            </p:cNvSpPr>
            <p:nvPr/>
          </p:nvSpPr>
          <p:spPr bwMode="auto">
            <a:xfrm>
              <a:off x="2835" y="2126"/>
              <a:ext cx="84"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9" name="Rectangle 46"/>
            <p:cNvSpPr>
              <a:spLocks noChangeArrowheads="1"/>
            </p:cNvSpPr>
            <p:nvPr/>
          </p:nvSpPr>
          <p:spPr bwMode="auto">
            <a:xfrm>
              <a:off x="165" y="2246"/>
              <a:ext cx="2754" cy="29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50" name="Rectangle 47"/>
            <p:cNvSpPr>
              <a:spLocks noChangeArrowheads="1"/>
            </p:cNvSpPr>
            <p:nvPr/>
          </p:nvSpPr>
          <p:spPr bwMode="auto">
            <a:xfrm>
              <a:off x="826" y="927"/>
              <a:ext cx="30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€m</a:t>
              </a:r>
            </a:p>
          </p:txBody>
        </p:sp>
        <p:sp>
          <p:nvSpPr>
            <p:cNvPr id="51" name="Rectangle 48"/>
            <p:cNvSpPr>
              <a:spLocks noChangeArrowheads="1"/>
            </p:cNvSpPr>
            <p:nvPr/>
          </p:nvSpPr>
          <p:spPr bwMode="auto">
            <a:xfrm>
              <a:off x="1831" y="927"/>
              <a:ext cx="529"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30/06/2020</a:t>
              </a:r>
            </a:p>
          </p:txBody>
        </p:sp>
        <p:sp>
          <p:nvSpPr>
            <p:cNvPr id="52" name="Rectangle 49"/>
            <p:cNvSpPr>
              <a:spLocks noChangeArrowheads="1"/>
            </p:cNvSpPr>
            <p:nvPr/>
          </p:nvSpPr>
          <p:spPr bwMode="auto">
            <a:xfrm>
              <a:off x="2390" y="927"/>
              <a:ext cx="529"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30/06/2021</a:t>
              </a:r>
            </a:p>
          </p:txBody>
        </p:sp>
        <p:sp>
          <p:nvSpPr>
            <p:cNvPr id="53" name="Rectangle 50"/>
            <p:cNvSpPr>
              <a:spLocks noChangeArrowheads="1"/>
            </p:cNvSpPr>
            <p:nvPr/>
          </p:nvSpPr>
          <p:spPr bwMode="auto">
            <a:xfrm>
              <a:off x="183" y="1174"/>
              <a:ext cx="938"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Operating profit</a:t>
              </a:r>
            </a:p>
          </p:txBody>
        </p:sp>
        <p:sp>
          <p:nvSpPr>
            <p:cNvPr id="54" name="Rectangle 51"/>
            <p:cNvSpPr>
              <a:spLocks noChangeArrowheads="1"/>
            </p:cNvSpPr>
            <p:nvPr/>
          </p:nvSpPr>
          <p:spPr bwMode="auto">
            <a:xfrm>
              <a:off x="2083" y="1174"/>
              <a:ext cx="253"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-46.0</a:t>
              </a:r>
            </a:p>
          </p:txBody>
        </p:sp>
        <p:sp>
          <p:nvSpPr>
            <p:cNvPr id="55" name="Rectangle 52"/>
            <p:cNvSpPr>
              <a:spLocks noChangeArrowheads="1"/>
            </p:cNvSpPr>
            <p:nvPr/>
          </p:nvSpPr>
          <p:spPr bwMode="auto">
            <a:xfrm>
              <a:off x="2643" y="1174"/>
              <a:ext cx="253"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-31.5</a:t>
              </a:r>
            </a:p>
          </p:txBody>
        </p:sp>
        <p:sp>
          <p:nvSpPr>
            <p:cNvPr id="56" name="Rectangle 53"/>
            <p:cNvSpPr>
              <a:spLocks noChangeArrowheads="1"/>
            </p:cNvSpPr>
            <p:nvPr/>
          </p:nvSpPr>
          <p:spPr bwMode="auto">
            <a:xfrm>
              <a:off x="183" y="1295"/>
              <a:ext cx="752"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Net financial income (expense)</a:t>
              </a:r>
            </a:p>
          </p:txBody>
        </p:sp>
        <p:sp>
          <p:nvSpPr>
            <p:cNvPr id="57" name="Rectangle 54"/>
            <p:cNvSpPr>
              <a:spLocks noChangeArrowheads="1"/>
            </p:cNvSpPr>
            <p:nvPr/>
          </p:nvSpPr>
          <p:spPr bwMode="auto">
            <a:xfrm>
              <a:off x="2125" y="1295"/>
              <a:ext cx="198"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-5.7</a:t>
              </a:r>
            </a:p>
          </p:txBody>
        </p:sp>
        <p:sp>
          <p:nvSpPr>
            <p:cNvPr id="58" name="Rectangle 55"/>
            <p:cNvSpPr>
              <a:spLocks noChangeArrowheads="1"/>
            </p:cNvSpPr>
            <p:nvPr/>
          </p:nvSpPr>
          <p:spPr bwMode="auto">
            <a:xfrm>
              <a:off x="2685" y="1295"/>
              <a:ext cx="198"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-7.1</a:t>
              </a:r>
            </a:p>
          </p:txBody>
        </p:sp>
        <p:sp>
          <p:nvSpPr>
            <p:cNvPr id="59" name="Rectangle 56"/>
            <p:cNvSpPr>
              <a:spLocks noChangeArrowheads="1"/>
            </p:cNvSpPr>
            <p:nvPr/>
          </p:nvSpPr>
          <p:spPr bwMode="auto">
            <a:xfrm>
              <a:off x="183" y="1415"/>
              <a:ext cx="932"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Profit /(loss) before tax</a:t>
              </a:r>
            </a:p>
          </p:txBody>
        </p:sp>
        <p:sp>
          <p:nvSpPr>
            <p:cNvPr id="60" name="Rectangle 57"/>
            <p:cNvSpPr>
              <a:spLocks noChangeArrowheads="1"/>
            </p:cNvSpPr>
            <p:nvPr/>
          </p:nvSpPr>
          <p:spPr bwMode="auto">
            <a:xfrm>
              <a:off x="2083" y="1415"/>
              <a:ext cx="253"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-51.8</a:t>
              </a:r>
            </a:p>
          </p:txBody>
        </p:sp>
        <p:sp>
          <p:nvSpPr>
            <p:cNvPr id="61" name="Rectangle 58"/>
            <p:cNvSpPr>
              <a:spLocks noChangeArrowheads="1"/>
            </p:cNvSpPr>
            <p:nvPr/>
          </p:nvSpPr>
          <p:spPr bwMode="auto">
            <a:xfrm>
              <a:off x="2643" y="1415"/>
              <a:ext cx="253"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-38.6</a:t>
              </a:r>
            </a:p>
          </p:txBody>
        </p:sp>
        <p:sp>
          <p:nvSpPr>
            <p:cNvPr id="62" name="Rectangle 59"/>
            <p:cNvSpPr>
              <a:spLocks noChangeArrowheads="1"/>
            </p:cNvSpPr>
            <p:nvPr/>
          </p:nvSpPr>
          <p:spPr bwMode="auto">
            <a:xfrm>
              <a:off x="183" y="1536"/>
              <a:ext cx="643"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Corporate income tax </a:t>
              </a:r>
            </a:p>
          </p:txBody>
        </p:sp>
        <p:sp>
          <p:nvSpPr>
            <p:cNvPr id="63" name="Rectangle 60"/>
            <p:cNvSpPr>
              <a:spLocks noChangeArrowheads="1"/>
            </p:cNvSpPr>
            <p:nvPr/>
          </p:nvSpPr>
          <p:spPr bwMode="auto">
            <a:xfrm>
              <a:off x="2113" y="1536"/>
              <a:ext cx="216"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19.3</a:t>
              </a:r>
            </a:p>
          </p:txBody>
        </p:sp>
        <p:sp>
          <p:nvSpPr>
            <p:cNvPr id="64" name="Rectangle 61"/>
            <p:cNvSpPr>
              <a:spLocks noChangeArrowheads="1"/>
            </p:cNvSpPr>
            <p:nvPr/>
          </p:nvSpPr>
          <p:spPr bwMode="auto">
            <a:xfrm>
              <a:off x="2673" y="1536"/>
              <a:ext cx="216"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11.7</a:t>
              </a:r>
            </a:p>
          </p:txBody>
        </p:sp>
        <p:sp>
          <p:nvSpPr>
            <p:cNvPr id="65" name="Rectangle 62"/>
            <p:cNvSpPr>
              <a:spLocks noChangeArrowheads="1"/>
            </p:cNvSpPr>
            <p:nvPr/>
          </p:nvSpPr>
          <p:spPr bwMode="auto">
            <a:xfrm>
              <a:off x="183" y="1656"/>
              <a:ext cx="1431"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Net profit / (loss) of consolidated companies</a:t>
              </a:r>
            </a:p>
          </p:txBody>
        </p:sp>
        <p:sp>
          <p:nvSpPr>
            <p:cNvPr id="66" name="Rectangle 63"/>
            <p:cNvSpPr>
              <a:spLocks noChangeArrowheads="1"/>
            </p:cNvSpPr>
            <p:nvPr/>
          </p:nvSpPr>
          <p:spPr bwMode="auto">
            <a:xfrm>
              <a:off x="2083" y="1656"/>
              <a:ext cx="253"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-32.4</a:t>
              </a:r>
            </a:p>
          </p:txBody>
        </p:sp>
        <p:sp>
          <p:nvSpPr>
            <p:cNvPr id="67" name="Rectangle 64"/>
            <p:cNvSpPr>
              <a:spLocks noChangeArrowheads="1"/>
            </p:cNvSpPr>
            <p:nvPr/>
          </p:nvSpPr>
          <p:spPr bwMode="auto">
            <a:xfrm>
              <a:off x="2643" y="1656"/>
              <a:ext cx="253"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-26.9</a:t>
              </a:r>
            </a:p>
          </p:txBody>
        </p:sp>
        <p:sp>
          <p:nvSpPr>
            <p:cNvPr id="68" name="Rectangle 65"/>
            <p:cNvSpPr>
              <a:spLocks noChangeArrowheads="1"/>
            </p:cNvSpPr>
            <p:nvPr/>
          </p:nvSpPr>
          <p:spPr bwMode="auto">
            <a:xfrm>
              <a:off x="183" y="1777"/>
              <a:ext cx="1106"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Income (loss) from equity-accounted investees</a:t>
              </a:r>
            </a:p>
          </p:txBody>
        </p:sp>
        <p:sp>
          <p:nvSpPr>
            <p:cNvPr id="69" name="Rectangle 66"/>
            <p:cNvSpPr>
              <a:spLocks noChangeArrowheads="1"/>
            </p:cNvSpPr>
            <p:nvPr/>
          </p:nvSpPr>
          <p:spPr bwMode="auto">
            <a:xfrm>
              <a:off x="2125" y="1777"/>
              <a:ext cx="198"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-0.4</a:t>
              </a:r>
            </a:p>
          </p:txBody>
        </p:sp>
        <p:sp>
          <p:nvSpPr>
            <p:cNvPr id="70" name="Rectangle 67"/>
            <p:cNvSpPr>
              <a:spLocks noChangeArrowheads="1"/>
            </p:cNvSpPr>
            <p:nvPr/>
          </p:nvSpPr>
          <p:spPr bwMode="auto">
            <a:xfrm>
              <a:off x="2685" y="1777"/>
              <a:ext cx="198"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-0.8</a:t>
              </a:r>
            </a:p>
          </p:txBody>
        </p:sp>
        <p:sp>
          <p:nvSpPr>
            <p:cNvPr id="71" name="Rectangle 68"/>
            <p:cNvSpPr>
              <a:spLocks noChangeArrowheads="1"/>
            </p:cNvSpPr>
            <p:nvPr/>
          </p:nvSpPr>
          <p:spPr bwMode="auto">
            <a:xfrm>
              <a:off x="183" y="1897"/>
              <a:ext cx="559"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Net profit / (loss) </a:t>
              </a:r>
            </a:p>
          </p:txBody>
        </p:sp>
        <p:sp>
          <p:nvSpPr>
            <p:cNvPr id="72" name="Rectangle 69"/>
            <p:cNvSpPr>
              <a:spLocks noChangeArrowheads="1"/>
            </p:cNvSpPr>
            <p:nvPr/>
          </p:nvSpPr>
          <p:spPr bwMode="auto">
            <a:xfrm>
              <a:off x="2083" y="1897"/>
              <a:ext cx="253"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-32.8</a:t>
              </a:r>
            </a:p>
          </p:txBody>
        </p:sp>
        <p:sp>
          <p:nvSpPr>
            <p:cNvPr id="73" name="Rectangle 70"/>
            <p:cNvSpPr>
              <a:spLocks noChangeArrowheads="1"/>
            </p:cNvSpPr>
            <p:nvPr/>
          </p:nvSpPr>
          <p:spPr bwMode="auto">
            <a:xfrm>
              <a:off x="2643" y="1897"/>
              <a:ext cx="253"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-27.7</a:t>
              </a:r>
            </a:p>
          </p:txBody>
        </p:sp>
        <p:sp>
          <p:nvSpPr>
            <p:cNvPr id="74" name="Rectangle 71"/>
            <p:cNvSpPr>
              <a:spLocks noChangeArrowheads="1"/>
            </p:cNvSpPr>
            <p:nvPr/>
          </p:nvSpPr>
          <p:spPr bwMode="auto">
            <a:xfrm>
              <a:off x="183" y="2017"/>
              <a:ext cx="553"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Non-controlling interests </a:t>
              </a:r>
            </a:p>
          </p:txBody>
        </p:sp>
        <p:sp>
          <p:nvSpPr>
            <p:cNvPr id="75" name="Rectangle 72"/>
            <p:cNvSpPr>
              <a:spLocks noChangeArrowheads="1"/>
            </p:cNvSpPr>
            <p:nvPr/>
          </p:nvSpPr>
          <p:spPr bwMode="auto">
            <a:xfrm>
              <a:off x="2155" y="2017"/>
              <a:ext cx="168"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2.4</a:t>
              </a:r>
            </a:p>
          </p:txBody>
        </p:sp>
        <p:sp>
          <p:nvSpPr>
            <p:cNvPr id="76" name="Rectangle 73"/>
            <p:cNvSpPr>
              <a:spLocks noChangeArrowheads="1"/>
            </p:cNvSpPr>
            <p:nvPr/>
          </p:nvSpPr>
          <p:spPr bwMode="auto">
            <a:xfrm>
              <a:off x="2685" y="2017"/>
              <a:ext cx="198"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-2.4</a:t>
              </a:r>
            </a:p>
          </p:txBody>
        </p:sp>
        <p:sp>
          <p:nvSpPr>
            <p:cNvPr id="77" name="Rectangle 74"/>
            <p:cNvSpPr>
              <a:spLocks noChangeArrowheads="1"/>
            </p:cNvSpPr>
            <p:nvPr/>
          </p:nvSpPr>
          <p:spPr bwMode="auto">
            <a:xfrm>
              <a:off x="183" y="2138"/>
              <a:ext cx="174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Net profit / (loss) attributable to shareholders </a:t>
              </a:r>
            </a:p>
          </p:txBody>
        </p:sp>
        <p:sp>
          <p:nvSpPr>
            <p:cNvPr id="78" name="Rectangle 75"/>
            <p:cNvSpPr>
              <a:spLocks noChangeArrowheads="1"/>
            </p:cNvSpPr>
            <p:nvPr/>
          </p:nvSpPr>
          <p:spPr bwMode="auto">
            <a:xfrm>
              <a:off x="2083" y="2138"/>
              <a:ext cx="253"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-30.4</a:t>
              </a:r>
            </a:p>
          </p:txBody>
        </p:sp>
        <p:sp>
          <p:nvSpPr>
            <p:cNvPr id="79" name="Rectangle 76"/>
            <p:cNvSpPr>
              <a:spLocks noChangeArrowheads="1"/>
            </p:cNvSpPr>
            <p:nvPr/>
          </p:nvSpPr>
          <p:spPr bwMode="auto">
            <a:xfrm>
              <a:off x="2643" y="2138"/>
              <a:ext cx="253"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-30.1</a:t>
              </a:r>
            </a:p>
          </p:txBody>
        </p:sp>
        <p:sp>
          <p:nvSpPr>
            <p:cNvPr id="80" name="Rectangle 77"/>
            <p:cNvSpPr>
              <a:spLocks noChangeArrowheads="1"/>
            </p:cNvSpPr>
            <p:nvPr/>
          </p:nvSpPr>
          <p:spPr bwMode="auto">
            <a:xfrm>
              <a:off x="183" y="2307"/>
              <a:ext cx="932"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44546A"/>
                  </a:solidFill>
                  <a:latin typeface="Calibri" pitchFamily="34" charset="0"/>
                  <a:cs typeface="Arial" pitchFamily="34" charset="0"/>
                </a:rPr>
                <a:t>Earnings per share (€)</a:t>
              </a:r>
            </a:p>
          </p:txBody>
        </p:sp>
        <p:sp>
          <p:nvSpPr>
            <p:cNvPr id="81" name="Rectangle 78"/>
            <p:cNvSpPr>
              <a:spLocks noChangeArrowheads="1"/>
            </p:cNvSpPr>
            <p:nvPr/>
          </p:nvSpPr>
          <p:spPr bwMode="auto">
            <a:xfrm>
              <a:off x="2083" y="2307"/>
              <a:ext cx="24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44546A"/>
                  </a:solidFill>
                  <a:latin typeface="Calibri" pitchFamily="34" charset="0"/>
                  <a:cs typeface="Arial" pitchFamily="34" charset="0"/>
                </a:rPr>
                <a:t>-1.01</a:t>
              </a:r>
            </a:p>
          </p:txBody>
        </p:sp>
        <p:sp>
          <p:nvSpPr>
            <p:cNvPr id="82" name="Rectangle 79"/>
            <p:cNvSpPr>
              <a:spLocks noChangeArrowheads="1"/>
            </p:cNvSpPr>
            <p:nvPr/>
          </p:nvSpPr>
          <p:spPr bwMode="auto">
            <a:xfrm>
              <a:off x="2643" y="2307"/>
              <a:ext cx="24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44546A"/>
                  </a:solidFill>
                  <a:latin typeface="Calibri" pitchFamily="34" charset="0"/>
                  <a:cs typeface="Arial" pitchFamily="34" charset="0"/>
                </a:rPr>
                <a:t>-1.00</a:t>
              </a:r>
            </a:p>
          </p:txBody>
        </p:sp>
      </p:grpSp>
    </p:spTree>
    <p:extLst>
      <p:ext uri="{BB962C8B-B14F-4D97-AF65-F5344CB8AC3E}">
        <p14:creationId xmlns:p14="http://schemas.microsoft.com/office/powerpoint/2010/main" val="17696031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C42A2A-1117-4B8D-BF53-1BFAEE07B5FB}"/>
              </a:ext>
            </a:extLst>
          </p:cNvPr>
          <p:cNvSpPr>
            <a:spLocks noGrp="1"/>
          </p:cNvSpPr>
          <p:nvPr>
            <p:ph type="title"/>
          </p:nvPr>
        </p:nvSpPr>
        <p:spPr/>
        <p:txBody>
          <a:bodyPr vert="horz" lIns="79748" tIns="39874" rIns="79748" bIns="39874" rtlCol="0" anchor="ctr">
            <a:noAutofit/>
          </a:bodyPr>
          <a:lstStyle/>
          <a:p>
            <a:r>
              <a:rPr lang="en-GB" sz="2800" dirty="0">
                <a:ea typeface="Verdana" panose="020B0604030504040204" pitchFamily="34" charset="0"/>
              </a:rPr>
              <a:t>A solid balance sheet </a:t>
            </a:r>
          </a:p>
        </p:txBody>
      </p:sp>
      <p:sp>
        <p:nvSpPr>
          <p:cNvPr id="4" name="Rectangle 3">
            <a:extLst>
              <a:ext uri="{FF2B5EF4-FFF2-40B4-BE49-F238E27FC236}">
                <a16:creationId xmlns:a16="http://schemas.microsoft.com/office/drawing/2014/main" id="{249DB48C-FDB5-4323-8D56-E83875B22848}"/>
              </a:ext>
            </a:extLst>
          </p:cNvPr>
          <p:cNvSpPr/>
          <p:nvPr/>
        </p:nvSpPr>
        <p:spPr>
          <a:xfrm>
            <a:off x="381232" y="1064525"/>
            <a:ext cx="8563665" cy="3642461"/>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lvl="1">
              <a:buClr>
                <a:srgbClr val="FF0000"/>
              </a:buClr>
            </a:pPr>
            <a:endParaRPr lang="fr-FR" sz="1570" dirty="0">
              <a:solidFill>
                <a:schemeClr val="tx1"/>
              </a:solidFill>
            </a:endParaRPr>
          </a:p>
        </p:txBody>
      </p:sp>
      <p:sp>
        <p:nvSpPr>
          <p:cNvPr id="5" name="Espace réservé du contenu 5">
            <a:extLst>
              <a:ext uri="{FF2B5EF4-FFF2-40B4-BE49-F238E27FC236}">
                <a16:creationId xmlns:a16="http://schemas.microsoft.com/office/drawing/2014/main" id="{6DF49652-1AB0-47B2-91BF-7350AA7C09C0}"/>
              </a:ext>
            </a:extLst>
          </p:cNvPr>
          <p:cNvSpPr txBox="1">
            <a:spLocks/>
          </p:cNvSpPr>
          <p:nvPr/>
        </p:nvSpPr>
        <p:spPr>
          <a:xfrm>
            <a:off x="4377667" y="1102356"/>
            <a:ext cx="4716812" cy="3884940"/>
          </a:xfrm>
          <a:prstGeom prst="rect">
            <a:avLst/>
          </a:prstGeom>
        </p:spPr>
        <p:txBody>
          <a:bodyPr>
            <a:noAutofit/>
          </a:bodyPr>
          <a:lstStyle>
            <a:lvl1pPr marL="195773" indent="-195773" algn="l" defTabSz="783092" rtl="0" eaLnBrk="1" latinLnBrk="0" hangingPunct="1">
              <a:lnSpc>
                <a:spcPct val="90000"/>
              </a:lnSpc>
              <a:spcBef>
                <a:spcPts val="856"/>
              </a:spcBef>
              <a:buFont typeface="Arial" panose="020B0604020202020204" pitchFamily="34" charset="0"/>
              <a:buChar char="•"/>
              <a:defRPr sz="2398" kern="1200">
                <a:solidFill>
                  <a:schemeClr val="tx1"/>
                </a:solidFill>
                <a:latin typeface="+mn-lt"/>
                <a:ea typeface="+mn-ea"/>
                <a:cs typeface="+mn-cs"/>
              </a:defRPr>
            </a:lvl1pPr>
            <a:lvl2pPr marL="587319" indent="-195773" algn="l" defTabSz="783092" rtl="0" eaLnBrk="1" latinLnBrk="0" hangingPunct="1">
              <a:lnSpc>
                <a:spcPct val="90000"/>
              </a:lnSpc>
              <a:spcBef>
                <a:spcPts val="428"/>
              </a:spcBef>
              <a:buFont typeface="Arial" panose="020B0604020202020204" pitchFamily="34" charset="0"/>
              <a:buChar char="•"/>
              <a:defRPr sz="2055" kern="1200">
                <a:solidFill>
                  <a:schemeClr val="tx1"/>
                </a:solidFill>
                <a:latin typeface="+mn-lt"/>
                <a:ea typeface="+mn-ea"/>
                <a:cs typeface="+mn-cs"/>
              </a:defRPr>
            </a:lvl2pPr>
            <a:lvl3pPr marL="978865" indent="-195773" algn="l" defTabSz="783092" rtl="0" eaLnBrk="1" latinLnBrk="0" hangingPunct="1">
              <a:lnSpc>
                <a:spcPct val="90000"/>
              </a:lnSpc>
              <a:spcBef>
                <a:spcPts val="428"/>
              </a:spcBef>
              <a:buFont typeface="Arial" panose="020B0604020202020204" pitchFamily="34" charset="0"/>
              <a:buChar char="•"/>
              <a:defRPr sz="1713" kern="1200">
                <a:solidFill>
                  <a:schemeClr val="tx1"/>
                </a:solidFill>
                <a:latin typeface="+mn-lt"/>
                <a:ea typeface="+mn-ea"/>
                <a:cs typeface="+mn-cs"/>
              </a:defRPr>
            </a:lvl3pPr>
            <a:lvl4pPr marL="1370411"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4pPr>
            <a:lvl5pPr marL="1761957"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5pPr>
            <a:lvl6pPr marL="2153503"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6pPr>
            <a:lvl7pPr marL="2545050"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7pPr>
            <a:lvl8pPr marL="2936596"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8pPr>
            <a:lvl9pPr marL="3328142"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9pPr>
          </a:lstStyle>
          <a:p>
            <a:pPr marL="248183" lvl="1" indent="-248183">
              <a:spcBef>
                <a:spcPts val="522"/>
              </a:spcBef>
              <a:spcAft>
                <a:spcPts val="522"/>
              </a:spcAft>
              <a:buClr>
                <a:srgbClr val="FF0000"/>
              </a:buClr>
              <a:buFont typeface="Wingdings" panose="05000000000000000000" pitchFamily="2" charset="2"/>
              <a:buChar char="§"/>
              <a:defRPr/>
            </a:pPr>
            <a:r>
              <a:rPr lang="en-GB" sz="1400" b="1" dirty="0">
                <a:solidFill>
                  <a:schemeClr val="accent1">
                    <a:lumMod val="50000"/>
                  </a:schemeClr>
                </a:solidFill>
              </a:rPr>
              <a:t>GOODWILL</a:t>
            </a:r>
          </a:p>
          <a:p>
            <a:pPr marL="446088" lvl="1" indent="-180975" algn="just" defTabSz="783046">
              <a:spcAft>
                <a:spcPts val="100"/>
              </a:spcAft>
              <a:buClr>
                <a:srgbClr val="FF0000"/>
              </a:buClr>
              <a:buSzPct val="90000"/>
              <a:defRPr/>
            </a:pPr>
            <a:r>
              <a:rPr lang="en-GB" sz="1200" dirty="0">
                <a:solidFill>
                  <a:srgbClr val="002060"/>
                </a:solidFill>
              </a:rPr>
              <a:t>Increase in translation differences: + €12m (mainly RMB)</a:t>
            </a:r>
          </a:p>
          <a:p>
            <a:pPr marL="248183" lvl="1" indent="-248183">
              <a:spcBef>
                <a:spcPts val="522"/>
              </a:spcBef>
              <a:spcAft>
                <a:spcPts val="522"/>
              </a:spcAft>
              <a:buClr>
                <a:srgbClr val="FF0000"/>
              </a:buClr>
              <a:buFont typeface="Wingdings" panose="05000000000000000000" pitchFamily="2" charset="2"/>
              <a:buChar char="§"/>
              <a:defRPr/>
            </a:pPr>
            <a:r>
              <a:rPr lang="en-GB" sz="1400" b="1" dirty="0">
                <a:solidFill>
                  <a:schemeClr val="accent1">
                    <a:lumMod val="50000"/>
                  </a:schemeClr>
                </a:solidFill>
              </a:rPr>
              <a:t>INTANGIBLE ASSETS AND PROPERTY, PLANT AND EQUIPMENT</a:t>
            </a:r>
          </a:p>
          <a:p>
            <a:pPr marL="446088" lvl="1" indent="-180975" algn="just" defTabSz="783046">
              <a:spcAft>
                <a:spcPts val="100"/>
              </a:spcAft>
              <a:buClr>
                <a:srgbClr val="FF0000"/>
              </a:buClr>
              <a:buSzPct val="90000"/>
              <a:defRPr/>
            </a:pPr>
            <a:r>
              <a:rPr lang="en-GB" sz="1200" dirty="0">
                <a:solidFill>
                  <a:srgbClr val="002060"/>
                </a:solidFill>
              </a:rPr>
              <a:t>Currency effects (mainly BRL) +€11m</a:t>
            </a:r>
          </a:p>
          <a:p>
            <a:pPr marL="446088" lvl="1" indent="-180975" algn="just" defTabSz="783046">
              <a:spcAft>
                <a:spcPts val="100"/>
              </a:spcAft>
              <a:buClr>
                <a:srgbClr val="FF0000"/>
              </a:buClr>
              <a:buSzPct val="90000"/>
              <a:defRPr/>
            </a:pPr>
            <a:r>
              <a:rPr lang="en-GB" sz="1200" dirty="0">
                <a:solidFill>
                  <a:srgbClr val="002060"/>
                </a:solidFill>
              </a:rPr>
              <a:t>Acquisitions during the period (€19m): including Grande Halle Auvergne (€10m), start of construction of the LOU Hotel, additional Aichi electrical installation work and IT expenditures </a:t>
            </a:r>
          </a:p>
          <a:p>
            <a:pPr marL="446088" lvl="1" indent="-180975" algn="just" defTabSz="783046">
              <a:spcAft>
                <a:spcPts val="100"/>
              </a:spcAft>
              <a:buClr>
                <a:srgbClr val="FF0000"/>
              </a:buClr>
              <a:buSzPct val="90000"/>
              <a:defRPr/>
            </a:pPr>
            <a:r>
              <a:rPr lang="en-GB" sz="1200" dirty="0">
                <a:solidFill>
                  <a:srgbClr val="002060"/>
                </a:solidFill>
              </a:rPr>
              <a:t>Depr./Amort.: €13m </a:t>
            </a:r>
          </a:p>
          <a:p>
            <a:pPr marL="248183" lvl="1" indent="-248183">
              <a:spcBef>
                <a:spcPts val="522"/>
              </a:spcBef>
              <a:spcAft>
                <a:spcPts val="522"/>
              </a:spcAft>
              <a:buClr>
                <a:srgbClr val="FF0000"/>
              </a:buClr>
              <a:buFont typeface="Wingdings" panose="05000000000000000000" pitchFamily="2" charset="2"/>
              <a:buChar char="§"/>
              <a:defRPr/>
            </a:pPr>
            <a:r>
              <a:rPr lang="en-GB" sz="1400" b="1" dirty="0">
                <a:solidFill>
                  <a:schemeClr val="accent1">
                    <a:lumMod val="50000"/>
                  </a:schemeClr>
                </a:solidFill>
              </a:rPr>
              <a:t>SHAREHOLDERS’ EQUITY </a:t>
            </a:r>
          </a:p>
          <a:p>
            <a:pPr marL="446088" lvl="1" indent="-180975" defTabSz="783046">
              <a:spcAft>
                <a:spcPts val="100"/>
              </a:spcAft>
              <a:buClr>
                <a:srgbClr val="FF0000"/>
              </a:buClr>
              <a:buSzPct val="90000"/>
              <a:defRPr/>
            </a:pPr>
            <a:r>
              <a:rPr lang="en-GB" sz="1200" dirty="0">
                <a:solidFill>
                  <a:srgbClr val="002060"/>
                </a:solidFill>
              </a:rPr>
              <a:t>Loss of the period (pre-IFRS 16): -€30m</a:t>
            </a:r>
          </a:p>
          <a:p>
            <a:pPr marL="446088" lvl="1" indent="-180975" defTabSz="783046">
              <a:spcAft>
                <a:spcPts val="100"/>
              </a:spcAft>
              <a:buClr>
                <a:srgbClr val="FF0000"/>
              </a:buClr>
              <a:buSzPct val="90000"/>
              <a:defRPr/>
            </a:pPr>
            <a:r>
              <a:rPr lang="en-GB" sz="1200" dirty="0">
                <a:solidFill>
                  <a:srgbClr val="002060"/>
                </a:solidFill>
              </a:rPr>
              <a:t>Translation differences: +€22m </a:t>
            </a:r>
          </a:p>
          <a:p>
            <a:pPr marL="446088" lvl="1" indent="-180975" defTabSz="783046">
              <a:spcAft>
                <a:spcPts val="100"/>
              </a:spcAft>
              <a:buClr>
                <a:srgbClr val="FF0000"/>
              </a:buClr>
              <a:buSzPct val="90000"/>
              <a:defRPr/>
            </a:pPr>
            <a:r>
              <a:rPr lang="en-GB" sz="1200" dirty="0">
                <a:solidFill>
                  <a:srgbClr val="002060"/>
                </a:solidFill>
              </a:rPr>
              <a:t>Equity partnerships: +€88m</a:t>
            </a:r>
          </a:p>
          <a:p>
            <a:pPr marL="248183" lvl="1" indent="-248183">
              <a:spcBef>
                <a:spcPts val="522"/>
              </a:spcBef>
              <a:spcAft>
                <a:spcPts val="522"/>
              </a:spcAft>
              <a:buClr>
                <a:srgbClr val="FF0000"/>
              </a:buClr>
              <a:buFont typeface="Wingdings" panose="05000000000000000000" pitchFamily="2" charset="2"/>
              <a:buChar char="§"/>
              <a:defRPr/>
            </a:pPr>
            <a:r>
              <a:rPr lang="en-GB" sz="1400" b="1" dirty="0">
                <a:solidFill>
                  <a:schemeClr val="accent1">
                    <a:lumMod val="50000"/>
                  </a:schemeClr>
                </a:solidFill>
              </a:rPr>
              <a:t>NET SOURCES OF FUNDS (NEGATIVE WCR)  </a:t>
            </a:r>
          </a:p>
          <a:p>
            <a:pPr marL="446088" lvl="1" indent="-180975" defTabSz="783046">
              <a:spcAft>
                <a:spcPts val="100"/>
              </a:spcAft>
              <a:buClr>
                <a:srgbClr val="FF0000"/>
              </a:buClr>
              <a:buSzPct val="90000"/>
              <a:defRPr/>
            </a:pPr>
            <a:r>
              <a:rPr lang="en-GB" sz="1200" dirty="0">
                <a:solidFill>
                  <a:srgbClr val="002060"/>
                </a:solidFill>
              </a:rPr>
              <a:t>Cf. change in net debt </a:t>
            </a:r>
          </a:p>
          <a:p>
            <a:pPr marL="589650" lvl="2" indent="-248183">
              <a:spcBef>
                <a:spcPts val="522"/>
              </a:spcBef>
              <a:spcAft>
                <a:spcPts val="522"/>
              </a:spcAft>
              <a:buClr>
                <a:srgbClr val="FF0000"/>
              </a:buClr>
              <a:defRPr/>
            </a:pPr>
            <a:endParaRPr lang="fr-FR" sz="923" dirty="0">
              <a:highlight>
                <a:srgbClr val="FFFF00"/>
              </a:highlight>
              <a:ea typeface="Verdana" panose="020B0604030504040204" pitchFamily="34" charset="0"/>
              <a:cs typeface="Calibri" panose="020F0502020204030204" pitchFamily="34" charset="0"/>
            </a:endParaRPr>
          </a:p>
          <a:p>
            <a:pPr marL="248183" lvl="1" indent="-248183">
              <a:spcBef>
                <a:spcPts val="522"/>
              </a:spcBef>
              <a:spcAft>
                <a:spcPts val="522"/>
              </a:spcAft>
              <a:buClr>
                <a:srgbClr val="FF0000"/>
              </a:buClr>
              <a:buFont typeface="Wingdings" panose="05000000000000000000" pitchFamily="2" charset="2"/>
              <a:buChar char="§"/>
              <a:defRPr/>
            </a:pPr>
            <a:endParaRPr lang="fr-FR" sz="1221" b="1" dirty="0">
              <a:solidFill>
                <a:prstClr val="black"/>
              </a:solidFill>
              <a:highlight>
                <a:srgbClr val="FFFF00"/>
              </a:highlight>
            </a:endParaRPr>
          </a:p>
        </p:txBody>
      </p:sp>
      <p:grpSp>
        <p:nvGrpSpPr>
          <p:cNvPr id="6" name="Group 4"/>
          <p:cNvGrpSpPr>
            <a:grpSpLocks noChangeAspect="1"/>
          </p:cNvGrpSpPr>
          <p:nvPr/>
        </p:nvGrpSpPr>
        <p:grpSpPr bwMode="auto">
          <a:xfrm>
            <a:off x="241300" y="1447800"/>
            <a:ext cx="3590925" cy="2876550"/>
            <a:chOff x="152" y="912"/>
            <a:chExt cx="2262" cy="1812"/>
          </a:xfrm>
        </p:grpSpPr>
        <p:sp>
          <p:nvSpPr>
            <p:cNvPr id="7" name="AutoShape 3"/>
            <p:cNvSpPr>
              <a:spLocks noChangeAspect="1" noTextEdit="1"/>
            </p:cNvSpPr>
            <p:nvPr/>
          </p:nvSpPr>
          <p:spPr bwMode="auto">
            <a:xfrm>
              <a:off x="152" y="912"/>
              <a:ext cx="2262" cy="1812"/>
            </a:xfrm>
            <a:prstGeom prst="rect">
              <a:avLst/>
            </a:prstGeom>
            <a:noFill/>
            <a:ln w="9525" cap="flat" cmpd="sng" algn="ctr">
              <a:solidFill>
                <a:srgbClr val="44546A"/>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8" name="Rectangle 5"/>
            <p:cNvSpPr>
              <a:spLocks noChangeArrowheads="1"/>
            </p:cNvSpPr>
            <p:nvPr/>
          </p:nvSpPr>
          <p:spPr bwMode="auto">
            <a:xfrm>
              <a:off x="152" y="912"/>
              <a:ext cx="1257" cy="247"/>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9" name="Rectangle 6"/>
            <p:cNvSpPr>
              <a:spLocks noChangeArrowheads="1"/>
            </p:cNvSpPr>
            <p:nvPr/>
          </p:nvSpPr>
          <p:spPr bwMode="auto">
            <a:xfrm>
              <a:off x="1403" y="912"/>
              <a:ext cx="42" cy="24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 name="Rectangle 7"/>
            <p:cNvSpPr>
              <a:spLocks noChangeArrowheads="1"/>
            </p:cNvSpPr>
            <p:nvPr/>
          </p:nvSpPr>
          <p:spPr bwMode="auto">
            <a:xfrm>
              <a:off x="1439" y="912"/>
              <a:ext cx="458" cy="247"/>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1" name="Rectangle 8"/>
            <p:cNvSpPr>
              <a:spLocks noChangeArrowheads="1"/>
            </p:cNvSpPr>
            <p:nvPr/>
          </p:nvSpPr>
          <p:spPr bwMode="auto">
            <a:xfrm>
              <a:off x="1891" y="912"/>
              <a:ext cx="42" cy="24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2" name="Rectangle 9"/>
            <p:cNvSpPr>
              <a:spLocks noChangeArrowheads="1"/>
            </p:cNvSpPr>
            <p:nvPr/>
          </p:nvSpPr>
          <p:spPr bwMode="auto">
            <a:xfrm>
              <a:off x="1927" y="912"/>
              <a:ext cx="487" cy="247"/>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3" name="Rectangle 10"/>
            <p:cNvSpPr>
              <a:spLocks noChangeArrowheads="1"/>
            </p:cNvSpPr>
            <p:nvPr/>
          </p:nvSpPr>
          <p:spPr bwMode="auto">
            <a:xfrm>
              <a:off x="2408" y="912"/>
              <a:ext cx="487" cy="24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4" name="Rectangle 11"/>
            <p:cNvSpPr>
              <a:spLocks noChangeArrowheads="1"/>
            </p:cNvSpPr>
            <p:nvPr/>
          </p:nvSpPr>
          <p:spPr bwMode="auto">
            <a:xfrm>
              <a:off x="152" y="1153"/>
              <a:ext cx="1293" cy="7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5" name="Rectangle 12"/>
            <p:cNvSpPr>
              <a:spLocks noChangeArrowheads="1"/>
            </p:cNvSpPr>
            <p:nvPr/>
          </p:nvSpPr>
          <p:spPr bwMode="auto">
            <a:xfrm>
              <a:off x="2408" y="1153"/>
              <a:ext cx="487" cy="7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6" name="Rectangle 13"/>
            <p:cNvSpPr>
              <a:spLocks noChangeArrowheads="1"/>
            </p:cNvSpPr>
            <p:nvPr/>
          </p:nvSpPr>
          <p:spPr bwMode="auto">
            <a:xfrm>
              <a:off x="152" y="1875"/>
              <a:ext cx="125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7" name="Rectangle 14"/>
            <p:cNvSpPr>
              <a:spLocks noChangeArrowheads="1"/>
            </p:cNvSpPr>
            <p:nvPr/>
          </p:nvSpPr>
          <p:spPr bwMode="auto">
            <a:xfrm>
              <a:off x="1403" y="1875"/>
              <a:ext cx="42"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8" name="Rectangle 15"/>
            <p:cNvSpPr>
              <a:spLocks noChangeArrowheads="1"/>
            </p:cNvSpPr>
            <p:nvPr/>
          </p:nvSpPr>
          <p:spPr bwMode="auto">
            <a:xfrm>
              <a:off x="1439" y="1875"/>
              <a:ext cx="458"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 name="Rectangle 16"/>
            <p:cNvSpPr>
              <a:spLocks noChangeArrowheads="1"/>
            </p:cNvSpPr>
            <p:nvPr/>
          </p:nvSpPr>
          <p:spPr bwMode="auto">
            <a:xfrm>
              <a:off x="1891" y="1875"/>
              <a:ext cx="42"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0" name="Rectangle 17"/>
            <p:cNvSpPr>
              <a:spLocks noChangeArrowheads="1"/>
            </p:cNvSpPr>
            <p:nvPr/>
          </p:nvSpPr>
          <p:spPr bwMode="auto">
            <a:xfrm>
              <a:off x="1927" y="1875"/>
              <a:ext cx="48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1" name="Rectangle 18"/>
            <p:cNvSpPr>
              <a:spLocks noChangeArrowheads="1"/>
            </p:cNvSpPr>
            <p:nvPr/>
          </p:nvSpPr>
          <p:spPr bwMode="auto">
            <a:xfrm>
              <a:off x="2408" y="1875"/>
              <a:ext cx="487"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2" name="Rectangle 19"/>
            <p:cNvSpPr>
              <a:spLocks noChangeArrowheads="1"/>
            </p:cNvSpPr>
            <p:nvPr/>
          </p:nvSpPr>
          <p:spPr bwMode="auto">
            <a:xfrm>
              <a:off x="152" y="1996"/>
              <a:ext cx="1293" cy="60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3" name="Rectangle 20"/>
            <p:cNvSpPr>
              <a:spLocks noChangeArrowheads="1"/>
            </p:cNvSpPr>
            <p:nvPr/>
          </p:nvSpPr>
          <p:spPr bwMode="auto">
            <a:xfrm>
              <a:off x="2408" y="1996"/>
              <a:ext cx="487" cy="60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4" name="Rectangle 21"/>
            <p:cNvSpPr>
              <a:spLocks noChangeArrowheads="1"/>
            </p:cNvSpPr>
            <p:nvPr/>
          </p:nvSpPr>
          <p:spPr bwMode="auto">
            <a:xfrm>
              <a:off x="152" y="2598"/>
              <a:ext cx="1257"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5" name="Rectangle 22"/>
            <p:cNvSpPr>
              <a:spLocks noChangeArrowheads="1"/>
            </p:cNvSpPr>
            <p:nvPr/>
          </p:nvSpPr>
          <p:spPr bwMode="auto">
            <a:xfrm>
              <a:off x="1403" y="2598"/>
              <a:ext cx="42"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6" name="Rectangle 23"/>
            <p:cNvSpPr>
              <a:spLocks noChangeArrowheads="1"/>
            </p:cNvSpPr>
            <p:nvPr/>
          </p:nvSpPr>
          <p:spPr bwMode="auto">
            <a:xfrm>
              <a:off x="1439" y="2598"/>
              <a:ext cx="458"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7" name="Rectangle 24"/>
            <p:cNvSpPr>
              <a:spLocks noChangeArrowheads="1"/>
            </p:cNvSpPr>
            <p:nvPr/>
          </p:nvSpPr>
          <p:spPr bwMode="auto">
            <a:xfrm>
              <a:off x="1891" y="2598"/>
              <a:ext cx="42"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8" name="Rectangle 25"/>
            <p:cNvSpPr>
              <a:spLocks noChangeArrowheads="1"/>
            </p:cNvSpPr>
            <p:nvPr/>
          </p:nvSpPr>
          <p:spPr bwMode="auto">
            <a:xfrm>
              <a:off x="1927" y="2598"/>
              <a:ext cx="487"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9" name="Rectangle 26"/>
            <p:cNvSpPr>
              <a:spLocks noChangeArrowheads="1"/>
            </p:cNvSpPr>
            <p:nvPr/>
          </p:nvSpPr>
          <p:spPr bwMode="auto">
            <a:xfrm>
              <a:off x="2408" y="2598"/>
              <a:ext cx="487"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0" name="Rectangle 27"/>
            <p:cNvSpPr>
              <a:spLocks noChangeArrowheads="1"/>
            </p:cNvSpPr>
            <p:nvPr/>
          </p:nvSpPr>
          <p:spPr bwMode="auto">
            <a:xfrm>
              <a:off x="152" y="2718"/>
              <a:ext cx="2743"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1" name="Rectangle 28"/>
            <p:cNvSpPr>
              <a:spLocks noChangeArrowheads="1"/>
            </p:cNvSpPr>
            <p:nvPr/>
          </p:nvSpPr>
          <p:spPr bwMode="auto">
            <a:xfrm>
              <a:off x="170" y="984"/>
              <a:ext cx="30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In €m</a:t>
              </a:r>
            </a:p>
          </p:txBody>
        </p:sp>
        <p:sp>
          <p:nvSpPr>
            <p:cNvPr id="32" name="Rectangle 29"/>
            <p:cNvSpPr>
              <a:spLocks noChangeArrowheads="1"/>
            </p:cNvSpPr>
            <p:nvPr/>
          </p:nvSpPr>
          <p:spPr bwMode="auto">
            <a:xfrm>
              <a:off x="1463" y="984"/>
              <a:ext cx="529"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31/12/2020</a:t>
              </a:r>
            </a:p>
          </p:txBody>
        </p:sp>
        <p:sp>
          <p:nvSpPr>
            <p:cNvPr id="33" name="Rectangle 30"/>
            <p:cNvSpPr>
              <a:spLocks noChangeArrowheads="1"/>
            </p:cNvSpPr>
            <p:nvPr/>
          </p:nvSpPr>
          <p:spPr bwMode="auto">
            <a:xfrm>
              <a:off x="1963" y="984"/>
              <a:ext cx="529"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30/06/2021</a:t>
              </a:r>
            </a:p>
          </p:txBody>
        </p:sp>
        <p:sp>
          <p:nvSpPr>
            <p:cNvPr id="34" name="Rectangle 31"/>
            <p:cNvSpPr>
              <a:spLocks noChangeArrowheads="1"/>
            </p:cNvSpPr>
            <p:nvPr/>
          </p:nvSpPr>
          <p:spPr bwMode="auto">
            <a:xfrm>
              <a:off x="170" y="1165"/>
              <a:ext cx="872"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Goodwill  </a:t>
              </a:r>
            </a:p>
          </p:txBody>
        </p:sp>
        <p:sp>
          <p:nvSpPr>
            <p:cNvPr id="35" name="Rectangle 32"/>
            <p:cNvSpPr>
              <a:spLocks noChangeArrowheads="1"/>
            </p:cNvSpPr>
            <p:nvPr/>
          </p:nvSpPr>
          <p:spPr bwMode="auto">
            <a:xfrm>
              <a:off x="1518" y="1165"/>
              <a:ext cx="54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731   </a:t>
              </a:r>
            </a:p>
          </p:txBody>
        </p:sp>
        <p:sp>
          <p:nvSpPr>
            <p:cNvPr id="36" name="Rectangle 33"/>
            <p:cNvSpPr>
              <a:spLocks noChangeArrowheads="1"/>
            </p:cNvSpPr>
            <p:nvPr/>
          </p:nvSpPr>
          <p:spPr bwMode="auto">
            <a:xfrm>
              <a:off x="1999" y="1165"/>
              <a:ext cx="590"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743   </a:t>
              </a:r>
            </a:p>
          </p:txBody>
        </p:sp>
        <p:sp>
          <p:nvSpPr>
            <p:cNvPr id="37" name="Rectangle 34"/>
            <p:cNvSpPr>
              <a:spLocks noChangeArrowheads="1"/>
            </p:cNvSpPr>
            <p:nvPr/>
          </p:nvSpPr>
          <p:spPr bwMode="auto">
            <a:xfrm>
              <a:off x="170" y="1285"/>
              <a:ext cx="1059"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Intangible assets   </a:t>
              </a:r>
            </a:p>
          </p:txBody>
        </p:sp>
        <p:sp>
          <p:nvSpPr>
            <p:cNvPr id="38" name="Rectangle 35"/>
            <p:cNvSpPr>
              <a:spLocks noChangeArrowheads="1"/>
            </p:cNvSpPr>
            <p:nvPr/>
          </p:nvSpPr>
          <p:spPr bwMode="auto">
            <a:xfrm>
              <a:off x="1524" y="1285"/>
              <a:ext cx="541"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39   </a:t>
              </a:r>
            </a:p>
          </p:txBody>
        </p:sp>
        <p:sp>
          <p:nvSpPr>
            <p:cNvPr id="39" name="Rectangle 36"/>
            <p:cNvSpPr>
              <a:spLocks noChangeArrowheads="1"/>
            </p:cNvSpPr>
            <p:nvPr/>
          </p:nvSpPr>
          <p:spPr bwMode="auto">
            <a:xfrm>
              <a:off x="2005" y="1285"/>
              <a:ext cx="584"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42   </a:t>
              </a:r>
            </a:p>
          </p:txBody>
        </p:sp>
        <p:sp>
          <p:nvSpPr>
            <p:cNvPr id="40" name="Rectangle 37"/>
            <p:cNvSpPr>
              <a:spLocks noChangeArrowheads="1"/>
            </p:cNvSpPr>
            <p:nvPr/>
          </p:nvSpPr>
          <p:spPr bwMode="auto">
            <a:xfrm>
              <a:off x="170" y="1406"/>
              <a:ext cx="1155"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IFRS 16 concessions and leases </a:t>
              </a:r>
            </a:p>
          </p:txBody>
        </p:sp>
        <p:sp>
          <p:nvSpPr>
            <p:cNvPr id="41" name="Rectangle 38"/>
            <p:cNvSpPr>
              <a:spLocks noChangeArrowheads="1"/>
            </p:cNvSpPr>
            <p:nvPr/>
          </p:nvSpPr>
          <p:spPr bwMode="auto">
            <a:xfrm>
              <a:off x="170" y="1526"/>
              <a:ext cx="1125"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Tangible and financial assets  </a:t>
              </a:r>
            </a:p>
          </p:txBody>
        </p:sp>
        <p:sp>
          <p:nvSpPr>
            <p:cNvPr id="42" name="Rectangle 39"/>
            <p:cNvSpPr>
              <a:spLocks noChangeArrowheads="1"/>
            </p:cNvSpPr>
            <p:nvPr/>
          </p:nvSpPr>
          <p:spPr bwMode="auto">
            <a:xfrm>
              <a:off x="1518" y="1526"/>
              <a:ext cx="54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364   </a:t>
              </a:r>
            </a:p>
          </p:txBody>
        </p:sp>
        <p:sp>
          <p:nvSpPr>
            <p:cNvPr id="43" name="Rectangle 40"/>
            <p:cNvSpPr>
              <a:spLocks noChangeArrowheads="1"/>
            </p:cNvSpPr>
            <p:nvPr/>
          </p:nvSpPr>
          <p:spPr bwMode="auto">
            <a:xfrm>
              <a:off x="1999" y="1526"/>
              <a:ext cx="590"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381   </a:t>
              </a:r>
            </a:p>
          </p:txBody>
        </p:sp>
        <p:sp>
          <p:nvSpPr>
            <p:cNvPr id="44" name="Rectangle 41"/>
            <p:cNvSpPr>
              <a:spLocks noChangeArrowheads="1"/>
            </p:cNvSpPr>
            <p:nvPr/>
          </p:nvSpPr>
          <p:spPr bwMode="auto">
            <a:xfrm>
              <a:off x="170" y="1646"/>
              <a:ext cx="686"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Deferred taxes </a:t>
              </a:r>
            </a:p>
          </p:txBody>
        </p:sp>
        <p:sp>
          <p:nvSpPr>
            <p:cNvPr id="45" name="Rectangle 42"/>
            <p:cNvSpPr>
              <a:spLocks noChangeArrowheads="1"/>
            </p:cNvSpPr>
            <p:nvPr/>
          </p:nvSpPr>
          <p:spPr bwMode="auto">
            <a:xfrm>
              <a:off x="1524" y="1646"/>
              <a:ext cx="541"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38   </a:t>
              </a:r>
            </a:p>
          </p:txBody>
        </p:sp>
        <p:sp>
          <p:nvSpPr>
            <p:cNvPr id="46" name="Rectangle 43"/>
            <p:cNvSpPr>
              <a:spLocks noChangeArrowheads="1"/>
            </p:cNvSpPr>
            <p:nvPr/>
          </p:nvSpPr>
          <p:spPr bwMode="auto">
            <a:xfrm>
              <a:off x="2005" y="1646"/>
              <a:ext cx="584"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46   </a:t>
              </a:r>
            </a:p>
          </p:txBody>
        </p:sp>
        <p:sp>
          <p:nvSpPr>
            <p:cNvPr id="47" name="Rectangle 44"/>
            <p:cNvSpPr>
              <a:spLocks noChangeArrowheads="1"/>
            </p:cNvSpPr>
            <p:nvPr/>
          </p:nvSpPr>
          <p:spPr bwMode="auto">
            <a:xfrm>
              <a:off x="170" y="1767"/>
              <a:ext cx="788"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Capitalised rental equipment  </a:t>
              </a:r>
            </a:p>
          </p:txBody>
        </p:sp>
        <p:sp>
          <p:nvSpPr>
            <p:cNvPr id="48" name="Rectangle 45"/>
            <p:cNvSpPr>
              <a:spLocks noChangeArrowheads="1"/>
            </p:cNvSpPr>
            <p:nvPr/>
          </p:nvSpPr>
          <p:spPr bwMode="auto">
            <a:xfrm>
              <a:off x="1518" y="1767"/>
              <a:ext cx="54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112   </a:t>
              </a:r>
            </a:p>
          </p:txBody>
        </p:sp>
        <p:sp>
          <p:nvSpPr>
            <p:cNvPr id="49" name="Rectangle 46"/>
            <p:cNvSpPr>
              <a:spLocks noChangeArrowheads="1"/>
            </p:cNvSpPr>
            <p:nvPr/>
          </p:nvSpPr>
          <p:spPr bwMode="auto">
            <a:xfrm>
              <a:off x="1999" y="1767"/>
              <a:ext cx="590"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106   </a:t>
              </a:r>
            </a:p>
          </p:txBody>
        </p:sp>
        <p:sp>
          <p:nvSpPr>
            <p:cNvPr id="50" name="Rectangle 47"/>
            <p:cNvSpPr>
              <a:spLocks noChangeArrowheads="1"/>
            </p:cNvSpPr>
            <p:nvPr/>
          </p:nvSpPr>
          <p:spPr bwMode="auto">
            <a:xfrm>
              <a:off x="170" y="1887"/>
              <a:ext cx="107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Total financial assets</a:t>
              </a:r>
            </a:p>
          </p:txBody>
        </p:sp>
        <p:sp>
          <p:nvSpPr>
            <p:cNvPr id="51" name="Rectangle 48"/>
            <p:cNvSpPr>
              <a:spLocks noChangeArrowheads="1"/>
            </p:cNvSpPr>
            <p:nvPr/>
          </p:nvSpPr>
          <p:spPr bwMode="auto">
            <a:xfrm>
              <a:off x="1674" y="1887"/>
              <a:ext cx="271"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1,284</a:t>
              </a:r>
            </a:p>
          </p:txBody>
        </p:sp>
        <p:sp>
          <p:nvSpPr>
            <p:cNvPr id="52" name="Rectangle 49"/>
            <p:cNvSpPr>
              <a:spLocks noChangeArrowheads="1"/>
            </p:cNvSpPr>
            <p:nvPr/>
          </p:nvSpPr>
          <p:spPr bwMode="auto">
            <a:xfrm>
              <a:off x="2191" y="1887"/>
              <a:ext cx="271"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1,318</a:t>
              </a:r>
            </a:p>
          </p:txBody>
        </p:sp>
        <p:sp>
          <p:nvSpPr>
            <p:cNvPr id="53" name="Rectangle 50"/>
            <p:cNvSpPr>
              <a:spLocks noChangeArrowheads="1"/>
            </p:cNvSpPr>
            <p:nvPr/>
          </p:nvSpPr>
          <p:spPr bwMode="auto">
            <a:xfrm>
              <a:off x="170" y="2008"/>
              <a:ext cx="764"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Shareholders’ equity </a:t>
              </a:r>
            </a:p>
          </p:txBody>
        </p:sp>
        <p:sp>
          <p:nvSpPr>
            <p:cNvPr id="54" name="Rectangle 51"/>
            <p:cNvSpPr>
              <a:spLocks noChangeArrowheads="1"/>
            </p:cNvSpPr>
            <p:nvPr/>
          </p:nvSpPr>
          <p:spPr bwMode="auto">
            <a:xfrm>
              <a:off x="1518" y="2008"/>
              <a:ext cx="54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402   </a:t>
              </a:r>
            </a:p>
          </p:txBody>
        </p:sp>
        <p:sp>
          <p:nvSpPr>
            <p:cNvPr id="55" name="Rectangle 52"/>
            <p:cNvSpPr>
              <a:spLocks noChangeArrowheads="1"/>
            </p:cNvSpPr>
            <p:nvPr/>
          </p:nvSpPr>
          <p:spPr bwMode="auto">
            <a:xfrm>
              <a:off x="1999" y="2008"/>
              <a:ext cx="590"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481   </a:t>
              </a:r>
            </a:p>
          </p:txBody>
        </p:sp>
        <p:sp>
          <p:nvSpPr>
            <p:cNvPr id="56" name="Rectangle 53"/>
            <p:cNvSpPr>
              <a:spLocks noChangeArrowheads="1"/>
            </p:cNvSpPr>
            <p:nvPr/>
          </p:nvSpPr>
          <p:spPr bwMode="auto">
            <a:xfrm>
              <a:off x="170" y="2128"/>
              <a:ext cx="764"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Net debt </a:t>
              </a:r>
            </a:p>
          </p:txBody>
        </p:sp>
        <p:sp>
          <p:nvSpPr>
            <p:cNvPr id="57" name="Rectangle 54"/>
            <p:cNvSpPr>
              <a:spLocks noChangeArrowheads="1"/>
            </p:cNvSpPr>
            <p:nvPr/>
          </p:nvSpPr>
          <p:spPr bwMode="auto">
            <a:xfrm>
              <a:off x="1518" y="2128"/>
              <a:ext cx="54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681   </a:t>
              </a:r>
            </a:p>
          </p:txBody>
        </p:sp>
        <p:sp>
          <p:nvSpPr>
            <p:cNvPr id="58" name="Rectangle 55"/>
            <p:cNvSpPr>
              <a:spLocks noChangeArrowheads="1"/>
            </p:cNvSpPr>
            <p:nvPr/>
          </p:nvSpPr>
          <p:spPr bwMode="auto">
            <a:xfrm>
              <a:off x="1999" y="2128"/>
              <a:ext cx="590"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662   </a:t>
              </a:r>
            </a:p>
          </p:txBody>
        </p:sp>
        <p:sp>
          <p:nvSpPr>
            <p:cNvPr id="59" name="Rectangle 56"/>
            <p:cNvSpPr>
              <a:spLocks noChangeArrowheads="1"/>
            </p:cNvSpPr>
            <p:nvPr/>
          </p:nvSpPr>
          <p:spPr bwMode="auto">
            <a:xfrm>
              <a:off x="170" y="2248"/>
              <a:ext cx="620"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IFRS 16 lease liabilities </a:t>
              </a:r>
            </a:p>
          </p:txBody>
        </p:sp>
        <p:sp>
          <p:nvSpPr>
            <p:cNvPr id="60" name="Rectangle 57"/>
            <p:cNvSpPr>
              <a:spLocks noChangeArrowheads="1"/>
            </p:cNvSpPr>
            <p:nvPr/>
          </p:nvSpPr>
          <p:spPr bwMode="auto">
            <a:xfrm>
              <a:off x="170" y="2369"/>
              <a:ext cx="511"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Provisions  </a:t>
              </a:r>
            </a:p>
          </p:txBody>
        </p:sp>
        <p:sp>
          <p:nvSpPr>
            <p:cNvPr id="61" name="Rectangle 58"/>
            <p:cNvSpPr>
              <a:spLocks noChangeArrowheads="1"/>
            </p:cNvSpPr>
            <p:nvPr/>
          </p:nvSpPr>
          <p:spPr bwMode="auto">
            <a:xfrm>
              <a:off x="1524" y="2369"/>
              <a:ext cx="541"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27   </a:t>
              </a:r>
            </a:p>
          </p:txBody>
        </p:sp>
        <p:sp>
          <p:nvSpPr>
            <p:cNvPr id="62" name="Rectangle 59"/>
            <p:cNvSpPr>
              <a:spLocks noChangeArrowheads="1"/>
            </p:cNvSpPr>
            <p:nvPr/>
          </p:nvSpPr>
          <p:spPr bwMode="auto">
            <a:xfrm>
              <a:off x="2005" y="2369"/>
              <a:ext cx="584"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24   </a:t>
              </a:r>
            </a:p>
          </p:txBody>
        </p:sp>
        <p:sp>
          <p:nvSpPr>
            <p:cNvPr id="63" name="Rectangle 60"/>
            <p:cNvSpPr>
              <a:spLocks noChangeArrowheads="1"/>
            </p:cNvSpPr>
            <p:nvPr/>
          </p:nvSpPr>
          <p:spPr bwMode="auto">
            <a:xfrm>
              <a:off x="170" y="2489"/>
              <a:ext cx="241"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Net source of funds (negative WCR) </a:t>
              </a:r>
            </a:p>
          </p:txBody>
        </p:sp>
        <p:sp>
          <p:nvSpPr>
            <p:cNvPr id="64" name="Rectangle 61"/>
            <p:cNvSpPr>
              <a:spLocks noChangeArrowheads="1"/>
            </p:cNvSpPr>
            <p:nvPr/>
          </p:nvSpPr>
          <p:spPr bwMode="auto">
            <a:xfrm>
              <a:off x="1518" y="2489"/>
              <a:ext cx="54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174   </a:t>
              </a:r>
            </a:p>
          </p:txBody>
        </p:sp>
        <p:sp>
          <p:nvSpPr>
            <p:cNvPr id="65" name="Rectangle 62"/>
            <p:cNvSpPr>
              <a:spLocks noChangeArrowheads="1"/>
            </p:cNvSpPr>
            <p:nvPr/>
          </p:nvSpPr>
          <p:spPr bwMode="auto">
            <a:xfrm>
              <a:off x="1999" y="2489"/>
              <a:ext cx="590"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152   </a:t>
              </a:r>
            </a:p>
          </p:txBody>
        </p:sp>
        <p:sp>
          <p:nvSpPr>
            <p:cNvPr id="66" name="Rectangle 63"/>
            <p:cNvSpPr>
              <a:spLocks noChangeArrowheads="1"/>
            </p:cNvSpPr>
            <p:nvPr/>
          </p:nvSpPr>
          <p:spPr bwMode="auto">
            <a:xfrm>
              <a:off x="170" y="2610"/>
              <a:ext cx="98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Total financing</a:t>
              </a:r>
            </a:p>
          </p:txBody>
        </p:sp>
        <p:sp>
          <p:nvSpPr>
            <p:cNvPr id="67" name="Rectangle 64"/>
            <p:cNvSpPr>
              <a:spLocks noChangeArrowheads="1"/>
            </p:cNvSpPr>
            <p:nvPr/>
          </p:nvSpPr>
          <p:spPr bwMode="auto">
            <a:xfrm>
              <a:off x="1674" y="2610"/>
              <a:ext cx="271"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1,284</a:t>
              </a:r>
            </a:p>
          </p:txBody>
        </p:sp>
        <p:sp>
          <p:nvSpPr>
            <p:cNvPr id="68" name="Rectangle 65"/>
            <p:cNvSpPr>
              <a:spLocks noChangeArrowheads="1"/>
            </p:cNvSpPr>
            <p:nvPr/>
          </p:nvSpPr>
          <p:spPr bwMode="auto">
            <a:xfrm>
              <a:off x="2191" y="2610"/>
              <a:ext cx="271"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1,318</a:t>
              </a:r>
            </a:p>
          </p:txBody>
        </p:sp>
      </p:grpSp>
    </p:spTree>
    <p:extLst>
      <p:ext uri="{BB962C8B-B14F-4D97-AF65-F5344CB8AC3E}">
        <p14:creationId xmlns:p14="http://schemas.microsoft.com/office/powerpoint/2010/main" val="21948252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762" y="1625095"/>
            <a:ext cx="5035550" cy="3151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re 1"/>
          <p:cNvSpPr txBox="1">
            <a:spLocks/>
          </p:cNvSpPr>
          <p:nvPr/>
        </p:nvSpPr>
        <p:spPr bwMode="auto">
          <a:xfrm>
            <a:off x="386766" y="225317"/>
            <a:ext cx="8141701" cy="665487"/>
          </a:xfrm>
          <a:prstGeom prst="rect">
            <a:avLst/>
          </a:prstGeom>
        </p:spPr>
        <p:txBody>
          <a:bodyPr vert="horz" lIns="79748" tIns="39874" rIns="79748" bIns="39874" rtlCol="0" anchor="ctr">
            <a:noAutofit/>
          </a:bodyPr>
          <a:lstStyle>
            <a:lvl1pPr algn="ctr" defTabSz="457200">
              <a:defRPr lang="fr-FR" sz="2800" cap="all" spc="0" dirty="0">
                <a:solidFill>
                  <a:schemeClr val="bg1"/>
                </a:solidFill>
                <a:latin typeface="+mj-lt"/>
                <a:ea typeface="Verdana" panose="020B0604030504040204" pitchFamily="34" charset="0"/>
                <a:cs typeface="MS PGothic" charset="0"/>
              </a:defRPr>
            </a:lvl1pPr>
            <a:lvl2pPr algn="ctr" defTabSz="457200">
              <a:defRPr sz="4400">
                <a:latin typeface="Calibri" charset="0"/>
                <a:cs typeface="MS PGothic" charset="0"/>
              </a:defRPr>
            </a:lvl2pPr>
            <a:lvl3pPr algn="ctr" defTabSz="457200">
              <a:defRPr sz="4400">
                <a:latin typeface="Calibri" charset="0"/>
                <a:cs typeface="MS PGothic" charset="0"/>
              </a:defRPr>
            </a:lvl3pPr>
            <a:lvl4pPr algn="ctr" defTabSz="457200">
              <a:defRPr sz="4400">
                <a:latin typeface="Calibri" charset="0"/>
                <a:cs typeface="MS PGothic" charset="0"/>
              </a:defRPr>
            </a:lvl4pPr>
            <a:lvl5pPr algn="ctr" defTabSz="457200">
              <a:defRPr sz="4400">
                <a:latin typeface="Calibri" charset="0"/>
                <a:cs typeface="MS PGothic" charset="0"/>
              </a:defRPr>
            </a:lvl5pPr>
            <a:lvl6pPr marL="457200" algn="ctr" defTabSz="457200" fontAlgn="base">
              <a:spcBef>
                <a:spcPct val="0"/>
              </a:spcBef>
              <a:spcAft>
                <a:spcPct val="0"/>
              </a:spcAft>
              <a:defRPr sz="4400">
                <a:latin typeface="Calibri" charset="0"/>
                <a:ea typeface="ＭＳ Ｐゴシック" charset="0"/>
                <a:cs typeface="ＭＳ Ｐゴシック" charset="0"/>
              </a:defRPr>
            </a:lvl6pPr>
            <a:lvl7pPr marL="914400" algn="ctr" defTabSz="457200" fontAlgn="base">
              <a:spcBef>
                <a:spcPct val="0"/>
              </a:spcBef>
              <a:spcAft>
                <a:spcPct val="0"/>
              </a:spcAft>
              <a:defRPr sz="4400">
                <a:latin typeface="Calibri" charset="0"/>
                <a:ea typeface="ＭＳ Ｐゴシック" charset="0"/>
                <a:cs typeface="ＭＳ Ｐゴシック" charset="0"/>
              </a:defRPr>
            </a:lvl7pPr>
            <a:lvl8pPr marL="1371600" algn="ctr" defTabSz="457200" fontAlgn="base">
              <a:spcBef>
                <a:spcPct val="0"/>
              </a:spcBef>
              <a:spcAft>
                <a:spcPct val="0"/>
              </a:spcAft>
              <a:defRPr sz="4400">
                <a:latin typeface="Calibri" charset="0"/>
                <a:ea typeface="ＭＳ Ｐゴシック" charset="0"/>
                <a:cs typeface="ＭＳ Ｐゴシック" charset="0"/>
              </a:defRPr>
            </a:lvl8pPr>
            <a:lvl9pPr marL="1828800" algn="ctr" defTabSz="457200" fontAlgn="base">
              <a:spcBef>
                <a:spcPct val="0"/>
              </a:spcBef>
              <a:spcAft>
                <a:spcPct val="0"/>
              </a:spcAft>
              <a:defRPr sz="4400">
                <a:latin typeface="Calibri" charset="0"/>
                <a:ea typeface="ＭＳ Ｐゴシック" charset="0"/>
                <a:cs typeface="ＭＳ Ｐゴシック" charset="0"/>
              </a:defRPr>
            </a:lvl9pPr>
          </a:lstStyle>
          <a:p>
            <a:pPr defTabSz="685800">
              <a:lnSpc>
                <a:spcPct val="90000"/>
              </a:lnSpc>
              <a:spcBef>
                <a:spcPct val="0"/>
              </a:spcBef>
            </a:pPr>
            <a:r>
              <a:rPr lang="en-GB" sz="3200" dirty="0">
                <a:cs typeface="+mj-cs"/>
              </a:rPr>
              <a:t>STABLE NET DEBT</a:t>
            </a:r>
          </a:p>
        </p:txBody>
      </p:sp>
      <p:sp>
        <p:nvSpPr>
          <p:cNvPr id="8" name="Espace réservé du contenu 5">
            <a:extLst>
              <a:ext uri="{FF2B5EF4-FFF2-40B4-BE49-F238E27FC236}">
                <a16:creationId xmlns:a16="http://schemas.microsoft.com/office/drawing/2014/main" id="{707AC2BA-BB08-4DE8-85C6-ADC4709546AD}"/>
              </a:ext>
            </a:extLst>
          </p:cNvPr>
          <p:cNvSpPr txBox="1">
            <a:spLocks/>
          </p:cNvSpPr>
          <p:nvPr/>
        </p:nvSpPr>
        <p:spPr>
          <a:xfrm>
            <a:off x="5927936" y="1566104"/>
            <a:ext cx="3018109" cy="3210178"/>
          </a:xfrm>
          <a:prstGeom prst="rect">
            <a:avLst/>
          </a:prstGeom>
        </p:spPr>
        <p:txBody>
          <a:bodyPr>
            <a:noAutofit/>
          </a:bodyPr>
          <a:lstStyle>
            <a:lvl1pPr marL="195773" indent="-195773" algn="l" defTabSz="783092" rtl="0" eaLnBrk="1" latinLnBrk="0" hangingPunct="1">
              <a:lnSpc>
                <a:spcPct val="90000"/>
              </a:lnSpc>
              <a:spcBef>
                <a:spcPts val="856"/>
              </a:spcBef>
              <a:buFont typeface="Arial" panose="020B0604020202020204" pitchFamily="34" charset="0"/>
              <a:buChar char="•"/>
              <a:defRPr sz="2398" kern="1200">
                <a:solidFill>
                  <a:schemeClr val="tx1"/>
                </a:solidFill>
                <a:latin typeface="+mn-lt"/>
                <a:ea typeface="+mn-ea"/>
                <a:cs typeface="+mn-cs"/>
              </a:defRPr>
            </a:lvl1pPr>
            <a:lvl2pPr marL="587319" indent="-195773" algn="l" defTabSz="783092" rtl="0" eaLnBrk="1" latinLnBrk="0" hangingPunct="1">
              <a:lnSpc>
                <a:spcPct val="90000"/>
              </a:lnSpc>
              <a:spcBef>
                <a:spcPts val="428"/>
              </a:spcBef>
              <a:buFont typeface="Arial" panose="020B0604020202020204" pitchFamily="34" charset="0"/>
              <a:buChar char="•"/>
              <a:defRPr sz="2055" kern="1200">
                <a:solidFill>
                  <a:schemeClr val="tx1"/>
                </a:solidFill>
                <a:latin typeface="+mn-lt"/>
                <a:ea typeface="+mn-ea"/>
                <a:cs typeface="+mn-cs"/>
              </a:defRPr>
            </a:lvl2pPr>
            <a:lvl3pPr marL="978865" indent="-195773" algn="l" defTabSz="783092" rtl="0" eaLnBrk="1" latinLnBrk="0" hangingPunct="1">
              <a:lnSpc>
                <a:spcPct val="90000"/>
              </a:lnSpc>
              <a:spcBef>
                <a:spcPts val="428"/>
              </a:spcBef>
              <a:buFont typeface="Arial" panose="020B0604020202020204" pitchFamily="34" charset="0"/>
              <a:buChar char="•"/>
              <a:defRPr sz="1713" kern="1200">
                <a:solidFill>
                  <a:schemeClr val="tx1"/>
                </a:solidFill>
                <a:latin typeface="+mn-lt"/>
                <a:ea typeface="+mn-ea"/>
                <a:cs typeface="+mn-cs"/>
              </a:defRPr>
            </a:lvl3pPr>
            <a:lvl4pPr marL="1370411"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4pPr>
            <a:lvl5pPr marL="1761957"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5pPr>
            <a:lvl6pPr marL="2153503"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6pPr>
            <a:lvl7pPr marL="2545050"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7pPr>
            <a:lvl8pPr marL="2936596"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8pPr>
            <a:lvl9pPr marL="3328142" indent="-195773" algn="l" defTabSz="783092" rtl="0" eaLnBrk="1" latinLnBrk="0" hangingPunct="1">
              <a:lnSpc>
                <a:spcPct val="90000"/>
              </a:lnSpc>
              <a:spcBef>
                <a:spcPts val="428"/>
              </a:spcBef>
              <a:buFont typeface="Arial" panose="020B0604020202020204" pitchFamily="34" charset="0"/>
              <a:buChar char="•"/>
              <a:defRPr sz="1542" kern="1200">
                <a:solidFill>
                  <a:schemeClr val="tx1"/>
                </a:solidFill>
                <a:latin typeface="+mn-lt"/>
                <a:ea typeface="+mn-ea"/>
                <a:cs typeface="+mn-cs"/>
              </a:defRPr>
            </a:lvl9pPr>
          </a:lstStyle>
          <a:p>
            <a:pPr marL="248183" lvl="1" indent="-248183">
              <a:spcBef>
                <a:spcPts val="522"/>
              </a:spcBef>
              <a:spcAft>
                <a:spcPts val="522"/>
              </a:spcAft>
              <a:buClr>
                <a:srgbClr val="FF0000"/>
              </a:buClr>
              <a:buFont typeface="Wingdings" panose="05000000000000000000" pitchFamily="2" charset="2"/>
              <a:buChar char="§"/>
              <a:defRPr/>
            </a:pPr>
            <a:r>
              <a:rPr lang="en-GB" sz="1400" b="1" dirty="0">
                <a:solidFill>
                  <a:schemeClr val="accent1">
                    <a:lumMod val="50000"/>
                  </a:schemeClr>
                </a:solidFill>
              </a:rPr>
              <a:t>Cash flow net of income tax </a:t>
            </a:r>
          </a:p>
          <a:p>
            <a:pPr marL="361950" lvl="1" indent="-96838" algn="just" defTabSz="783046">
              <a:spcAft>
                <a:spcPts val="100"/>
              </a:spcAft>
              <a:buClr>
                <a:srgbClr val="FF0000"/>
              </a:buClr>
              <a:buSzPct val="90000"/>
              <a:defRPr/>
            </a:pPr>
            <a:r>
              <a:rPr lang="en-GB" sz="1200" dirty="0">
                <a:solidFill>
                  <a:schemeClr val="accent1">
                    <a:lumMod val="50000"/>
                  </a:schemeClr>
                </a:solidFill>
              </a:rPr>
              <a:t> -€15m vs. - €30m at 30 June 2020, cash burn limited and reduced</a:t>
            </a:r>
          </a:p>
          <a:p>
            <a:pPr marL="248183" lvl="1" indent="-248183">
              <a:spcBef>
                <a:spcPts val="522"/>
              </a:spcBef>
              <a:spcAft>
                <a:spcPts val="522"/>
              </a:spcAft>
              <a:buClr>
                <a:srgbClr val="FF0000"/>
              </a:buClr>
              <a:buFont typeface="Wingdings" panose="05000000000000000000" pitchFamily="2" charset="2"/>
              <a:buChar char="§"/>
              <a:defRPr/>
            </a:pPr>
            <a:r>
              <a:rPr lang="en-GB" sz="1400" b="1" dirty="0">
                <a:solidFill>
                  <a:schemeClr val="accent1">
                    <a:lumMod val="50000"/>
                  </a:schemeClr>
                </a:solidFill>
              </a:rPr>
              <a:t>Working capital </a:t>
            </a:r>
          </a:p>
          <a:p>
            <a:pPr marL="361950" lvl="1" indent="-96838" algn="just" defTabSz="783046">
              <a:spcAft>
                <a:spcPts val="100"/>
              </a:spcAft>
              <a:buClr>
                <a:srgbClr val="FF0000"/>
              </a:buClr>
              <a:buSzPct val="90000"/>
              <a:defRPr/>
            </a:pPr>
            <a:r>
              <a:rPr lang="en-GB" sz="1200" dirty="0">
                <a:solidFill>
                  <a:schemeClr val="accent1">
                    <a:lumMod val="50000"/>
                  </a:schemeClr>
                </a:solidFill>
              </a:rPr>
              <a:t> Continued decline in the Net Source of Funds, linked in particular to exhibitions held in H1 2021 though with receipts in 2020</a:t>
            </a:r>
          </a:p>
          <a:p>
            <a:pPr marL="248183" lvl="1" indent="-248183">
              <a:spcBef>
                <a:spcPts val="522"/>
              </a:spcBef>
              <a:spcAft>
                <a:spcPts val="522"/>
              </a:spcAft>
              <a:buClr>
                <a:srgbClr val="FF0000"/>
              </a:buClr>
              <a:buFont typeface="Wingdings" panose="05000000000000000000" pitchFamily="2" charset="2"/>
              <a:buChar char="§"/>
              <a:defRPr/>
            </a:pPr>
            <a:r>
              <a:rPr lang="en-GB" sz="1400" b="1" dirty="0">
                <a:solidFill>
                  <a:schemeClr val="accent1">
                    <a:lumMod val="50000"/>
                  </a:schemeClr>
                </a:solidFill>
              </a:rPr>
              <a:t>CAPEX</a:t>
            </a:r>
            <a:r>
              <a:rPr lang="en-GB" sz="1300" dirty="0">
                <a:solidFill>
                  <a:schemeClr val="accent1">
                    <a:lumMod val="50000"/>
                  </a:schemeClr>
                </a:solidFill>
              </a:rPr>
              <a:t>  </a:t>
            </a:r>
          </a:p>
          <a:p>
            <a:pPr marL="361950" lvl="1" indent="-96838" algn="just" defTabSz="783046">
              <a:spcAft>
                <a:spcPts val="100"/>
              </a:spcAft>
              <a:buClr>
                <a:srgbClr val="FF0000"/>
              </a:buClr>
              <a:buSzPct val="90000"/>
              <a:defRPr/>
            </a:pPr>
            <a:r>
              <a:rPr lang="en-GB" sz="1200" dirty="0">
                <a:solidFill>
                  <a:schemeClr val="accent1">
                    <a:lumMod val="50000"/>
                  </a:schemeClr>
                </a:solidFill>
              </a:rPr>
              <a:t> Venues, IT &amp; Rental Equipment</a:t>
            </a:r>
          </a:p>
          <a:p>
            <a:pPr marL="248183" lvl="1" indent="-248183">
              <a:spcBef>
                <a:spcPts val="522"/>
              </a:spcBef>
              <a:spcAft>
                <a:spcPts val="522"/>
              </a:spcAft>
              <a:buClr>
                <a:srgbClr val="FF0000"/>
              </a:buClr>
              <a:buFont typeface="Wingdings" panose="05000000000000000000" pitchFamily="2" charset="2"/>
              <a:buChar char="§"/>
              <a:defRPr/>
            </a:pPr>
            <a:r>
              <a:rPr lang="en-GB" sz="1400" b="1" dirty="0">
                <a:solidFill>
                  <a:schemeClr val="accent1">
                    <a:lumMod val="50000"/>
                  </a:schemeClr>
                </a:solidFill>
              </a:rPr>
              <a:t>Equity partnerships </a:t>
            </a:r>
          </a:p>
          <a:p>
            <a:pPr marL="361950" lvl="1" indent="-96838" algn="just" defTabSz="783046">
              <a:spcAft>
                <a:spcPts val="100"/>
              </a:spcAft>
              <a:buClr>
                <a:srgbClr val="FF0000"/>
              </a:buClr>
              <a:buSzPct val="90000"/>
              <a:defRPr/>
            </a:pPr>
            <a:r>
              <a:rPr lang="en-GB" sz="1200" dirty="0">
                <a:solidFill>
                  <a:schemeClr val="accent1">
                    <a:lumMod val="50000"/>
                  </a:schemeClr>
                </a:solidFill>
              </a:rPr>
              <a:t> </a:t>
            </a:r>
            <a:r>
              <a:rPr lang="en-GB" sz="1200" dirty="0">
                <a:solidFill>
                  <a:srgbClr val="002060"/>
                </a:solidFill>
              </a:rPr>
              <a:t>Nexus Point becomes a shareholder in China (€77m) and Montefiore Investments becomes a shareholder in GL events Sports (€10.5m)</a:t>
            </a:r>
          </a:p>
          <a:p>
            <a:pPr marL="589650" lvl="2" indent="-248183">
              <a:spcBef>
                <a:spcPts val="522"/>
              </a:spcBef>
              <a:spcAft>
                <a:spcPts val="522"/>
              </a:spcAft>
              <a:buClr>
                <a:srgbClr val="FF0000"/>
              </a:buClr>
              <a:defRPr/>
            </a:pPr>
            <a:endParaRPr lang="fr-FR" sz="1200" dirty="0">
              <a:solidFill>
                <a:srgbClr val="002060"/>
              </a:solidFill>
            </a:endParaRPr>
          </a:p>
          <a:p>
            <a:pPr marL="589650" lvl="2" indent="-248183">
              <a:spcBef>
                <a:spcPts val="522"/>
              </a:spcBef>
              <a:spcAft>
                <a:spcPts val="522"/>
              </a:spcAft>
              <a:buClr>
                <a:srgbClr val="FF0000"/>
              </a:buClr>
              <a:defRPr/>
            </a:pPr>
            <a:endParaRPr lang="fr-FR" sz="923" dirty="0">
              <a:highlight>
                <a:srgbClr val="FFFF00"/>
              </a:highlight>
              <a:ea typeface="Verdana" panose="020B0604030504040204" pitchFamily="34" charset="0"/>
              <a:cs typeface="Calibri" panose="020F0502020204030204" pitchFamily="34" charset="0"/>
            </a:endParaRPr>
          </a:p>
          <a:p>
            <a:pPr marL="248183" lvl="1" indent="-248183">
              <a:spcBef>
                <a:spcPts val="522"/>
              </a:spcBef>
              <a:spcAft>
                <a:spcPts val="522"/>
              </a:spcAft>
              <a:buClr>
                <a:srgbClr val="FF0000"/>
              </a:buClr>
              <a:buFont typeface="Wingdings" panose="05000000000000000000" pitchFamily="2" charset="2"/>
              <a:buChar char="§"/>
              <a:defRPr/>
            </a:pPr>
            <a:endParaRPr lang="fr-FR" sz="1221" b="1" dirty="0">
              <a:solidFill>
                <a:prstClr val="black"/>
              </a:solidFill>
              <a:highlight>
                <a:srgbClr val="FFFF00"/>
              </a:highlight>
            </a:endParaRPr>
          </a:p>
        </p:txBody>
      </p:sp>
      <p:sp>
        <p:nvSpPr>
          <p:cNvPr id="9" name="Rectangle 8">
            <a:extLst>
              <a:ext uri="{FF2B5EF4-FFF2-40B4-BE49-F238E27FC236}">
                <a16:creationId xmlns:a16="http://schemas.microsoft.com/office/drawing/2014/main" id="{1FAEE7F7-59AA-4B6E-9A88-C059ABF80914}"/>
              </a:ext>
            </a:extLst>
          </p:cNvPr>
          <p:cNvSpPr/>
          <p:nvPr/>
        </p:nvSpPr>
        <p:spPr>
          <a:xfrm>
            <a:off x="349738" y="1064525"/>
            <a:ext cx="5603885" cy="3642461"/>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lvl="1">
              <a:spcBef>
                <a:spcPts val="174"/>
              </a:spcBef>
              <a:spcAft>
                <a:spcPts val="174"/>
              </a:spcAft>
              <a:buClr>
                <a:srgbClr val="FF0000"/>
              </a:buClr>
            </a:pPr>
            <a:endParaRPr lang="fr-FR" sz="1395" cap="all" dirty="0">
              <a:solidFill>
                <a:schemeClr val="tx1"/>
              </a:solidFill>
            </a:endParaRPr>
          </a:p>
        </p:txBody>
      </p:sp>
      <p:sp>
        <p:nvSpPr>
          <p:cNvPr id="5" name="Rectangle 4">
            <a:extLst>
              <a:ext uri="{FF2B5EF4-FFF2-40B4-BE49-F238E27FC236}">
                <a16:creationId xmlns:a16="http://schemas.microsoft.com/office/drawing/2014/main" id="{56E4D074-53DE-4732-BF24-F4C8D1EA61B8}"/>
              </a:ext>
            </a:extLst>
          </p:cNvPr>
          <p:cNvSpPr/>
          <p:nvPr/>
        </p:nvSpPr>
        <p:spPr>
          <a:xfrm>
            <a:off x="159488" y="963766"/>
            <a:ext cx="8786557" cy="529376"/>
          </a:xfrm>
          <a:prstGeom prst="rect">
            <a:avLst/>
          </a:prstGeom>
        </p:spPr>
        <p:txBody>
          <a:bodyPr wrap="square">
            <a:spAutoFit/>
          </a:bodyPr>
          <a:lstStyle/>
          <a:p>
            <a:pPr marL="248183" lvl="1" indent="-248183" defTabSz="783092">
              <a:lnSpc>
                <a:spcPct val="90000"/>
              </a:lnSpc>
              <a:spcBef>
                <a:spcPts val="300"/>
              </a:spcBef>
              <a:spcAft>
                <a:spcPts val="300"/>
              </a:spcAft>
              <a:buClr>
                <a:srgbClr val="FF0000"/>
              </a:buClr>
              <a:buFont typeface="Wingdings" panose="05000000000000000000" pitchFamily="2" charset="2"/>
              <a:buChar char="§"/>
              <a:defRPr/>
            </a:pPr>
            <a:r>
              <a:rPr lang="en-GB" sz="1300" dirty="0">
                <a:solidFill>
                  <a:schemeClr val="accent1">
                    <a:lumMod val="50000"/>
                  </a:schemeClr>
                </a:solidFill>
              </a:rPr>
              <a:t>Stable net debt; equity partnerships with the addition of new shareholders (GL events Sports and GL events Greater China) / cost controls </a:t>
            </a:r>
          </a:p>
          <a:p>
            <a:pPr marL="248183" lvl="1" indent="-248183" defTabSz="783092">
              <a:lnSpc>
                <a:spcPct val="90000"/>
              </a:lnSpc>
              <a:spcBef>
                <a:spcPts val="300"/>
              </a:spcBef>
              <a:spcAft>
                <a:spcPts val="300"/>
              </a:spcAft>
              <a:buClr>
                <a:srgbClr val="FF0000"/>
              </a:buClr>
              <a:buFont typeface="Wingdings" panose="05000000000000000000" pitchFamily="2" charset="2"/>
              <a:buChar char="§"/>
              <a:defRPr/>
            </a:pPr>
            <a:r>
              <a:rPr lang="en-GB" sz="1300" dirty="0">
                <a:solidFill>
                  <a:schemeClr val="accent1">
                    <a:lumMod val="50000"/>
                  </a:schemeClr>
                </a:solidFill>
              </a:rPr>
              <a:t>Renewal of debt service payments involving a new government-backed loan of €122m (not yet drawn)</a:t>
            </a:r>
          </a:p>
        </p:txBody>
      </p:sp>
      <p:sp>
        <p:nvSpPr>
          <p:cNvPr id="7" name="Accolade fermante 6">
            <a:extLst>
              <a:ext uri="{FF2B5EF4-FFF2-40B4-BE49-F238E27FC236}">
                <a16:creationId xmlns:a16="http://schemas.microsoft.com/office/drawing/2014/main" id="{626B1F06-AADB-42E3-B46E-06AC25176DD7}"/>
              </a:ext>
            </a:extLst>
          </p:cNvPr>
          <p:cNvSpPr/>
          <p:nvPr/>
        </p:nvSpPr>
        <p:spPr>
          <a:xfrm rot="5400000">
            <a:off x="1744423" y="1622183"/>
            <a:ext cx="229220" cy="1292647"/>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sp>
        <p:nvSpPr>
          <p:cNvPr id="10" name="ZoneTexte 9">
            <a:extLst>
              <a:ext uri="{FF2B5EF4-FFF2-40B4-BE49-F238E27FC236}">
                <a16:creationId xmlns:a16="http://schemas.microsoft.com/office/drawing/2014/main" id="{F1845DE4-0467-4CAA-BED6-53B7127A3F76}"/>
              </a:ext>
            </a:extLst>
          </p:cNvPr>
          <p:cNvSpPr txBox="1"/>
          <p:nvPr/>
        </p:nvSpPr>
        <p:spPr>
          <a:xfrm>
            <a:off x="1004276" y="2432108"/>
            <a:ext cx="2035261" cy="397032"/>
          </a:xfrm>
          <a:prstGeom prst="rect">
            <a:avLst/>
          </a:prstGeom>
          <a:noFill/>
          <a:ln w="15875">
            <a:noFill/>
          </a:ln>
        </p:spPr>
        <p:txBody>
          <a:bodyPr wrap="square" rtlCol="0">
            <a:spAutoFit/>
          </a:bodyPr>
          <a:lstStyle/>
          <a:p>
            <a:pPr marL="0" lvl="1" algn="ctr" defTabSz="783092">
              <a:lnSpc>
                <a:spcPct val="90000"/>
              </a:lnSpc>
              <a:spcBef>
                <a:spcPts val="300"/>
              </a:spcBef>
              <a:spcAft>
                <a:spcPts val="300"/>
              </a:spcAft>
              <a:buClr>
                <a:srgbClr val="FF0000"/>
              </a:buClr>
              <a:defRPr/>
            </a:pPr>
            <a:r>
              <a:rPr lang="en-GB" sz="1050" dirty="0">
                <a:solidFill>
                  <a:schemeClr val="accent1">
                    <a:lumMod val="50000"/>
                  </a:schemeClr>
                </a:solidFill>
              </a:rPr>
              <a:t>Operating cash flow</a:t>
            </a:r>
            <a:br>
              <a:rPr lang="en-GB" sz="1050" dirty="0">
                <a:solidFill>
                  <a:schemeClr val="accent1">
                    <a:lumMod val="50000"/>
                  </a:schemeClr>
                </a:solidFill>
              </a:rPr>
            </a:br>
            <a:r>
              <a:rPr lang="en-GB" sz="1050" dirty="0">
                <a:solidFill>
                  <a:schemeClr val="accent1">
                    <a:lumMod val="50000"/>
                  </a:schemeClr>
                </a:solidFill>
              </a:rPr>
              <a:t>(-€62m) vs. (-€94m) in H1 2020 </a:t>
            </a:r>
          </a:p>
        </p:txBody>
      </p:sp>
      <p:sp>
        <p:nvSpPr>
          <p:cNvPr id="11" name="ZoneTexte 10"/>
          <p:cNvSpPr txBox="1"/>
          <p:nvPr/>
        </p:nvSpPr>
        <p:spPr>
          <a:xfrm>
            <a:off x="245036" y="4152988"/>
            <a:ext cx="862971" cy="276999"/>
          </a:xfrm>
          <a:prstGeom prst="rect">
            <a:avLst/>
          </a:prstGeom>
          <a:noFill/>
        </p:spPr>
        <p:txBody>
          <a:bodyPr wrap="square" rtlCol="0">
            <a:spAutoFit/>
          </a:bodyPr>
          <a:lstStyle/>
          <a:p>
            <a:r>
              <a:rPr lang="en-GB" sz="1200" dirty="0">
                <a:solidFill>
                  <a:schemeClr val="tx1">
                    <a:lumMod val="50000"/>
                    <a:lumOff val="50000"/>
                  </a:schemeClr>
                </a:solidFill>
              </a:rPr>
              <a:t>(€m)</a:t>
            </a:r>
          </a:p>
        </p:txBody>
      </p:sp>
    </p:spTree>
    <p:extLst>
      <p:ext uri="{BB962C8B-B14F-4D97-AF65-F5344CB8AC3E}">
        <p14:creationId xmlns:p14="http://schemas.microsoft.com/office/powerpoint/2010/main" val="18929984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bwMode="auto">
          <a:xfrm>
            <a:off x="324411" y="301619"/>
            <a:ext cx="8495177" cy="55896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fr-FR"/>
            </a:defPPr>
            <a:lvl1pPr defTabSz="457200">
              <a:lnSpc>
                <a:spcPts val="3100"/>
              </a:lnSpc>
              <a:defRPr sz="4000" cap="all">
                <a:solidFill>
                  <a:schemeClr val="bg1"/>
                </a:solidFill>
                <a:latin typeface="+mj-lt"/>
              </a:defRPr>
            </a:lvl1pPr>
            <a:lvl2pPr algn="ctr" defTabSz="457200">
              <a:defRPr sz="4400">
                <a:latin typeface="Calibri" charset="0"/>
                <a:cs typeface="MS PGothic" charset="0"/>
              </a:defRPr>
            </a:lvl2pPr>
            <a:lvl3pPr algn="ctr" defTabSz="457200">
              <a:defRPr sz="4400">
                <a:latin typeface="Calibri" charset="0"/>
                <a:cs typeface="MS PGothic" charset="0"/>
              </a:defRPr>
            </a:lvl3pPr>
            <a:lvl4pPr algn="ctr" defTabSz="457200">
              <a:defRPr sz="4400">
                <a:latin typeface="Calibri" charset="0"/>
                <a:cs typeface="MS PGothic" charset="0"/>
              </a:defRPr>
            </a:lvl4pPr>
            <a:lvl5pPr algn="ctr" defTabSz="457200">
              <a:defRPr sz="4400">
                <a:latin typeface="Calibri" charset="0"/>
                <a:cs typeface="MS PGothic" charset="0"/>
              </a:defRPr>
            </a:lvl5pPr>
            <a:lvl6pPr marL="457200" algn="ctr" defTabSz="457200" fontAlgn="base">
              <a:spcBef>
                <a:spcPct val="0"/>
              </a:spcBef>
              <a:spcAft>
                <a:spcPct val="0"/>
              </a:spcAft>
              <a:defRPr sz="4400">
                <a:latin typeface="Calibri" charset="0"/>
                <a:ea typeface="ＭＳ Ｐゴシック" charset="0"/>
                <a:cs typeface="ＭＳ Ｐゴシック" charset="0"/>
              </a:defRPr>
            </a:lvl6pPr>
            <a:lvl7pPr marL="914400" algn="ctr" defTabSz="457200" fontAlgn="base">
              <a:spcBef>
                <a:spcPct val="0"/>
              </a:spcBef>
              <a:spcAft>
                <a:spcPct val="0"/>
              </a:spcAft>
              <a:defRPr sz="4400">
                <a:latin typeface="Calibri" charset="0"/>
                <a:ea typeface="ＭＳ Ｐゴシック" charset="0"/>
                <a:cs typeface="ＭＳ Ｐゴシック" charset="0"/>
              </a:defRPr>
            </a:lvl7pPr>
            <a:lvl8pPr marL="1371600" algn="ctr" defTabSz="457200" fontAlgn="base">
              <a:spcBef>
                <a:spcPct val="0"/>
              </a:spcBef>
              <a:spcAft>
                <a:spcPct val="0"/>
              </a:spcAft>
              <a:defRPr sz="4400">
                <a:latin typeface="Calibri" charset="0"/>
                <a:ea typeface="ＭＳ Ｐゴシック" charset="0"/>
                <a:cs typeface="ＭＳ Ｐゴシック" charset="0"/>
              </a:defRPr>
            </a:lvl8pPr>
            <a:lvl9pPr marL="1828800" algn="ctr" defTabSz="457200" fontAlgn="base">
              <a:spcBef>
                <a:spcPct val="0"/>
              </a:spcBef>
              <a:spcAft>
                <a:spcPct val="0"/>
              </a:spcAft>
              <a:defRPr sz="4400">
                <a:latin typeface="Calibri" charset="0"/>
                <a:ea typeface="ＭＳ Ｐゴシック" charset="0"/>
                <a:cs typeface="ＭＳ Ｐゴシック" charset="0"/>
              </a:defRPr>
            </a:lvl9pPr>
          </a:lstStyle>
          <a:p>
            <a:pPr algn="ctr">
              <a:lnSpc>
                <a:spcPts val="2093"/>
              </a:lnSpc>
              <a:defRPr/>
            </a:pPr>
            <a:r>
              <a:rPr lang="en-GB" sz="3200" dirty="0">
                <a:ea typeface="Verdana" panose="020B0604030504040204" pitchFamily="34" charset="0"/>
                <a:cs typeface="+mj-cs"/>
              </a:rPr>
              <a:t>Cash position reinforced</a:t>
            </a:r>
          </a:p>
        </p:txBody>
      </p:sp>
      <p:sp>
        <p:nvSpPr>
          <p:cNvPr id="14" name="Rectangle 13">
            <a:extLst>
              <a:ext uri="{FF2B5EF4-FFF2-40B4-BE49-F238E27FC236}">
                <a16:creationId xmlns:a16="http://schemas.microsoft.com/office/drawing/2014/main" id="{9F1C3444-8C73-4FF0-824B-CAB89F510E79}"/>
              </a:ext>
            </a:extLst>
          </p:cNvPr>
          <p:cNvSpPr/>
          <p:nvPr/>
        </p:nvSpPr>
        <p:spPr>
          <a:xfrm>
            <a:off x="2952669" y="1018600"/>
            <a:ext cx="5954484" cy="3333220"/>
          </a:xfrm>
          <a:prstGeom prst="rect">
            <a:avLst/>
          </a:prstGeom>
        </p:spPr>
        <p:txBody>
          <a:bodyPr wrap="square">
            <a:spAutoFit/>
          </a:bodyPr>
          <a:lstStyle/>
          <a:p>
            <a:pPr marL="248183" lvl="1" indent="-248183" defTabSz="783092">
              <a:lnSpc>
                <a:spcPct val="90000"/>
              </a:lnSpc>
              <a:spcBef>
                <a:spcPts val="522"/>
              </a:spcBef>
              <a:spcAft>
                <a:spcPts val="522"/>
              </a:spcAft>
              <a:buClr>
                <a:srgbClr val="FF0000"/>
              </a:buClr>
              <a:buFont typeface="Wingdings" panose="05000000000000000000" pitchFamily="2" charset="2"/>
              <a:buChar char="§"/>
              <a:defRPr/>
            </a:pPr>
            <a:r>
              <a:rPr lang="en-GB" sz="1400" b="1" dirty="0">
                <a:solidFill>
                  <a:schemeClr val="accent1">
                    <a:lumMod val="50000"/>
                  </a:schemeClr>
                </a:solidFill>
              </a:rPr>
              <a:t>SOURCES OF FUNDS</a:t>
            </a:r>
          </a:p>
          <a:p>
            <a:pPr marL="446088" lvl="1" indent="-180975" defTabSz="783046">
              <a:lnSpc>
                <a:spcPct val="90000"/>
              </a:lnSpc>
              <a:spcBef>
                <a:spcPts val="428"/>
              </a:spcBef>
              <a:spcAft>
                <a:spcPts val="100"/>
              </a:spcAft>
              <a:buClr>
                <a:srgbClr val="FF0000"/>
              </a:buClr>
              <a:buSzPct val="90000"/>
              <a:buFont typeface="Arial" panose="020B0604020202020204" pitchFamily="34" charset="0"/>
              <a:buChar char="•"/>
              <a:defRPr/>
            </a:pPr>
            <a:r>
              <a:rPr lang="en-GB" sz="1200" dirty="0">
                <a:solidFill>
                  <a:srgbClr val="002060"/>
                </a:solidFill>
              </a:rPr>
              <a:t>Diversified and secure sources of financing, Euro PP represents 21 % of financial debt, recourse to government-backed loans, 23 % at 30 June 2021 (€253m)</a:t>
            </a:r>
          </a:p>
          <a:p>
            <a:pPr marL="446088" lvl="1" indent="-180975" defTabSz="783046">
              <a:lnSpc>
                <a:spcPct val="90000"/>
              </a:lnSpc>
              <a:spcBef>
                <a:spcPts val="428"/>
              </a:spcBef>
              <a:spcAft>
                <a:spcPts val="100"/>
              </a:spcAft>
              <a:buClr>
                <a:srgbClr val="FF0000"/>
              </a:buClr>
              <a:buSzPct val="90000"/>
              <a:buFont typeface="Arial" panose="020B0604020202020204" pitchFamily="34" charset="0"/>
              <a:buChar char="•"/>
              <a:defRPr/>
            </a:pPr>
            <a:r>
              <a:rPr lang="en-GB" sz="1200" dirty="0">
                <a:solidFill>
                  <a:srgbClr val="002060"/>
                </a:solidFill>
              </a:rPr>
              <a:t>Drawdown in H1 2021 of the balance of the RCF (€100m) </a:t>
            </a:r>
            <a:r>
              <a:rPr lang="en-GB" sz="1200" dirty="0">
                <a:solidFill>
                  <a:srgbClr val="002060"/>
                </a:solidFill>
                <a:sym typeface="Wingdings" panose="05000000000000000000" pitchFamily="2" charset="2"/>
              </a:rPr>
              <a:t></a:t>
            </a:r>
            <a:r>
              <a:rPr lang="en-GB" sz="1200" dirty="0">
                <a:solidFill>
                  <a:srgbClr val="002060"/>
                </a:solidFill>
              </a:rPr>
              <a:t> financing of capital increases for GL Greater China &amp; GL events Sports, capital expenditures </a:t>
            </a:r>
          </a:p>
          <a:p>
            <a:pPr marL="446088" lvl="1" indent="-180975" defTabSz="783046">
              <a:lnSpc>
                <a:spcPct val="90000"/>
              </a:lnSpc>
              <a:spcBef>
                <a:spcPts val="428"/>
              </a:spcBef>
              <a:spcAft>
                <a:spcPts val="100"/>
              </a:spcAft>
              <a:buClr>
                <a:srgbClr val="FF0000"/>
              </a:buClr>
              <a:buSzPct val="90000"/>
              <a:buFont typeface="Arial" panose="020B0604020202020204" pitchFamily="34" charset="0"/>
              <a:buChar char="•"/>
              <a:defRPr/>
            </a:pPr>
            <a:endParaRPr lang="fr-FR" altLang="fr-FR" sz="1400" b="1" dirty="0">
              <a:solidFill>
                <a:schemeClr val="accent1">
                  <a:lumMod val="50000"/>
                </a:schemeClr>
              </a:solidFill>
            </a:endParaRPr>
          </a:p>
          <a:p>
            <a:pPr marL="248183" lvl="1" indent="-248183" defTabSz="783092">
              <a:lnSpc>
                <a:spcPct val="90000"/>
              </a:lnSpc>
              <a:spcBef>
                <a:spcPts val="522"/>
              </a:spcBef>
              <a:spcAft>
                <a:spcPts val="522"/>
              </a:spcAft>
              <a:buClr>
                <a:srgbClr val="FF0000"/>
              </a:buClr>
              <a:buFont typeface="Wingdings" panose="05000000000000000000" pitchFamily="2" charset="2"/>
              <a:buChar char="§"/>
              <a:defRPr/>
            </a:pPr>
            <a:r>
              <a:rPr lang="en-GB" sz="1400" b="1" dirty="0">
                <a:solidFill>
                  <a:schemeClr val="accent1">
                    <a:lumMod val="50000"/>
                  </a:schemeClr>
                </a:solidFill>
              </a:rPr>
              <a:t>CASH POSITION REINFORCED</a:t>
            </a:r>
          </a:p>
          <a:p>
            <a:pPr marL="446088" lvl="1" indent="-180975" defTabSz="783046">
              <a:lnSpc>
                <a:spcPct val="90000"/>
              </a:lnSpc>
              <a:spcBef>
                <a:spcPts val="428"/>
              </a:spcBef>
              <a:spcAft>
                <a:spcPts val="100"/>
              </a:spcAft>
              <a:buClr>
                <a:srgbClr val="FF0000"/>
              </a:buClr>
              <a:buSzPct val="90000"/>
              <a:buFont typeface="Arial" panose="020B0604020202020204" pitchFamily="34" charset="0"/>
              <a:buChar char="•"/>
              <a:defRPr/>
            </a:pPr>
            <a:r>
              <a:rPr lang="en-GB" sz="1200" dirty="0">
                <a:solidFill>
                  <a:srgbClr val="002060"/>
                </a:solidFill>
              </a:rPr>
              <a:t>€462m in cash and cash equivalents at 30 June 2020</a:t>
            </a:r>
          </a:p>
          <a:p>
            <a:pPr marL="265106" lvl="2" algn="just">
              <a:spcBef>
                <a:spcPts val="100"/>
              </a:spcBef>
              <a:spcAft>
                <a:spcPts val="100"/>
              </a:spcAft>
              <a:buClr>
                <a:srgbClr val="FF0000"/>
              </a:buClr>
              <a:buSzPct val="80000"/>
              <a:defRPr/>
            </a:pPr>
            <a:endParaRPr lang="fr-FR" altLang="fr-FR" sz="800" dirty="0"/>
          </a:p>
          <a:p>
            <a:pPr marL="248183" lvl="1" indent="-248183" defTabSz="783092">
              <a:lnSpc>
                <a:spcPct val="90000"/>
              </a:lnSpc>
              <a:spcBef>
                <a:spcPts val="522"/>
              </a:spcBef>
              <a:spcAft>
                <a:spcPts val="522"/>
              </a:spcAft>
              <a:buClr>
                <a:srgbClr val="FF0000"/>
              </a:buClr>
              <a:buFont typeface="Wingdings" panose="05000000000000000000" pitchFamily="2" charset="2"/>
              <a:buChar char="§"/>
              <a:defRPr/>
            </a:pPr>
            <a:r>
              <a:rPr lang="en-GB" sz="1400" b="1" dirty="0">
                <a:solidFill>
                  <a:schemeClr val="accent1">
                    <a:lumMod val="50000"/>
                  </a:schemeClr>
                </a:solidFill>
              </a:rPr>
              <a:t>COVENANT HOLIDAY </a:t>
            </a:r>
          </a:p>
          <a:p>
            <a:pPr marL="446088" lvl="1" indent="-180975" defTabSz="783046">
              <a:lnSpc>
                <a:spcPct val="90000"/>
              </a:lnSpc>
              <a:spcBef>
                <a:spcPts val="428"/>
              </a:spcBef>
              <a:spcAft>
                <a:spcPts val="100"/>
              </a:spcAft>
              <a:buClr>
                <a:srgbClr val="FF0000"/>
              </a:buClr>
              <a:buSzPct val="90000"/>
              <a:buFont typeface="Arial" panose="020B0604020202020204" pitchFamily="34" charset="0"/>
              <a:buChar char="•"/>
              <a:defRPr/>
            </a:pPr>
            <a:r>
              <a:rPr lang="en-GB" sz="1200" dirty="0">
                <a:solidFill>
                  <a:srgbClr val="002060"/>
                </a:solidFill>
              </a:rPr>
              <a:t>Bank financing</a:t>
            </a:r>
          </a:p>
          <a:p>
            <a:pPr marL="788988" lvl="2" indent="-180975" algn="just" defTabSz="783046">
              <a:lnSpc>
                <a:spcPct val="90000"/>
              </a:lnSpc>
              <a:spcBef>
                <a:spcPts val="428"/>
              </a:spcBef>
              <a:spcAft>
                <a:spcPts val="100"/>
              </a:spcAft>
              <a:buClr>
                <a:srgbClr val="FF0000"/>
              </a:buClr>
              <a:buSzPct val="70000"/>
              <a:buFont typeface="Courier New" panose="02070309020205020404" pitchFamily="49" charset="0"/>
              <a:buChar char="o"/>
              <a:defRPr/>
            </a:pPr>
            <a:r>
              <a:rPr lang="en-GB" sz="1200" dirty="0">
                <a:solidFill>
                  <a:srgbClr val="002060"/>
                </a:solidFill>
              </a:rPr>
              <a:t>Bank agreements in the process of being formalised </a:t>
            </a:r>
          </a:p>
          <a:p>
            <a:pPr marL="446088" lvl="1" indent="-180975" defTabSz="783046">
              <a:lnSpc>
                <a:spcPct val="90000"/>
              </a:lnSpc>
              <a:spcBef>
                <a:spcPts val="428"/>
              </a:spcBef>
              <a:spcAft>
                <a:spcPts val="100"/>
              </a:spcAft>
              <a:buClr>
                <a:srgbClr val="FF0000"/>
              </a:buClr>
              <a:buSzPct val="90000"/>
              <a:buFont typeface="Arial" panose="020B0604020202020204" pitchFamily="34" charset="0"/>
              <a:buChar char="•"/>
              <a:defRPr/>
            </a:pPr>
            <a:r>
              <a:rPr lang="en-GB" sz="1200" dirty="0">
                <a:solidFill>
                  <a:srgbClr val="002060"/>
                </a:solidFill>
              </a:rPr>
              <a:t>Bond financing</a:t>
            </a:r>
          </a:p>
          <a:p>
            <a:pPr marL="788988" lvl="2" indent="-180975" algn="just" defTabSz="783046">
              <a:lnSpc>
                <a:spcPct val="90000"/>
              </a:lnSpc>
              <a:spcBef>
                <a:spcPts val="428"/>
              </a:spcBef>
              <a:spcAft>
                <a:spcPts val="100"/>
              </a:spcAft>
              <a:buClr>
                <a:srgbClr val="FF0000"/>
              </a:buClr>
              <a:buSzPct val="70000"/>
              <a:buFont typeface="Courier New" panose="02070309020205020404" pitchFamily="49" charset="0"/>
              <a:buChar char="o"/>
              <a:defRPr/>
            </a:pPr>
            <a:r>
              <a:rPr lang="en-GB" sz="1200" dirty="0">
                <a:solidFill>
                  <a:srgbClr val="002060"/>
                </a:solidFill>
              </a:rPr>
              <a:t>Discussions with bondholders to obtain a future waiver </a:t>
            </a:r>
          </a:p>
        </p:txBody>
      </p:sp>
      <p:pic>
        <p:nvPicPr>
          <p:cNvPr id="6" name="Image 5">
            <a:extLst>
              <a:ext uri="{FF2B5EF4-FFF2-40B4-BE49-F238E27FC236}">
                <a16:creationId xmlns:a16="http://schemas.microsoft.com/office/drawing/2014/main" id="{E2B16708-CDEF-45DC-8320-9B8B04AA0E01}"/>
              </a:ext>
            </a:extLst>
          </p:cNvPr>
          <p:cNvPicPr>
            <a:picLocks noChangeAspect="1"/>
          </p:cNvPicPr>
          <p:nvPr/>
        </p:nvPicPr>
        <p:blipFill rotWithShape="1">
          <a:blip r:embed="rId3"/>
          <a:srcRect l="19925" t="4246" r="18949" b="3500"/>
          <a:stretch/>
        </p:blipFill>
        <p:spPr>
          <a:xfrm>
            <a:off x="577015" y="2981703"/>
            <a:ext cx="1807622" cy="1793168"/>
          </a:xfrm>
          <a:prstGeom prst="rect">
            <a:avLst/>
          </a:prstGeom>
        </p:spPr>
      </p:pic>
      <p:pic>
        <p:nvPicPr>
          <p:cNvPr id="409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4411" y="1100891"/>
            <a:ext cx="2787735" cy="1675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2"/>
          <p:cNvSpPr txBox="1">
            <a:spLocks noChangeArrowheads="1"/>
          </p:cNvSpPr>
          <p:nvPr/>
        </p:nvSpPr>
        <p:spPr bwMode="auto">
          <a:xfrm>
            <a:off x="400363" y="2979574"/>
            <a:ext cx="2552306" cy="230832"/>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en-GB" sz="900" b="1" dirty="0">
                <a:solidFill>
                  <a:srgbClr val="000000"/>
                </a:solidFill>
                <a:effectLst/>
                <a:latin typeface="Times New Roman"/>
                <a:ea typeface="Times New Roman"/>
              </a:rPr>
              <a:t>Cash and cash equivalents</a:t>
            </a:r>
            <a:endParaRPr lang="en-GB" sz="1400" b="1" dirty="0">
              <a:solidFill>
                <a:srgbClr val="000000"/>
              </a:solidFill>
              <a:effectLst/>
              <a:latin typeface="Times New Roman"/>
              <a:ea typeface="Times New Roman"/>
            </a:endParaRPr>
          </a:p>
        </p:txBody>
      </p:sp>
    </p:spTree>
    <p:extLst>
      <p:ext uri="{BB962C8B-B14F-4D97-AF65-F5344CB8AC3E}">
        <p14:creationId xmlns:p14="http://schemas.microsoft.com/office/powerpoint/2010/main" val="15074015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0B0BD365-D1EF-497A-ACAF-B38FEF97B6D7}"/>
              </a:ext>
            </a:extLst>
          </p:cNvPr>
          <p:cNvPicPr>
            <a:picLocks noChangeAspect="1"/>
          </p:cNvPicPr>
          <p:nvPr/>
        </p:nvPicPr>
        <p:blipFill>
          <a:blip r:embed="rId3"/>
          <a:stretch>
            <a:fillRect/>
          </a:stretch>
        </p:blipFill>
        <p:spPr>
          <a:xfrm>
            <a:off x="4959781" y="1097984"/>
            <a:ext cx="3695111" cy="2415848"/>
          </a:xfrm>
          <a:prstGeom prst="rect">
            <a:avLst/>
          </a:prstGeom>
          <a:ln>
            <a:solidFill>
              <a:schemeClr val="tx2"/>
            </a:solidFill>
          </a:ln>
        </p:spPr>
      </p:pic>
      <p:sp>
        <p:nvSpPr>
          <p:cNvPr id="4" name="Titre 1"/>
          <p:cNvSpPr txBox="1">
            <a:spLocks/>
          </p:cNvSpPr>
          <p:nvPr/>
        </p:nvSpPr>
        <p:spPr bwMode="auto">
          <a:xfrm>
            <a:off x="324413" y="324313"/>
            <a:ext cx="8495177" cy="50601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fr-FR"/>
            </a:defPPr>
            <a:lvl1pPr defTabSz="457200">
              <a:lnSpc>
                <a:spcPts val="3100"/>
              </a:lnSpc>
              <a:defRPr sz="4000" cap="all">
                <a:solidFill>
                  <a:schemeClr val="bg1"/>
                </a:solidFill>
                <a:latin typeface="+mj-lt"/>
              </a:defRPr>
            </a:lvl1pPr>
            <a:lvl2pPr algn="ctr" defTabSz="457200">
              <a:defRPr sz="4400">
                <a:latin typeface="Calibri" charset="0"/>
                <a:cs typeface="MS PGothic" charset="0"/>
              </a:defRPr>
            </a:lvl2pPr>
            <a:lvl3pPr algn="ctr" defTabSz="457200">
              <a:defRPr sz="4400">
                <a:latin typeface="Calibri" charset="0"/>
                <a:cs typeface="MS PGothic" charset="0"/>
              </a:defRPr>
            </a:lvl3pPr>
            <a:lvl4pPr algn="ctr" defTabSz="457200">
              <a:defRPr sz="4400">
                <a:latin typeface="Calibri" charset="0"/>
                <a:cs typeface="MS PGothic" charset="0"/>
              </a:defRPr>
            </a:lvl4pPr>
            <a:lvl5pPr algn="ctr" defTabSz="457200">
              <a:defRPr sz="4400">
                <a:latin typeface="Calibri" charset="0"/>
                <a:cs typeface="MS PGothic" charset="0"/>
              </a:defRPr>
            </a:lvl5pPr>
            <a:lvl6pPr marL="457200" algn="ctr" defTabSz="457200" fontAlgn="base">
              <a:spcBef>
                <a:spcPct val="0"/>
              </a:spcBef>
              <a:spcAft>
                <a:spcPct val="0"/>
              </a:spcAft>
              <a:defRPr sz="4400">
                <a:latin typeface="Calibri" charset="0"/>
                <a:ea typeface="ＭＳ Ｐゴシック" charset="0"/>
                <a:cs typeface="ＭＳ Ｐゴシック" charset="0"/>
              </a:defRPr>
            </a:lvl6pPr>
            <a:lvl7pPr marL="914400" algn="ctr" defTabSz="457200" fontAlgn="base">
              <a:spcBef>
                <a:spcPct val="0"/>
              </a:spcBef>
              <a:spcAft>
                <a:spcPct val="0"/>
              </a:spcAft>
              <a:defRPr sz="4400">
                <a:latin typeface="Calibri" charset="0"/>
                <a:ea typeface="ＭＳ Ｐゴシック" charset="0"/>
                <a:cs typeface="ＭＳ Ｐゴシック" charset="0"/>
              </a:defRPr>
            </a:lvl7pPr>
            <a:lvl8pPr marL="1371600" algn="ctr" defTabSz="457200" fontAlgn="base">
              <a:spcBef>
                <a:spcPct val="0"/>
              </a:spcBef>
              <a:spcAft>
                <a:spcPct val="0"/>
              </a:spcAft>
              <a:defRPr sz="4400">
                <a:latin typeface="Calibri" charset="0"/>
                <a:ea typeface="ＭＳ Ｐゴシック" charset="0"/>
                <a:cs typeface="ＭＳ Ｐゴシック" charset="0"/>
              </a:defRPr>
            </a:lvl8pPr>
            <a:lvl9pPr marL="1828800" algn="ctr" defTabSz="457200" fontAlgn="base">
              <a:spcBef>
                <a:spcPct val="0"/>
              </a:spcBef>
              <a:spcAft>
                <a:spcPct val="0"/>
              </a:spcAft>
              <a:defRPr sz="4400">
                <a:latin typeface="Calibri" charset="0"/>
                <a:ea typeface="ＭＳ Ｐゴシック" charset="0"/>
                <a:cs typeface="ＭＳ Ｐゴシック" charset="0"/>
              </a:defRPr>
            </a:lvl9pPr>
          </a:lstStyle>
          <a:p>
            <a:pPr algn="ctr">
              <a:lnSpc>
                <a:spcPts val="2093"/>
              </a:lnSpc>
              <a:defRPr/>
            </a:pPr>
            <a:r>
              <a:rPr lang="en-GB" sz="2800" dirty="0">
                <a:ea typeface="Verdana" panose="020B0604030504040204" pitchFamily="34" charset="0"/>
                <a:cs typeface="+mj-cs"/>
              </a:rPr>
              <a:t>Analysis of financial liabilities </a:t>
            </a:r>
          </a:p>
        </p:txBody>
      </p:sp>
      <p:sp>
        <p:nvSpPr>
          <p:cNvPr id="9" name="Rectangle 8">
            <a:extLst>
              <a:ext uri="{FF2B5EF4-FFF2-40B4-BE49-F238E27FC236}">
                <a16:creationId xmlns:a16="http://schemas.microsoft.com/office/drawing/2014/main" id="{29D0E16F-775E-44B8-BDDC-22C97C0B655D}"/>
              </a:ext>
            </a:extLst>
          </p:cNvPr>
          <p:cNvSpPr/>
          <p:nvPr/>
        </p:nvSpPr>
        <p:spPr>
          <a:xfrm>
            <a:off x="324413" y="3669719"/>
            <a:ext cx="3833334" cy="987450"/>
          </a:xfrm>
          <a:prstGeom prst="rect">
            <a:avLst/>
          </a:prstGeom>
        </p:spPr>
        <p:txBody>
          <a:bodyPr wrap="square">
            <a:spAutoFit/>
          </a:bodyPr>
          <a:lstStyle/>
          <a:p>
            <a:pPr marL="265113" lvl="1" indent="-179388" algn="just" defTabSz="783046">
              <a:lnSpc>
                <a:spcPct val="90000"/>
              </a:lnSpc>
              <a:spcBef>
                <a:spcPts val="428"/>
              </a:spcBef>
              <a:spcAft>
                <a:spcPts val="100"/>
              </a:spcAft>
              <a:buClr>
                <a:srgbClr val="FF0000"/>
              </a:buClr>
              <a:buSzPct val="90000"/>
              <a:buFont typeface="Arial" panose="020B0604020202020204" pitchFamily="34" charset="0"/>
              <a:buChar char="•"/>
              <a:defRPr/>
            </a:pPr>
            <a:r>
              <a:rPr lang="en-GB" sz="1200" dirty="0">
                <a:solidFill>
                  <a:srgbClr val="002060"/>
                </a:solidFill>
              </a:rPr>
              <a:t>Debt maturity: 3.45 years at 30 June 2021, marginally down vs. December 31, 2020</a:t>
            </a:r>
          </a:p>
          <a:p>
            <a:pPr marL="265113" lvl="1" indent="-179388" algn="just" defTabSz="783046">
              <a:lnSpc>
                <a:spcPct val="90000"/>
              </a:lnSpc>
              <a:spcBef>
                <a:spcPts val="428"/>
              </a:spcBef>
              <a:spcAft>
                <a:spcPts val="100"/>
              </a:spcAft>
              <a:buClr>
                <a:srgbClr val="FF0000"/>
              </a:buClr>
              <a:buSzPct val="90000"/>
              <a:buFont typeface="Arial" panose="020B0604020202020204" pitchFamily="34" charset="0"/>
              <a:buChar char="•"/>
              <a:defRPr/>
            </a:pPr>
            <a:r>
              <a:rPr lang="en-GB" sz="1200" dirty="0">
                <a:solidFill>
                  <a:srgbClr val="002060"/>
                </a:solidFill>
              </a:rPr>
              <a:t>Reduction in the cost of debt: impact for the entire H1 2021 of the government-backed COVID-19 relief loans obtained at the end of 2020 (€163.8m at 0.5%)</a:t>
            </a:r>
          </a:p>
        </p:txBody>
      </p:sp>
      <p:sp>
        <p:nvSpPr>
          <p:cNvPr id="8" name="Rectangle 7">
            <a:extLst>
              <a:ext uri="{FF2B5EF4-FFF2-40B4-BE49-F238E27FC236}">
                <a16:creationId xmlns:a16="http://schemas.microsoft.com/office/drawing/2014/main" id="{8B72EE7A-9188-4B6E-90AD-23D83A2BA5CD}"/>
              </a:ext>
            </a:extLst>
          </p:cNvPr>
          <p:cNvSpPr/>
          <p:nvPr/>
        </p:nvSpPr>
        <p:spPr>
          <a:xfrm>
            <a:off x="4555332" y="3755412"/>
            <a:ext cx="4408193" cy="1383969"/>
          </a:xfrm>
          <a:prstGeom prst="rect">
            <a:avLst/>
          </a:prstGeom>
        </p:spPr>
        <p:txBody>
          <a:bodyPr wrap="square">
            <a:spAutoFit/>
          </a:bodyPr>
          <a:lstStyle/>
          <a:p>
            <a:pPr marL="265113" lvl="1" indent="-179388" algn="just" defTabSz="783046">
              <a:lnSpc>
                <a:spcPct val="90000"/>
              </a:lnSpc>
              <a:spcBef>
                <a:spcPts val="428"/>
              </a:spcBef>
              <a:spcAft>
                <a:spcPts val="100"/>
              </a:spcAft>
              <a:buClr>
                <a:srgbClr val="FF0000"/>
              </a:buClr>
              <a:buSzPct val="90000"/>
              <a:buFont typeface="Arial" panose="020B0604020202020204" pitchFamily="34" charset="0"/>
              <a:buChar char="•"/>
              <a:defRPr/>
            </a:pPr>
            <a:r>
              <a:rPr lang="en-GB" sz="1200" b="1" dirty="0">
                <a:solidFill>
                  <a:srgbClr val="002060"/>
                </a:solidFill>
              </a:rPr>
              <a:t>Assumptions</a:t>
            </a:r>
            <a:r>
              <a:rPr lang="en-GB" sz="1200" dirty="0">
                <a:solidFill>
                  <a:srgbClr val="002060"/>
                </a:solidFill>
              </a:rPr>
              <a:t>: repayment of government-backed loans (€253m) over 5 years (with an additional one-year grace period)</a:t>
            </a:r>
          </a:p>
          <a:p>
            <a:pPr marL="265113" lvl="1" indent="-179388" algn="just" defTabSz="783046">
              <a:lnSpc>
                <a:spcPct val="90000"/>
              </a:lnSpc>
              <a:spcBef>
                <a:spcPts val="428"/>
              </a:spcBef>
              <a:spcAft>
                <a:spcPts val="100"/>
              </a:spcAft>
              <a:buClr>
                <a:srgbClr val="FF0000"/>
              </a:buClr>
              <a:buSzPct val="90000"/>
              <a:buFont typeface="Arial" panose="020B0604020202020204" pitchFamily="34" charset="0"/>
              <a:buChar char="•"/>
              <a:defRPr/>
            </a:pPr>
            <a:r>
              <a:rPr lang="en-GB" sz="1200" dirty="0">
                <a:solidFill>
                  <a:srgbClr val="002060"/>
                </a:solidFill>
              </a:rPr>
              <a:t>Management of interest rate risks: debt at equivalent fixed rate between 65% and 70% of total debt This ratio is increasing in response to the arrangement of government-backed loans</a:t>
            </a:r>
          </a:p>
          <a:p>
            <a:pPr marL="265113" lvl="1" indent="-179388" algn="just" defTabSz="783046">
              <a:lnSpc>
                <a:spcPct val="90000"/>
              </a:lnSpc>
              <a:spcBef>
                <a:spcPts val="428"/>
              </a:spcBef>
              <a:spcAft>
                <a:spcPts val="100"/>
              </a:spcAft>
              <a:buClr>
                <a:srgbClr val="FF0000"/>
              </a:buClr>
              <a:buSzPct val="90000"/>
              <a:buFont typeface="Arial" panose="020B0604020202020204" pitchFamily="34" charset="0"/>
              <a:buChar char="•"/>
              <a:defRPr/>
            </a:pPr>
            <a:r>
              <a:rPr lang="en-GB" sz="1200" dirty="0">
                <a:solidFill>
                  <a:srgbClr val="002060"/>
                </a:solidFill>
              </a:rPr>
              <a:t>Agreement from banking partners obtained for a third round of government-backed loans in the amount of €122m</a:t>
            </a:r>
          </a:p>
        </p:txBody>
      </p:sp>
      <p:sp>
        <p:nvSpPr>
          <p:cNvPr id="13" name="ZoneTexte 12">
            <a:extLst>
              <a:ext uri="{FF2B5EF4-FFF2-40B4-BE49-F238E27FC236}">
                <a16:creationId xmlns:a16="http://schemas.microsoft.com/office/drawing/2014/main" id="{7423D166-7118-47A3-884A-AC0763A608DB}"/>
              </a:ext>
            </a:extLst>
          </p:cNvPr>
          <p:cNvSpPr txBox="1"/>
          <p:nvPr/>
        </p:nvSpPr>
        <p:spPr>
          <a:xfrm>
            <a:off x="5372954" y="1147396"/>
            <a:ext cx="864312" cy="338554"/>
          </a:xfrm>
          <a:prstGeom prst="rect">
            <a:avLst/>
          </a:prstGeom>
          <a:noFill/>
          <a:ln>
            <a:solidFill>
              <a:schemeClr val="tx1"/>
            </a:solidFill>
          </a:ln>
        </p:spPr>
        <p:txBody>
          <a:bodyPr wrap="square" rtlCol="0">
            <a:spAutoFit/>
          </a:bodyPr>
          <a:lstStyle/>
          <a:p>
            <a:pPr algn="ctr"/>
            <a:r>
              <a:rPr lang="en-GB" sz="800" dirty="0"/>
              <a:t>2016 Euro PP €100m</a:t>
            </a:r>
          </a:p>
        </p:txBody>
      </p:sp>
      <p:cxnSp>
        <p:nvCxnSpPr>
          <p:cNvPr id="15" name="Connecteur droit avec flèche 14">
            <a:extLst>
              <a:ext uri="{FF2B5EF4-FFF2-40B4-BE49-F238E27FC236}">
                <a16:creationId xmlns:a16="http://schemas.microsoft.com/office/drawing/2014/main" id="{0EF63E4E-F834-4F46-9B82-746316B9B578}"/>
              </a:ext>
            </a:extLst>
          </p:cNvPr>
          <p:cNvCxnSpPr>
            <a:cxnSpLocks/>
          </p:cNvCxnSpPr>
          <p:nvPr/>
        </p:nvCxnSpPr>
        <p:spPr>
          <a:xfrm>
            <a:off x="6014894" y="1531955"/>
            <a:ext cx="362168" cy="77293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ZoneTexte 15">
            <a:extLst>
              <a:ext uri="{FF2B5EF4-FFF2-40B4-BE49-F238E27FC236}">
                <a16:creationId xmlns:a16="http://schemas.microsoft.com/office/drawing/2014/main" id="{1932664A-FCA0-4296-BE5C-C9EBC10A9570}"/>
              </a:ext>
            </a:extLst>
          </p:cNvPr>
          <p:cNvSpPr txBox="1"/>
          <p:nvPr/>
        </p:nvSpPr>
        <p:spPr>
          <a:xfrm>
            <a:off x="7149480" y="1396606"/>
            <a:ext cx="977852" cy="461665"/>
          </a:xfrm>
          <a:prstGeom prst="rect">
            <a:avLst/>
          </a:prstGeom>
          <a:noFill/>
          <a:ln>
            <a:solidFill>
              <a:schemeClr val="tx1"/>
            </a:solidFill>
          </a:ln>
        </p:spPr>
        <p:txBody>
          <a:bodyPr wrap="square" rtlCol="0">
            <a:spAutoFit/>
          </a:bodyPr>
          <a:lstStyle/>
          <a:p>
            <a:pPr algn="ctr"/>
            <a:r>
              <a:rPr lang="en-GB" sz="800" dirty="0"/>
              <a:t>2017 revolving credit facility: €150m</a:t>
            </a:r>
          </a:p>
        </p:txBody>
      </p:sp>
      <p:sp>
        <p:nvSpPr>
          <p:cNvPr id="17" name="ZoneTexte 16">
            <a:extLst>
              <a:ext uri="{FF2B5EF4-FFF2-40B4-BE49-F238E27FC236}">
                <a16:creationId xmlns:a16="http://schemas.microsoft.com/office/drawing/2014/main" id="{BC472F2C-EE60-4A80-8557-E851664107BF}"/>
              </a:ext>
            </a:extLst>
          </p:cNvPr>
          <p:cNvSpPr txBox="1"/>
          <p:nvPr/>
        </p:nvSpPr>
        <p:spPr>
          <a:xfrm>
            <a:off x="7633275" y="1820230"/>
            <a:ext cx="1135431" cy="215444"/>
          </a:xfrm>
          <a:prstGeom prst="rect">
            <a:avLst/>
          </a:prstGeom>
          <a:noFill/>
          <a:ln>
            <a:solidFill>
              <a:schemeClr val="tx1"/>
            </a:solidFill>
          </a:ln>
        </p:spPr>
        <p:txBody>
          <a:bodyPr wrap="square" rtlCol="0">
            <a:spAutoFit/>
          </a:bodyPr>
          <a:lstStyle/>
          <a:p>
            <a:pPr algn="ctr"/>
            <a:r>
              <a:rPr lang="en-GB" sz="800" dirty="0"/>
              <a:t>2019 Euro PP €130m  </a:t>
            </a:r>
          </a:p>
        </p:txBody>
      </p:sp>
      <p:cxnSp>
        <p:nvCxnSpPr>
          <p:cNvPr id="18" name="Connecteur droit avec flèche 17">
            <a:extLst>
              <a:ext uri="{FF2B5EF4-FFF2-40B4-BE49-F238E27FC236}">
                <a16:creationId xmlns:a16="http://schemas.microsoft.com/office/drawing/2014/main" id="{42E5C05E-58D1-48D4-82DB-1CCAFE092293}"/>
              </a:ext>
            </a:extLst>
          </p:cNvPr>
          <p:cNvCxnSpPr>
            <a:cxnSpLocks/>
          </p:cNvCxnSpPr>
          <p:nvPr/>
        </p:nvCxnSpPr>
        <p:spPr>
          <a:xfrm flipH="1">
            <a:off x="6984229" y="1735160"/>
            <a:ext cx="299073" cy="29521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Connecteur droit avec flèche 21">
            <a:extLst>
              <a:ext uri="{FF2B5EF4-FFF2-40B4-BE49-F238E27FC236}">
                <a16:creationId xmlns:a16="http://schemas.microsoft.com/office/drawing/2014/main" id="{B81D2D39-8200-4AD5-B51A-F86DB960DA29}"/>
              </a:ext>
            </a:extLst>
          </p:cNvPr>
          <p:cNvCxnSpPr>
            <a:cxnSpLocks/>
          </p:cNvCxnSpPr>
          <p:nvPr/>
        </p:nvCxnSpPr>
        <p:spPr>
          <a:xfrm flipH="1">
            <a:off x="7453585" y="2040077"/>
            <a:ext cx="341431" cy="5745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Connecteur droit avec flèche 24">
            <a:extLst>
              <a:ext uri="{FF2B5EF4-FFF2-40B4-BE49-F238E27FC236}">
                <a16:creationId xmlns:a16="http://schemas.microsoft.com/office/drawing/2014/main" id="{8BCAB087-7ED0-4181-A31D-F17ED36AC4EE}"/>
              </a:ext>
            </a:extLst>
          </p:cNvPr>
          <p:cNvCxnSpPr>
            <a:cxnSpLocks/>
          </p:cNvCxnSpPr>
          <p:nvPr/>
        </p:nvCxnSpPr>
        <p:spPr>
          <a:xfrm>
            <a:off x="7795016" y="2040077"/>
            <a:ext cx="16129" cy="45543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5" name="Image 4">
            <a:extLst>
              <a:ext uri="{FF2B5EF4-FFF2-40B4-BE49-F238E27FC236}">
                <a16:creationId xmlns:a16="http://schemas.microsoft.com/office/drawing/2014/main" id="{7FB91DA3-5E14-419A-BA9D-E8C106F41B5A}"/>
              </a:ext>
            </a:extLst>
          </p:cNvPr>
          <p:cNvPicPr>
            <a:picLocks noChangeAspect="1"/>
          </p:cNvPicPr>
          <p:nvPr/>
        </p:nvPicPr>
        <p:blipFill>
          <a:blip r:embed="rId4"/>
          <a:stretch>
            <a:fillRect/>
          </a:stretch>
        </p:blipFill>
        <p:spPr>
          <a:xfrm>
            <a:off x="366133" y="1119435"/>
            <a:ext cx="3833334" cy="2415848"/>
          </a:xfrm>
          <a:prstGeom prst="rect">
            <a:avLst/>
          </a:prstGeom>
          <a:ln>
            <a:solidFill>
              <a:schemeClr val="tx2"/>
            </a:solidFill>
          </a:ln>
        </p:spPr>
      </p:pic>
      <p:sp>
        <p:nvSpPr>
          <p:cNvPr id="14" name="TextBox 13"/>
          <p:cNvSpPr txBox="1"/>
          <p:nvPr/>
        </p:nvSpPr>
        <p:spPr>
          <a:xfrm>
            <a:off x="947295" y="1147396"/>
            <a:ext cx="2671010" cy="230832"/>
          </a:xfrm>
          <a:prstGeom prst="rect">
            <a:avLst/>
          </a:prstGeom>
          <a:solidFill>
            <a:schemeClr val="bg1"/>
          </a:solidFill>
        </p:spPr>
        <p:txBody>
          <a:bodyPr wrap="square" rtlCol="0">
            <a:spAutoFit/>
          </a:bodyPr>
          <a:lstStyle/>
          <a:p>
            <a:pPr algn="ctr"/>
            <a:r>
              <a:rPr lang="en-GB" sz="900" b="1" dirty="0">
                <a:solidFill>
                  <a:schemeClr val="bg1">
                    <a:lumMod val="50000"/>
                  </a:schemeClr>
                </a:solidFill>
              </a:rPr>
              <a:t>Maturity  / Average Borrowing Costs</a:t>
            </a:r>
          </a:p>
        </p:txBody>
      </p:sp>
      <p:sp>
        <p:nvSpPr>
          <p:cNvPr id="19" name="TextBox 18"/>
          <p:cNvSpPr txBox="1"/>
          <p:nvPr/>
        </p:nvSpPr>
        <p:spPr>
          <a:xfrm>
            <a:off x="1672391" y="3305617"/>
            <a:ext cx="790884" cy="184666"/>
          </a:xfrm>
          <a:prstGeom prst="rect">
            <a:avLst/>
          </a:prstGeom>
          <a:solidFill>
            <a:schemeClr val="bg1"/>
          </a:solidFill>
        </p:spPr>
        <p:txBody>
          <a:bodyPr wrap="square" rtlCol="0">
            <a:spAutoFit/>
          </a:bodyPr>
          <a:lstStyle/>
          <a:p>
            <a:r>
              <a:rPr lang="en-GB" sz="600" b="1" dirty="0">
                <a:solidFill>
                  <a:schemeClr val="bg1">
                    <a:lumMod val="50000"/>
                  </a:schemeClr>
                </a:solidFill>
              </a:rPr>
              <a:t>Average Maturity</a:t>
            </a:r>
          </a:p>
        </p:txBody>
      </p:sp>
      <p:sp>
        <p:nvSpPr>
          <p:cNvPr id="20" name="TextBox 19"/>
          <p:cNvSpPr txBox="1"/>
          <p:nvPr/>
        </p:nvSpPr>
        <p:spPr>
          <a:xfrm>
            <a:off x="2729979" y="3305443"/>
            <a:ext cx="790884" cy="184666"/>
          </a:xfrm>
          <a:prstGeom prst="rect">
            <a:avLst/>
          </a:prstGeom>
          <a:solidFill>
            <a:schemeClr val="bg1"/>
          </a:solidFill>
        </p:spPr>
        <p:txBody>
          <a:bodyPr wrap="square" rtlCol="0">
            <a:spAutoFit/>
          </a:bodyPr>
          <a:lstStyle/>
          <a:p>
            <a:r>
              <a:rPr lang="en-GB" sz="600" b="1" dirty="0">
                <a:solidFill>
                  <a:schemeClr val="bg1">
                    <a:lumMod val="50000"/>
                  </a:schemeClr>
                </a:solidFill>
              </a:rPr>
              <a:t>Average cost</a:t>
            </a:r>
          </a:p>
        </p:txBody>
      </p:sp>
      <p:sp>
        <p:nvSpPr>
          <p:cNvPr id="21" name="TextBox 20"/>
          <p:cNvSpPr txBox="1"/>
          <p:nvPr/>
        </p:nvSpPr>
        <p:spPr>
          <a:xfrm rot="10800000">
            <a:off x="332868" y="1820230"/>
            <a:ext cx="307777" cy="525180"/>
          </a:xfrm>
          <a:prstGeom prst="rect">
            <a:avLst/>
          </a:prstGeom>
          <a:solidFill>
            <a:schemeClr val="bg1"/>
          </a:solidFill>
        </p:spPr>
        <p:txBody>
          <a:bodyPr vert="vert" wrap="square" rtlCol="0">
            <a:spAutoFit/>
          </a:bodyPr>
          <a:lstStyle/>
          <a:p>
            <a:pPr algn="ctr"/>
            <a:r>
              <a:rPr lang="en-GB" sz="800" b="1" dirty="0"/>
              <a:t>Years</a:t>
            </a:r>
          </a:p>
        </p:txBody>
      </p:sp>
      <p:sp>
        <p:nvSpPr>
          <p:cNvPr id="23" name="TextBox 22"/>
          <p:cNvSpPr txBox="1"/>
          <p:nvPr/>
        </p:nvSpPr>
        <p:spPr>
          <a:xfrm>
            <a:off x="4962923" y="3512461"/>
            <a:ext cx="4138966" cy="169277"/>
          </a:xfrm>
          <a:prstGeom prst="rect">
            <a:avLst/>
          </a:prstGeom>
          <a:solidFill>
            <a:schemeClr val="bg1"/>
          </a:solidFill>
        </p:spPr>
        <p:txBody>
          <a:bodyPr wrap="square" rtlCol="0">
            <a:spAutoFit/>
          </a:bodyPr>
          <a:lstStyle/>
          <a:p>
            <a:r>
              <a:rPr lang="en-GB" sz="500" b="1" dirty="0">
                <a:solidFill>
                  <a:schemeClr val="bg1">
                    <a:lumMod val="50000"/>
                  </a:schemeClr>
                </a:solidFill>
              </a:rPr>
              <a:t>[GL events bank borrowings                                       Euro PP                       Subsidiary bank borrowings   	French State backed loans]</a:t>
            </a:r>
          </a:p>
        </p:txBody>
      </p:sp>
      <p:sp>
        <p:nvSpPr>
          <p:cNvPr id="24" name="TextBox 23"/>
          <p:cNvSpPr txBox="1"/>
          <p:nvPr/>
        </p:nvSpPr>
        <p:spPr>
          <a:xfrm>
            <a:off x="6322595" y="1170479"/>
            <a:ext cx="1558037" cy="184666"/>
          </a:xfrm>
          <a:prstGeom prst="rect">
            <a:avLst/>
          </a:prstGeom>
          <a:solidFill>
            <a:schemeClr val="bg1"/>
          </a:solidFill>
        </p:spPr>
        <p:txBody>
          <a:bodyPr wrap="square" rtlCol="0">
            <a:spAutoFit/>
          </a:bodyPr>
          <a:lstStyle/>
          <a:p>
            <a:pPr algn="ctr"/>
            <a:r>
              <a:rPr lang="en-GB" sz="600" b="1" dirty="0">
                <a:solidFill>
                  <a:schemeClr val="bg1">
                    <a:lumMod val="50000"/>
                  </a:schemeClr>
                </a:solidFill>
              </a:rPr>
              <a:t>Maturity of debt at 30/06 /2021</a:t>
            </a:r>
          </a:p>
        </p:txBody>
      </p:sp>
    </p:spTree>
    <p:extLst>
      <p:ext uri="{BB962C8B-B14F-4D97-AF65-F5344CB8AC3E}">
        <p14:creationId xmlns:p14="http://schemas.microsoft.com/office/powerpoint/2010/main" val="23639249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11027C8-B88B-4ACB-A7DC-9655263D6D41}"/>
              </a:ext>
            </a:extLst>
          </p:cNvPr>
          <p:cNvSpPr txBox="1">
            <a:spLocks/>
          </p:cNvSpPr>
          <p:nvPr/>
        </p:nvSpPr>
        <p:spPr>
          <a:xfrm>
            <a:off x="5278207" y="2225851"/>
            <a:ext cx="3282134" cy="1041991"/>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ts val="3400"/>
              </a:lnSpc>
            </a:pPr>
            <a:r>
              <a:rPr lang="en-GB" sz="4000" cap="all" dirty="0">
                <a:solidFill>
                  <a:schemeClr val="bg1"/>
                </a:solidFill>
              </a:rPr>
              <a:t>Outlook</a:t>
            </a:r>
            <a:br>
              <a:rPr lang="en-GB" sz="4000" cap="all" dirty="0">
                <a:solidFill>
                  <a:schemeClr val="bg1"/>
                </a:solidFill>
              </a:rPr>
            </a:br>
            <a:r>
              <a:rPr lang="en-GB" sz="4000" cap="all" dirty="0">
                <a:solidFill>
                  <a:schemeClr val="bg1"/>
                </a:solidFill>
              </a:rPr>
              <a:t>&amp; guidance</a:t>
            </a:r>
            <a:br>
              <a:rPr lang="en-GB" sz="4000" cap="all" dirty="0">
                <a:solidFill>
                  <a:schemeClr val="bg1"/>
                </a:solidFill>
              </a:rPr>
            </a:br>
            <a:endParaRPr lang="en-GB" sz="4000" cap="all" dirty="0">
              <a:solidFill>
                <a:schemeClr val="bg1"/>
              </a:solidFill>
            </a:endParaRPr>
          </a:p>
        </p:txBody>
      </p:sp>
      <p:pic>
        <p:nvPicPr>
          <p:cNvPr id="3" name="Image 1">
            <a:extLst>
              <a:ext uri="{FF2B5EF4-FFF2-40B4-BE49-F238E27FC236}">
                <a16:creationId xmlns:a16="http://schemas.microsoft.com/office/drawing/2014/main" id="{3FCF3065-90BE-4102-A1CD-F35F5CAA360B}"/>
              </a:ext>
            </a:extLst>
          </p:cNvPr>
          <p:cNvPicPr>
            <a:picLocks noChangeAspect="1"/>
          </p:cNvPicPr>
          <p:nvPr/>
        </p:nvPicPr>
        <p:blipFill>
          <a:blip r:embed="rId2"/>
          <a:srcRect/>
          <a:stretch>
            <a:fillRect/>
          </a:stretch>
        </p:blipFill>
        <p:spPr bwMode="auto">
          <a:xfrm>
            <a:off x="4924909" y="2270732"/>
            <a:ext cx="353298" cy="354374"/>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48295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txBox="1">
            <a:spLocks/>
          </p:cNvSpPr>
          <p:nvPr/>
        </p:nvSpPr>
        <p:spPr bwMode="auto">
          <a:xfrm>
            <a:off x="175041" y="218846"/>
            <a:ext cx="8758017" cy="642269"/>
          </a:xfrm>
          <a:prstGeom prst="rect">
            <a:avLst/>
          </a:prstGeom>
        </p:spPr>
        <p:txBody>
          <a:bodyPr vert="horz" lIns="79748" tIns="39874" rIns="79748" bIns="39874" rtlCol="0" anchor="ctr">
            <a:noAutofit/>
          </a:bodyPr>
          <a:lstStyle>
            <a:lvl1pPr algn="ctr" defTabSz="457200">
              <a:defRPr lang="fr-FR" sz="3200" spc="0" dirty="0">
                <a:solidFill>
                  <a:schemeClr val="bg1"/>
                </a:solidFill>
                <a:latin typeface="+mj-lt"/>
                <a:ea typeface="Verdana" panose="020B0604030504040204" pitchFamily="34" charset="0"/>
                <a:cs typeface="MS PGothic" charset="0"/>
              </a:defRPr>
            </a:lvl1pPr>
            <a:lvl2pPr algn="ctr" defTabSz="457200">
              <a:defRPr sz="4400">
                <a:latin typeface="Calibri" charset="0"/>
                <a:cs typeface="MS PGothic" charset="0"/>
              </a:defRPr>
            </a:lvl2pPr>
            <a:lvl3pPr algn="ctr" defTabSz="457200">
              <a:defRPr sz="4400">
                <a:latin typeface="Calibri" charset="0"/>
                <a:cs typeface="MS PGothic" charset="0"/>
              </a:defRPr>
            </a:lvl3pPr>
            <a:lvl4pPr algn="ctr" defTabSz="457200">
              <a:defRPr sz="4400">
                <a:latin typeface="Calibri" charset="0"/>
                <a:cs typeface="MS PGothic" charset="0"/>
              </a:defRPr>
            </a:lvl4pPr>
            <a:lvl5pPr algn="ctr" defTabSz="457200">
              <a:defRPr sz="4400">
                <a:latin typeface="Calibri" charset="0"/>
                <a:cs typeface="MS PGothic" charset="0"/>
              </a:defRPr>
            </a:lvl5pPr>
            <a:lvl6pPr marL="457200" algn="ctr" defTabSz="457200" fontAlgn="base">
              <a:spcBef>
                <a:spcPct val="0"/>
              </a:spcBef>
              <a:spcAft>
                <a:spcPct val="0"/>
              </a:spcAft>
              <a:defRPr sz="4400">
                <a:latin typeface="Calibri" charset="0"/>
                <a:ea typeface="ＭＳ Ｐゴシック" charset="0"/>
                <a:cs typeface="ＭＳ Ｐゴシック" charset="0"/>
              </a:defRPr>
            </a:lvl6pPr>
            <a:lvl7pPr marL="914400" algn="ctr" defTabSz="457200" fontAlgn="base">
              <a:spcBef>
                <a:spcPct val="0"/>
              </a:spcBef>
              <a:spcAft>
                <a:spcPct val="0"/>
              </a:spcAft>
              <a:defRPr sz="4400">
                <a:latin typeface="Calibri" charset="0"/>
                <a:ea typeface="ＭＳ Ｐゴシック" charset="0"/>
                <a:cs typeface="ＭＳ Ｐゴシック" charset="0"/>
              </a:defRPr>
            </a:lvl7pPr>
            <a:lvl8pPr marL="1371600" algn="ctr" defTabSz="457200" fontAlgn="base">
              <a:spcBef>
                <a:spcPct val="0"/>
              </a:spcBef>
              <a:spcAft>
                <a:spcPct val="0"/>
              </a:spcAft>
              <a:defRPr sz="4400">
                <a:latin typeface="Calibri" charset="0"/>
                <a:ea typeface="ＭＳ Ｐゴシック" charset="0"/>
                <a:cs typeface="ＭＳ Ｐゴシック" charset="0"/>
              </a:defRPr>
            </a:lvl8pPr>
            <a:lvl9pPr marL="1828800" algn="ctr" defTabSz="457200" fontAlgn="base">
              <a:spcBef>
                <a:spcPct val="0"/>
              </a:spcBef>
              <a:spcAft>
                <a:spcPct val="0"/>
              </a:spcAft>
              <a:defRPr sz="4400">
                <a:latin typeface="Calibri" charset="0"/>
                <a:ea typeface="ＭＳ Ｐゴシック" charset="0"/>
                <a:cs typeface="ＭＳ Ｐゴシック" charset="0"/>
              </a:defRPr>
            </a:lvl9pPr>
          </a:lstStyle>
          <a:p>
            <a:r>
              <a:rPr lang="en-GB" sz="2800" cap="all" dirty="0"/>
              <a:t>GROUP RESILIENCE: LOSS CONTAINED AND CASH POSITION STRENGTHENED </a:t>
            </a:r>
          </a:p>
        </p:txBody>
      </p:sp>
      <p:pic>
        <p:nvPicPr>
          <p:cNvPr id="21" name="Image 20">
            <a:extLst>
              <a:ext uri="{FF2B5EF4-FFF2-40B4-BE49-F238E27FC236}">
                <a16:creationId xmlns:a16="http://schemas.microsoft.com/office/drawing/2014/main" id="{37BF09D8-A3E2-402E-93F9-3354E2124AC7}"/>
              </a:ext>
            </a:extLst>
          </p:cNvPr>
          <p:cNvPicPr>
            <a:picLocks noChangeAspect="1"/>
          </p:cNvPicPr>
          <p:nvPr/>
        </p:nvPicPr>
        <p:blipFill rotWithShape="1">
          <a:blip r:embed="rId2"/>
          <a:srcRect l="19777" t="2764" r="18621" b="1804"/>
          <a:stretch/>
        </p:blipFill>
        <p:spPr>
          <a:xfrm>
            <a:off x="3610982" y="981139"/>
            <a:ext cx="2043929" cy="1754355"/>
          </a:xfrm>
          <a:prstGeom prst="rect">
            <a:avLst/>
          </a:prstGeom>
          <a:ln>
            <a:solidFill>
              <a:schemeClr val="tx2"/>
            </a:solidFill>
          </a:ln>
        </p:spPr>
      </p:pic>
      <p:sp>
        <p:nvSpPr>
          <p:cNvPr id="2" name="Organigramme : Connecteur 1" descr="83 M€ économies de frais fixes vs 30 juin 2019 ">
            <a:extLst>
              <a:ext uri="{FF2B5EF4-FFF2-40B4-BE49-F238E27FC236}">
                <a16:creationId xmlns:a16="http://schemas.microsoft.com/office/drawing/2014/main" id="{4D477A8B-9818-4F16-822F-0CFD55DAE4FC}"/>
              </a:ext>
            </a:extLst>
          </p:cNvPr>
          <p:cNvSpPr/>
          <p:nvPr/>
        </p:nvSpPr>
        <p:spPr>
          <a:xfrm>
            <a:off x="6958624" y="3017110"/>
            <a:ext cx="2043929" cy="1265274"/>
          </a:xfrm>
          <a:prstGeom prst="flowChartConnector">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€83m </a:t>
            </a:r>
          </a:p>
          <a:p>
            <a:pPr algn="ctr"/>
            <a:r>
              <a:rPr lang="en-GB" dirty="0"/>
              <a:t>Savings in fixed costs vs. 30 June 2019</a:t>
            </a:r>
          </a:p>
        </p:txBody>
      </p:sp>
      <p:pic>
        <p:nvPicPr>
          <p:cNvPr id="4" name="Image 3">
            <a:extLst>
              <a:ext uri="{FF2B5EF4-FFF2-40B4-BE49-F238E27FC236}">
                <a16:creationId xmlns:a16="http://schemas.microsoft.com/office/drawing/2014/main" id="{3EDC07C0-EDB3-4A84-8BB2-2A9FBFDDC7D1}"/>
              </a:ext>
            </a:extLst>
          </p:cNvPr>
          <p:cNvPicPr>
            <a:picLocks noChangeAspect="1"/>
          </p:cNvPicPr>
          <p:nvPr/>
        </p:nvPicPr>
        <p:blipFill rotWithShape="1">
          <a:blip r:embed="rId3"/>
          <a:srcRect l="20538" t="1934" r="19649"/>
          <a:stretch/>
        </p:blipFill>
        <p:spPr>
          <a:xfrm>
            <a:off x="7028121" y="981139"/>
            <a:ext cx="1904937" cy="1793960"/>
          </a:xfrm>
          <a:prstGeom prst="rect">
            <a:avLst/>
          </a:prstGeom>
          <a:ln>
            <a:solidFill>
              <a:schemeClr val="tx2"/>
            </a:solidFill>
          </a:ln>
        </p:spPr>
      </p:pic>
      <p:pic>
        <p:nvPicPr>
          <p:cNvPr id="5" name="Image 4">
            <a:extLst>
              <a:ext uri="{FF2B5EF4-FFF2-40B4-BE49-F238E27FC236}">
                <a16:creationId xmlns:a16="http://schemas.microsoft.com/office/drawing/2014/main" id="{6C67BD7B-3CB2-4CB9-B2B9-A03DA1CABE7E}"/>
              </a:ext>
            </a:extLst>
          </p:cNvPr>
          <p:cNvPicPr>
            <a:picLocks noChangeAspect="1"/>
          </p:cNvPicPr>
          <p:nvPr/>
        </p:nvPicPr>
        <p:blipFill rotWithShape="1">
          <a:blip r:embed="rId4"/>
          <a:srcRect l="19705" t="5204" r="19432" b="3441"/>
          <a:stretch/>
        </p:blipFill>
        <p:spPr>
          <a:xfrm>
            <a:off x="263339" y="1020744"/>
            <a:ext cx="1955631" cy="1754354"/>
          </a:xfrm>
          <a:prstGeom prst="rect">
            <a:avLst/>
          </a:prstGeom>
          <a:ln>
            <a:solidFill>
              <a:schemeClr val="tx2"/>
            </a:solidFill>
          </a:ln>
        </p:spPr>
      </p:pic>
      <p:pic>
        <p:nvPicPr>
          <p:cNvPr id="9" name="Image 8">
            <a:extLst>
              <a:ext uri="{FF2B5EF4-FFF2-40B4-BE49-F238E27FC236}">
                <a16:creationId xmlns:a16="http://schemas.microsoft.com/office/drawing/2014/main" id="{7308F40D-14C4-4151-9C64-3B7D3139EBA3}"/>
              </a:ext>
            </a:extLst>
          </p:cNvPr>
          <p:cNvPicPr>
            <a:picLocks noChangeAspect="1"/>
          </p:cNvPicPr>
          <p:nvPr/>
        </p:nvPicPr>
        <p:blipFill rotWithShape="1">
          <a:blip r:embed="rId5"/>
          <a:srcRect l="19925" t="4246" r="18949" b="3500"/>
          <a:stretch/>
        </p:blipFill>
        <p:spPr>
          <a:xfrm>
            <a:off x="263339" y="2854308"/>
            <a:ext cx="1974434" cy="1839939"/>
          </a:xfrm>
          <a:prstGeom prst="rect">
            <a:avLst/>
          </a:prstGeom>
          <a:ln>
            <a:solidFill>
              <a:schemeClr val="tx2"/>
            </a:solidFill>
          </a:ln>
        </p:spPr>
      </p:pic>
      <p:pic>
        <p:nvPicPr>
          <p:cNvPr id="10" name="Image 9">
            <a:extLst>
              <a:ext uri="{FF2B5EF4-FFF2-40B4-BE49-F238E27FC236}">
                <a16:creationId xmlns:a16="http://schemas.microsoft.com/office/drawing/2014/main" id="{E912F5E7-338D-427F-858E-EEF4A775E2EE}"/>
              </a:ext>
            </a:extLst>
          </p:cNvPr>
          <p:cNvPicPr>
            <a:picLocks noChangeAspect="1"/>
          </p:cNvPicPr>
          <p:nvPr/>
        </p:nvPicPr>
        <p:blipFill rotWithShape="1">
          <a:blip r:embed="rId6"/>
          <a:srcRect l="19973" t="2126" r="17529" b="3612"/>
          <a:stretch/>
        </p:blipFill>
        <p:spPr>
          <a:xfrm>
            <a:off x="3612215" y="2857495"/>
            <a:ext cx="2043928" cy="1833564"/>
          </a:xfrm>
          <a:prstGeom prst="rect">
            <a:avLst/>
          </a:prstGeom>
          <a:ln>
            <a:solidFill>
              <a:schemeClr val="tx2"/>
            </a:solidFill>
          </a:ln>
        </p:spPr>
      </p:pic>
      <p:sp>
        <p:nvSpPr>
          <p:cNvPr id="11" name="Rectangle 10">
            <a:extLst>
              <a:ext uri="{FF2B5EF4-FFF2-40B4-BE49-F238E27FC236}">
                <a16:creationId xmlns:a16="http://schemas.microsoft.com/office/drawing/2014/main" id="{89C67529-29D4-43CF-A3A6-D1B7D819656A}"/>
              </a:ext>
            </a:extLst>
          </p:cNvPr>
          <p:cNvSpPr/>
          <p:nvPr/>
        </p:nvSpPr>
        <p:spPr>
          <a:xfrm>
            <a:off x="5799221" y="4340304"/>
            <a:ext cx="3203332" cy="707886"/>
          </a:xfrm>
          <a:prstGeom prst="rect">
            <a:avLst/>
          </a:prstGeom>
          <a:ln>
            <a:solidFill>
              <a:srgbClr val="002060"/>
            </a:solidFill>
          </a:ln>
        </p:spPr>
        <p:txBody>
          <a:bodyPr wrap="square">
            <a:spAutoFit/>
          </a:bodyPr>
          <a:lstStyle/>
          <a:p>
            <a:r>
              <a:rPr lang="en-GB" sz="800" dirty="0"/>
              <a:t>KPI: pre-IFRS 16 / Data in €m</a:t>
            </a:r>
          </a:p>
          <a:p>
            <a:pPr algn="just"/>
            <a:r>
              <a:rPr lang="en-GB" sz="800" dirty="0"/>
              <a:t>Cash resources: excluding the integration of a new 2021 COVID-relief government-backed loan (€122m) and receipt of government aid for the coverage of fixed costs (€10m)</a:t>
            </a:r>
          </a:p>
          <a:p>
            <a:r>
              <a:rPr lang="en-GB" sz="800" dirty="0"/>
              <a:t>Pre-IFRS 16 net debt</a:t>
            </a:r>
          </a:p>
        </p:txBody>
      </p:sp>
      <p:sp>
        <p:nvSpPr>
          <p:cNvPr id="12" name="Text Box 2"/>
          <p:cNvSpPr txBox="1">
            <a:spLocks noChangeArrowheads="1"/>
          </p:cNvSpPr>
          <p:nvPr/>
        </p:nvSpPr>
        <p:spPr bwMode="auto">
          <a:xfrm>
            <a:off x="607595" y="1020744"/>
            <a:ext cx="1431758" cy="215444"/>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en-GB" sz="800" b="1" dirty="0">
                <a:solidFill>
                  <a:srgbClr val="000000"/>
                </a:solidFill>
                <a:effectLst/>
                <a:latin typeface="Times New Roman"/>
                <a:ea typeface="Times New Roman"/>
              </a:rPr>
              <a:t>Current operating income</a:t>
            </a:r>
            <a:endParaRPr lang="en-GB" sz="1200" b="1" dirty="0">
              <a:solidFill>
                <a:srgbClr val="000000"/>
              </a:solidFill>
              <a:effectLst/>
              <a:latin typeface="Times New Roman"/>
              <a:ea typeface="Times New Roman"/>
            </a:endParaRPr>
          </a:p>
        </p:txBody>
      </p:sp>
      <p:sp>
        <p:nvSpPr>
          <p:cNvPr id="13" name="Text Box 2"/>
          <p:cNvSpPr txBox="1">
            <a:spLocks noChangeArrowheads="1"/>
          </p:cNvSpPr>
          <p:nvPr/>
        </p:nvSpPr>
        <p:spPr bwMode="auto">
          <a:xfrm>
            <a:off x="802380" y="2872548"/>
            <a:ext cx="896352" cy="215444"/>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en-GB" sz="800" b="1" dirty="0">
                <a:solidFill>
                  <a:srgbClr val="000000"/>
                </a:solidFill>
                <a:effectLst/>
                <a:latin typeface="Times New Roman"/>
                <a:ea typeface="Times New Roman"/>
              </a:rPr>
              <a:t>Cash position</a:t>
            </a:r>
            <a:endParaRPr lang="en-GB" sz="1200" b="1" dirty="0">
              <a:solidFill>
                <a:srgbClr val="000000"/>
              </a:solidFill>
              <a:effectLst/>
              <a:latin typeface="Times New Roman"/>
              <a:ea typeface="Times New Roman"/>
            </a:endParaRPr>
          </a:p>
        </p:txBody>
      </p:sp>
      <p:sp>
        <p:nvSpPr>
          <p:cNvPr id="15" name="Text Box 2"/>
          <p:cNvSpPr txBox="1">
            <a:spLocks noChangeArrowheads="1"/>
          </p:cNvSpPr>
          <p:nvPr/>
        </p:nvSpPr>
        <p:spPr bwMode="auto">
          <a:xfrm>
            <a:off x="4006516" y="2872548"/>
            <a:ext cx="1206809" cy="215444"/>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en-GB" sz="800" b="1" dirty="0">
                <a:solidFill>
                  <a:srgbClr val="000000"/>
                </a:solidFill>
                <a:effectLst/>
                <a:latin typeface="Times New Roman"/>
                <a:ea typeface="Times New Roman"/>
              </a:rPr>
              <a:t>Net debt *</a:t>
            </a:r>
            <a:endParaRPr lang="en-GB" sz="1200" b="1" dirty="0">
              <a:solidFill>
                <a:srgbClr val="000000"/>
              </a:solidFill>
              <a:effectLst/>
              <a:latin typeface="Times New Roman"/>
              <a:ea typeface="Times New Roman"/>
            </a:endParaRPr>
          </a:p>
        </p:txBody>
      </p:sp>
      <p:sp>
        <p:nvSpPr>
          <p:cNvPr id="16" name="Text Box 2"/>
          <p:cNvSpPr txBox="1">
            <a:spLocks noChangeArrowheads="1"/>
          </p:cNvSpPr>
          <p:nvPr/>
        </p:nvSpPr>
        <p:spPr bwMode="auto">
          <a:xfrm>
            <a:off x="4006515" y="913022"/>
            <a:ext cx="1206809" cy="215444"/>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en-GB" sz="800" b="1" dirty="0">
                <a:solidFill>
                  <a:srgbClr val="000000"/>
                </a:solidFill>
                <a:effectLst/>
                <a:latin typeface="Times New Roman"/>
                <a:ea typeface="Times New Roman"/>
              </a:rPr>
              <a:t>Revenue</a:t>
            </a:r>
            <a:endParaRPr lang="en-GB" sz="1200" b="1" dirty="0">
              <a:solidFill>
                <a:srgbClr val="000000"/>
              </a:solidFill>
              <a:effectLst/>
              <a:latin typeface="Times New Roman"/>
              <a:ea typeface="Times New Roman"/>
            </a:endParaRPr>
          </a:p>
        </p:txBody>
      </p:sp>
    </p:spTree>
    <p:extLst>
      <p:ext uri="{BB962C8B-B14F-4D97-AF65-F5344CB8AC3E}">
        <p14:creationId xmlns:p14="http://schemas.microsoft.com/office/powerpoint/2010/main" val="42872383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bwMode="auto">
          <a:xfrm>
            <a:off x="342064" y="212999"/>
            <a:ext cx="8533537" cy="68105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fr-FR"/>
            </a:defPPr>
            <a:lvl1pPr algn="ctr" defTabSz="457200">
              <a:lnSpc>
                <a:spcPts val="2616"/>
              </a:lnSpc>
              <a:defRPr sz="2500" cap="all">
                <a:solidFill>
                  <a:prstClr val="white"/>
                </a:solidFill>
                <a:latin typeface="Montserrat" panose="00000500000000000000" pitchFamily="2" charset="0"/>
              </a:defRPr>
            </a:lvl1pPr>
            <a:lvl2pPr algn="ctr" defTabSz="457200">
              <a:defRPr sz="4400">
                <a:latin typeface="Calibri" charset="0"/>
                <a:cs typeface="MS PGothic" charset="0"/>
              </a:defRPr>
            </a:lvl2pPr>
            <a:lvl3pPr algn="ctr" defTabSz="457200">
              <a:defRPr sz="4400">
                <a:latin typeface="Calibri" charset="0"/>
                <a:cs typeface="MS PGothic" charset="0"/>
              </a:defRPr>
            </a:lvl3pPr>
            <a:lvl4pPr algn="ctr" defTabSz="457200">
              <a:defRPr sz="4400">
                <a:latin typeface="Calibri" charset="0"/>
                <a:cs typeface="MS PGothic" charset="0"/>
              </a:defRPr>
            </a:lvl4pPr>
            <a:lvl5pPr algn="ctr" defTabSz="457200">
              <a:defRPr sz="4400">
                <a:latin typeface="Calibri" charset="0"/>
                <a:cs typeface="MS PGothic" charset="0"/>
              </a:defRPr>
            </a:lvl5pPr>
            <a:lvl6pPr marL="457200" algn="ctr" defTabSz="457200" fontAlgn="base">
              <a:spcBef>
                <a:spcPct val="0"/>
              </a:spcBef>
              <a:spcAft>
                <a:spcPct val="0"/>
              </a:spcAft>
              <a:defRPr sz="4400">
                <a:latin typeface="Calibri" charset="0"/>
                <a:ea typeface="ＭＳ Ｐゴシック" charset="0"/>
                <a:cs typeface="ＭＳ Ｐゴシック" charset="0"/>
              </a:defRPr>
            </a:lvl6pPr>
            <a:lvl7pPr marL="914400" algn="ctr" defTabSz="457200" fontAlgn="base">
              <a:spcBef>
                <a:spcPct val="0"/>
              </a:spcBef>
              <a:spcAft>
                <a:spcPct val="0"/>
              </a:spcAft>
              <a:defRPr sz="4400">
                <a:latin typeface="Calibri" charset="0"/>
                <a:ea typeface="ＭＳ Ｐゴシック" charset="0"/>
                <a:cs typeface="ＭＳ Ｐゴシック" charset="0"/>
              </a:defRPr>
            </a:lvl7pPr>
            <a:lvl8pPr marL="1371600" algn="ctr" defTabSz="457200" fontAlgn="base">
              <a:spcBef>
                <a:spcPct val="0"/>
              </a:spcBef>
              <a:spcAft>
                <a:spcPct val="0"/>
              </a:spcAft>
              <a:defRPr sz="4400">
                <a:latin typeface="Calibri" charset="0"/>
                <a:ea typeface="ＭＳ Ｐゴシック" charset="0"/>
                <a:cs typeface="ＭＳ Ｐゴシック" charset="0"/>
              </a:defRPr>
            </a:lvl8pPr>
            <a:lvl9pPr marL="1828800" algn="ctr" defTabSz="457200" fontAlgn="base">
              <a:spcBef>
                <a:spcPct val="0"/>
              </a:spcBef>
              <a:spcAft>
                <a:spcPct val="0"/>
              </a:spcAft>
              <a:defRPr sz="4400">
                <a:latin typeface="Calibri" charset="0"/>
                <a:ea typeface="ＭＳ Ｐゴシック" charset="0"/>
                <a:cs typeface="ＭＳ Ｐゴシック" charset="0"/>
              </a:defRPr>
            </a:lvl9pPr>
          </a:lstStyle>
          <a:p>
            <a:pPr defTabSz="682894">
              <a:lnSpc>
                <a:spcPct val="90000"/>
              </a:lnSpc>
            </a:pPr>
            <a:r>
              <a:rPr lang="en-GB" sz="2800" dirty="0">
                <a:latin typeface="Calibri Light" panose="020F0302020204030204"/>
              </a:rPr>
              <a:t>READY FOR THE REBOUND </a:t>
            </a:r>
          </a:p>
        </p:txBody>
      </p:sp>
      <p:sp>
        <p:nvSpPr>
          <p:cNvPr id="117" name="ZoneTexte 116">
            <a:extLst>
              <a:ext uri="{FF2B5EF4-FFF2-40B4-BE49-F238E27FC236}">
                <a16:creationId xmlns:a16="http://schemas.microsoft.com/office/drawing/2014/main" id="{EA792804-102C-4AC3-B97E-BFFA4B14DE5B}"/>
              </a:ext>
            </a:extLst>
          </p:cNvPr>
          <p:cNvSpPr txBox="1"/>
          <p:nvPr/>
        </p:nvSpPr>
        <p:spPr>
          <a:xfrm>
            <a:off x="268399" y="860243"/>
            <a:ext cx="8817355" cy="3551874"/>
          </a:xfrm>
          <a:prstGeom prst="rect">
            <a:avLst/>
          </a:prstGeom>
          <a:noFill/>
          <a:ln w="6350" algn="ctr">
            <a:noFill/>
            <a:miter lim="800000"/>
            <a:headEnd type="none" w="sm" len="sm"/>
            <a:tailEnd type="none" w="sm" len="sm"/>
          </a:ln>
        </p:spPr>
        <p:txBody>
          <a:bodyPr wrap="square" lIns="88531" tIns="88531" rIns="88531" bIns="88531" anchor="t"/>
          <a:lstStyle>
            <a:defPPr>
              <a:defRPr lang="fr-FR"/>
            </a:defPPr>
            <a:lvl1pPr marL="171446" indent="-171446" algn="just" defTabSz="914378">
              <a:buFontTx/>
              <a:buChar char="-"/>
              <a:defRPr sz="900" kern="0">
                <a:solidFill>
                  <a:srgbClr val="313131"/>
                </a:solidFill>
                <a:latin typeface="Montserrat" panose="00000500000000000000" pitchFamily="2" charset="0"/>
                <a:ea typeface="ＭＳ Ｐゴシック" charset="-128"/>
                <a:cs typeface="Arial" pitchFamily="34" charset="0"/>
              </a:defRPr>
            </a:lvl1pPr>
            <a:lvl2pPr marL="685794" lvl="1" indent="-228594" algn="just" defTabSz="1219170">
              <a:buFontTx/>
              <a:buChar char="-"/>
              <a:defRPr sz="1200" kern="0">
                <a:solidFill>
                  <a:srgbClr val="313131"/>
                </a:solidFill>
                <a:latin typeface="Montserrat" panose="00000500000000000000" pitchFamily="2" charset="0"/>
                <a:ea typeface="ＭＳ Ｐゴシック" charset="-128"/>
                <a:cs typeface="Arial" pitchFamily="34" charset="0"/>
              </a:defRPr>
            </a:lvl2pPr>
          </a:lstStyle>
          <a:p>
            <a:pPr marL="0" indent="0" defTabSz="910505">
              <a:buNone/>
            </a:pPr>
            <a:endParaRPr lang="fr-FR" altLang="fr-FR" sz="1095" dirty="0">
              <a:solidFill>
                <a:prstClr val="black"/>
              </a:solidFill>
              <a:sym typeface="ITC Avant Garde Std XLt" charset="0"/>
            </a:endParaRPr>
          </a:p>
          <a:p>
            <a:pPr marL="0" indent="0" defTabSz="910505">
              <a:buNone/>
            </a:pPr>
            <a:endParaRPr lang="fr-FR" altLang="fr-FR" sz="1095" dirty="0">
              <a:solidFill>
                <a:prstClr val="black"/>
              </a:solidFill>
              <a:sym typeface="ITC Avant Garde Std XLt" charset="0"/>
            </a:endParaRPr>
          </a:p>
          <a:p>
            <a:pPr marL="0" indent="0" defTabSz="910505">
              <a:buNone/>
            </a:pPr>
            <a:endParaRPr lang="fr-FR" altLang="fr-FR" sz="1095" dirty="0">
              <a:solidFill>
                <a:prstClr val="black"/>
              </a:solidFill>
              <a:sym typeface="ITC Avant Garde Std XLt" charset="0"/>
            </a:endParaRPr>
          </a:p>
          <a:p>
            <a:pPr marL="0" indent="0" defTabSz="910505">
              <a:buNone/>
            </a:pPr>
            <a:endParaRPr lang="fr-FR" altLang="fr-FR" sz="1095" dirty="0">
              <a:solidFill>
                <a:prstClr val="black"/>
              </a:solidFill>
              <a:sym typeface="ITC Avant Garde Std XLt" charset="0"/>
            </a:endParaRPr>
          </a:p>
          <a:p>
            <a:pPr marL="0" indent="0" defTabSz="910505">
              <a:buNone/>
            </a:pPr>
            <a:endParaRPr lang="fr-FR" altLang="fr-FR" sz="1095" dirty="0">
              <a:solidFill>
                <a:prstClr val="black"/>
              </a:solidFill>
              <a:sym typeface="ITC Avant Garde Std XLt" charset="0"/>
            </a:endParaRPr>
          </a:p>
          <a:p>
            <a:pPr marL="448565" lvl="1" indent="-149522" defTabSz="598086">
              <a:lnSpc>
                <a:spcPct val="90000"/>
              </a:lnSpc>
              <a:spcBef>
                <a:spcPts val="327"/>
              </a:spcBef>
              <a:buClr>
                <a:srgbClr val="FF0000"/>
              </a:buClr>
              <a:buSzPct val="90000"/>
              <a:buFont typeface="Arial" panose="020B0604020202020204" pitchFamily="34" charset="0"/>
              <a:buChar char="•"/>
            </a:pPr>
            <a:endParaRPr lang="fr-FR" altLang="fr-FR" sz="1657" kern="1200" dirty="0">
              <a:solidFill>
                <a:srgbClr val="002060"/>
              </a:solidFill>
              <a:latin typeface="Calibri" panose="020F0502020204030204"/>
              <a:ea typeface="MS PGothic" panose="020B0600070205080204" pitchFamily="34" charset="-128"/>
              <a:cs typeface="+mn-cs"/>
              <a:sym typeface="ITC Avant Garde Std XLt" charset="0"/>
            </a:endParaRPr>
          </a:p>
          <a:p>
            <a:pPr marL="170720" indent="-170720" defTabSz="910505"/>
            <a:endParaRPr lang="fr-FR" altLang="fr-FR" sz="897" dirty="0">
              <a:solidFill>
                <a:prstClr val="black"/>
              </a:solidFill>
              <a:sym typeface="ITC Avant Garde Std XLt" charset="0"/>
            </a:endParaRPr>
          </a:p>
        </p:txBody>
      </p:sp>
      <p:sp>
        <p:nvSpPr>
          <p:cNvPr id="21" name="Rectangle 10">
            <a:extLst>
              <a:ext uri="{FF2B5EF4-FFF2-40B4-BE49-F238E27FC236}">
                <a16:creationId xmlns:a16="http://schemas.microsoft.com/office/drawing/2014/main" id="{527C080D-2409-497C-BCB7-DE3937803E4D}"/>
              </a:ext>
            </a:extLst>
          </p:cNvPr>
          <p:cNvSpPr>
            <a:spLocks noChangeArrowheads="1"/>
          </p:cNvSpPr>
          <p:nvPr/>
        </p:nvSpPr>
        <p:spPr bwMode="gray">
          <a:xfrm>
            <a:off x="4929653" y="2793638"/>
            <a:ext cx="1233105" cy="735971"/>
          </a:xfrm>
          <a:prstGeom prst="rect">
            <a:avLst/>
          </a:prstGeom>
          <a:noFill/>
          <a:ln w="9525" algn="ctr">
            <a:noFill/>
            <a:miter lim="800000"/>
            <a:headEnd/>
            <a:tailEnd/>
          </a:ln>
        </p:spPr>
        <p:txBody>
          <a:bodyPr>
            <a:spAutoFit/>
          </a:bodyPr>
          <a:lstStyle/>
          <a:p>
            <a:pPr algn="ctr" defTabSz="910526">
              <a:spcBef>
                <a:spcPct val="20000"/>
              </a:spcBef>
              <a:defRPr/>
            </a:pPr>
            <a:r>
              <a:rPr lang="en-GB" sz="1394" dirty="0">
                <a:solidFill>
                  <a:srgbClr val="FFFFFF"/>
                </a:solidFill>
                <a:latin typeface="Montserrat" panose="00000500000000000000" pitchFamily="2" charset="0"/>
                <a:cs typeface="Arial" charset="0"/>
              </a:rPr>
              <a:t>Remaining responsive and agile</a:t>
            </a:r>
          </a:p>
        </p:txBody>
      </p:sp>
      <p:sp>
        <p:nvSpPr>
          <p:cNvPr id="30" name="Rectangle 12">
            <a:extLst>
              <a:ext uri="{FF2B5EF4-FFF2-40B4-BE49-F238E27FC236}">
                <a16:creationId xmlns:a16="http://schemas.microsoft.com/office/drawing/2014/main" id="{4D816E5D-28FD-47DA-A2BC-1C4009E47730}"/>
              </a:ext>
            </a:extLst>
          </p:cNvPr>
          <p:cNvSpPr>
            <a:spLocks noChangeArrowheads="1"/>
          </p:cNvSpPr>
          <p:nvPr/>
        </p:nvSpPr>
        <p:spPr bwMode="gray">
          <a:xfrm>
            <a:off x="6855193" y="1943874"/>
            <a:ext cx="1307407" cy="735971"/>
          </a:xfrm>
          <a:prstGeom prst="rect">
            <a:avLst/>
          </a:prstGeom>
          <a:noFill/>
          <a:ln w="9525">
            <a:noFill/>
            <a:miter lim="800000"/>
            <a:headEnd/>
            <a:tailEnd/>
          </a:ln>
        </p:spPr>
        <p:txBody>
          <a:bodyPr wrap="square">
            <a:spAutoFit/>
          </a:bodyPr>
          <a:lstStyle/>
          <a:p>
            <a:pPr algn="ctr" defTabSz="910526">
              <a:spcBef>
                <a:spcPct val="20000"/>
              </a:spcBef>
              <a:defRPr/>
            </a:pPr>
            <a:r>
              <a:rPr lang="en-GB" sz="1394" dirty="0">
                <a:solidFill>
                  <a:srgbClr val="FFFFFF"/>
                </a:solidFill>
                <a:latin typeface="Montserrat" panose="00000500000000000000" pitchFamily="2" charset="0"/>
                <a:cs typeface="Arial" charset="0"/>
              </a:rPr>
              <a:t>Continuing CSR and Digital initiatives</a:t>
            </a:r>
          </a:p>
        </p:txBody>
      </p:sp>
      <p:sp>
        <p:nvSpPr>
          <p:cNvPr id="33" name="Rectangle 58">
            <a:extLst>
              <a:ext uri="{FF2B5EF4-FFF2-40B4-BE49-F238E27FC236}">
                <a16:creationId xmlns:a16="http://schemas.microsoft.com/office/drawing/2014/main" id="{13E07025-ED1B-49E1-A862-AAAC61CA1AF6}"/>
              </a:ext>
            </a:extLst>
          </p:cNvPr>
          <p:cNvSpPr>
            <a:spLocks noChangeArrowheads="1"/>
          </p:cNvSpPr>
          <p:nvPr/>
        </p:nvSpPr>
        <p:spPr bwMode="gray">
          <a:xfrm>
            <a:off x="6162758" y="2592881"/>
            <a:ext cx="1384871" cy="735971"/>
          </a:xfrm>
          <a:prstGeom prst="rect">
            <a:avLst/>
          </a:prstGeom>
          <a:noFill/>
          <a:ln w="9525" algn="ctr">
            <a:noFill/>
            <a:miter lim="800000"/>
            <a:headEnd/>
            <a:tailEnd/>
          </a:ln>
        </p:spPr>
        <p:txBody>
          <a:bodyPr>
            <a:spAutoFit/>
          </a:bodyPr>
          <a:lstStyle/>
          <a:p>
            <a:pPr algn="ctr" defTabSz="682894">
              <a:spcBef>
                <a:spcPct val="20000"/>
              </a:spcBef>
            </a:pPr>
            <a:r>
              <a:rPr lang="en-GB" sz="1394" b="1" dirty="0">
                <a:solidFill>
                  <a:prstClr val="white"/>
                </a:solidFill>
                <a:latin typeface="Montserrat" panose="00000500000000000000" pitchFamily="2" charset="0"/>
                <a:cs typeface="Arial" charset="0"/>
              </a:rPr>
              <a:t>Post-crisis</a:t>
            </a:r>
            <a:br>
              <a:rPr lang="en-GB" sz="1394" b="1" dirty="0">
                <a:solidFill>
                  <a:prstClr val="white"/>
                </a:solidFill>
                <a:latin typeface="Montserrat" panose="00000500000000000000" pitchFamily="2" charset="0"/>
                <a:cs typeface="Arial" charset="0"/>
              </a:rPr>
            </a:br>
            <a:r>
              <a:rPr lang="en-GB" sz="1394" b="1" dirty="0">
                <a:solidFill>
                  <a:prstClr val="white"/>
                </a:solidFill>
                <a:latin typeface="Montserrat" panose="00000500000000000000" pitchFamily="2" charset="0"/>
                <a:cs typeface="Arial" charset="0"/>
              </a:rPr>
              <a:t>issues</a:t>
            </a:r>
          </a:p>
        </p:txBody>
      </p:sp>
      <p:graphicFrame>
        <p:nvGraphicFramePr>
          <p:cNvPr id="3" name="Diagramme 2">
            <a:extLst>
              <a:ext uri="{FF2B5EF4-FFF2-40B4-BE49-F238E27FC236}">
                <a16:creationId xmlns:a16="http://schemas.microsoft.com/office/drawing/2014/main" id="{3A475C51-909D-4F38-A1AA-66A20A0BFFDA}"/>
              </a:ext>
            </a:extLst>
          </p:cNvPr>
          <p:cNvGraphicFramePr/>
          <p:nvPr>
            <p:extLst>
              <p:ext uri="{D42A27DB-BD31-4B8C-83A1-F6EECF244321}">
                <p14:modId xmlns:p14="http://schemas.microsoft.com/office/powerpoint/2010/main" val="99711841"/>
              </p:ext>
            </p:extLst>
          </p:nvPr>
        </p:nvGraphicFramePr>
        <p:xfrm>
          <a:off x="1852230" y="1077656"/>
          <a:ext cx="5675485" cy="39817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034361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C42A2A-1117-4B8D-BF53-1BFAEE07B5FB}"/>
              </a:ext>
            </a:extLst>
          </p:cNvPr>
          <p:cNvSpPr>
            <a:spLocks noGrp="1"/>
          </p:cNvSpPr>
          <p:nvPr>
            <p:ph type="title"/>
          </p:nvPr>
        </p:nvSpPr>
        <p:spPr/>
        <p:txBody>
          <a:bodyPr vert="horz" lIns="79748" tIns="39874" rIns="79748" bIns="39874" rtlCol="0" anchor="ctr">
            <a:noAutofit/>
          </a:bodyPr>
          <a:lstStyle/>
          <a:p>
            <a:r>
              <a:rPr lang="en-GB" sz="2442" dirty="0">
                <a:ea typeface="Verdana" panose="020B0604030504040204" pitchFamily="34" charset="0"/>
              </a:rPr>
              <a:t>GUIDANCE</a:t>
            </a:r>
          </a:p>
        </p:txBody>
      </p:sp>
      <p:sp>
        <p:nvSpPr>
          <p:cNvPr id="4" name="Rectangle 3">
            <a:extLst>
              <a:ext uri="{FF2B5EF4-FFF2-40B4-BE49-F238E27FC236}">
                <a16:creationId xmlns:a16="http://schemas.microsoft.com/office/drawing/2014/main" id="{E4582BFF-BD96-467A-96FD-A958A36D67C8}"/>
              </a:ext>
            </a:extLst>
          </p:cNvPr>
          <p:cNvSpPr/>
          <p:nvPr/>
        </p:nvSpPr>
        <p:spPr>
          <a:xfrm>
            <a:off x="199103" y="930601"/>
            <a:ext cx="8745794" cy="3827475"/>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marL="171450" indent="-171450" algn="just" fontAlgn="ctr">
              <a:lnSpc>
                <a:spcPct val="90000"/>
              </a:lnSpc>
              <a:spcBef>
                <a:spcPts val="750"/>
              </a:spcBef>
              <a:spcAft>
                <a:spcPts val="523"/>
              </a:spcAft>
              <a:buClr>
                <a:srgbClr val="FF0000"/>
              </a:buClr>
              <a:buFont typeface="Wingdings" panose="05000000000000000000" pitchFamily="2" charset="2"/>
              <a:buChar char="§"/>
            </a:pPr>
            <a:r>
              <a:rPr lang="en-GB" sz="1200" dirty="0">
                <a:solidFill>
                  <a:schemeClr val="accent1">
                    <a:lumMod val="50000"/>
                  </a:schemeClr>
                </a:solidFill>
              </a:rPr>
              <a:t>GL events is looking forward to a high level of activity in the fourth quarter, subject to the impact of the Delta variant and the continuing implementation of the vaccination campaign. The Group should benefit in this way from the rescheduling of the main events initially planned for the first half (SIRHA, Global Industries, Fairs…), momentum provided by the economic recovery and the impact of mega-events (Tokyo Olympic Games, the Dubai World Expo). </a:t>
            </a:r>
          </a:p>
          <a:p>
            <a:pPr marL="542925" lvl="1" indent="-200025" algn="just" fontAlgn="ctr">
              <a:lnSpc>
                <a:spcPct val="90000"/>
              </a:lnSpc>
              <a:spcBef>
                <a:spcPts val="300"/>
              </a:spcBef>
              <a:spcAft>
                <a:spcPts val="300"/>
              </a:spcAft>
              <a:buClr>
                <a:srgbClr val="FF0000"/>
              </a:buClr>
              <a:buFont typeface="Arial" panose="020B0604020202020204" pitchFamily="34" charset="0"/>
              <a:buChar char="•"/>
            </a:pPr>
            <a:r>
              <a:rPr lang="en-GB" sz="1200" dirty="0">
                <a:solidFill>
                  <a:srgbClr val="002060"/>
                </a:solidFill>
              </a:rPr>
              <a:t>The announcements by the French government concerning the implementation of the “health pass” are positive and offer genuine prospects for a recovery and confidence.</a:t>
            </a:r>
          </a:p>
          <a:p>
            <a:pPr marL="542925" lvl="1" indent="-200025" algn="just" fontAlgn="ctr">
              <a:lnSpc>
                <a:spcPct val="90000"/>
              </a:lnSpc>
              <a:spcBef>
                <a:spcPts val="300"/>
              </a:spcBef>
              <a:spcAft>
                <a:spcPts val="300"/>
              </a:spcAft>
              <a:buClr>
                <a:srgbClr val="FF0000"/>
              </a:buClr>
              <a:buFont typeface="Arial" panose="020B0604020202020204" pitchFamily="34" charset="0"/>
              <a:buChar char="•"/>
            </a:pPr>
            <a:r>
              <a:rPr lang="en-GB" sz="1200" dirty="0">
                <a:solidFill>
                  <a:srgbClr val="002060"/>
                </a:solidFill>
              </a:rPr>
              <a:t>In Europe, activity should be sustained for regional and national events, whereas restrictions will remain in force for international events and gatherings. </a:t>
            </a:r>
          </a:p>
          <a:p>
            <a:pPr marL="542925" lvl="1" indent="-200025" algn="just" fontAlgn="ctr">
              <a:lnSpc>
                <a:spcPct val="90000"/>
              </a:lnSpc>
              <a:spcBef>
                <a:spcPts val="300"/>
              </a:spcBef>
              <a:spcAft>
                <a:spcPts val="300"/>
              </a:spcAft>
              <a:buClr>
                <a:srgbClr val="FF0000"/>
              </a:buClr>
              <a:buFont typeface="Arial" panose="020B0604020202020204" pitchFamily="34" charset="0"/>
              <a:buChar char="•"/>
            </a:pPr>
            <a:r>
              <a:rPr lang="en-GB" sz="1200" dirty="0">
                <a:solidFill>
                  <a:srgbClr val="002060"/>
                </a:solidFill>
              </a:rPr>
              <a:t>In Asia, the positive momentum seen in the first half is expected to continue and the absence of spectators at the Tokyo Olympic Games has no impact at the level of the Group’s activity. </a:t>
            </a:r>
          </a:p>
          <a:p>
            <a:pPr marL="542925" lvl="1" indent="-200025" algn="just" fontAlgn="ctr">
              <a:lnSpc>
                <a:spcPct val="90000"/>
              </a:lnSpc>
              <a:spcBef>
                <a:spcPts val="300"/>
              </a:spcBef>
              <a:spcAft>
                <a:spcPts val="300"/>
              </a:spcAft>
              <a:buClr>
                <a:srgbClr val="FF0000"/>
              </a:buClr>
              <a:buFont typeface="Arial" panose="020B0604020202020204" pitchFamily="34" charset="0"/>
              <a:buChar char="•"/>
            </a:pPr>
            <a:r>
              <a:rPr lang="en-GB" sz="1200" dirty="0">
                <a:solidFill>
                  <a:srgbClr val="002060"/>
                </a:solidFill>
              </a:rPr>
              <a:t>In South America, the recovery will be slower, with a risk that it will not be possible to host large-scale events before 2022. </a:t>
            </a:r>
          </a:p>
          <a:p>
            <a:pPr marL="171450" indent="-171450" algn="just" fontAlgn="ctr">
              <a:lnSpc>
                <a:spcPct val="90000"/>
              </a:lnSpc>
              <a:spcBef>
                <a:spcPts val="750"/>
              </a:spcBef>
              <a:spcAft>
                <a:spcPts val="523"/>
              </a:spcAft>
              <a:buClr>
                <a:srgbClr val="FF0000"/>
              </a:buClr>
              <a:buFont typeface="Wingdings" panose="05000000000000000000" pitchFamily="2" charset="2"/>
              <a:buChar char="§"/>
            </a:pPr>
            <a:r>
              <a:rPr lang="en-GB" sz="1200" dirty="0">
                <a:solidFill>
                  <a:schemeClr val="accent1">
                    <a:lumMod val="50000"/>
                  </a:schemeClr>
                </a:solidFill>
              </a:rPr>
              <a:t>Based on these assumptions and information provided by local teams, sales revenues estimated for 2021 are expected to approach €700m which would result in positive net profit attributable to Group shareholders, including additional government aid for the coverage of fixed costs. </a:t>
            </a:r>
          </a:p>
          <a:p>
            <a:pPr marL="171450" indent="-171450" algn="just" fontAlgn="ctr">
              <a:lnSpc>
                <a:spcPct val="90000"/>
              </a:lnSpc>
              <a:spcBef>
                <a:spcPts val="750"/>
              </a:spcBef>
              <a:spcAft>
                <a:spcPts val="523"/>
              </a:spcAft>
              <a:buClr>
                <a:srgbClr val="FF0000"/>
              </a:buClr>
              <a:buFont typeface="Wingdings" panose="05000000000000000000" pitchFamily="2" charset="2"/>
              <a:buChar char="§"/>
            </a:pPr>
            <a:r>
              <a:rPr lang="en-GB" sz="1200" dirty="0">
                <a:solidFill>
                  <a:schemeClr val="accent1">
                    <a:lumMod val="50000"/>
                  </a:schemeClr>
                </a:solidFill>
              </a:rPr>
              <a:t>According to the evolution of the situation, the Group will provide updates about the impact of the decisions adopted by different governments to combat the COVID-19 epidemic.</a:t>
            </a:r>
          </a:p>
          <a:p>
            <a:pPr algn="ctr" fontAlgn="ctr">
              <a:lnSpc>
                <a:spcPct val="90000"/>
              </a:lnSpc>
              <a:spcBef>
                <a:spcPts val="750"/>
              </a:spcBef>
              <a:spcAft>
                <a:spcPts val="523"/>
              </a:spcAft>
              <a:buClr>
                <a:srgbClr val="FF0000"/>
              </a:buClr>
            </a:pPr>
            <a:r>
              <a:rPr lang="en-GB" sz="1400" b="1" dirty="0">
                <a:solidFill>
                  <a:srgbClr val="002060"/>
                </a:solidFill>
              </a:rPr>
              <a:t>Next financial announcement: 13 October 2021, Q3 2021 sales</a:t>
            </a:r>
          </a:p>
          <a:p>
            <a:pPr marL="171450" indent="-171450" algn="just" fontAlgn="ctr">
              <a:lnSpc>
                <a:spcPct val="90000"/>
              </a:lnSpc>
              <a:spcBef>
                <a:spcPts val="750"/>
              </a:spcBef>
              <a:spcAft>
                <a:spcPts val="523"/>
              </a:spcAft>
              <a:buClr>
                <a:srgbClr val="FF0000"/>
              </a:buClr>
              <a:buFont typeface="Wingdings" panose="05000000000000000000" pitchFamily="2" charset="2"/>
              <a:buChar char="§"/>
            </a:pPr>
            <a:endParaRPr lang="fr-FR" sz="1300" dirty="0">
              <a:solidFill>
                <a:schemeClr val="accent1">
                  <a:lumMod val="50000"/>
                </a:schemeClr>
              </a:solidFill>
            </a:endParaRPr>
          </a:p>
          <a:p>
            <a:pPr marL="171450" indent="-171450" algn="just" fontAlgn="ctr">
              <a:lnSpc>
                <a:spcPct val="90000"/>
              </a:lnSpc>
              <a:spcBef>
                <a:spcPts val="750"/>
              </a:spcBef>
              <a:spcAft>
                <a:spcPts val="523"/>
              </a:spcAft>
              <a:buClr>
                <a:srgbClr val="FF0000"/>
              </a:buClr>
              <a:buFont typeface="Wingdings" panose="05000000000000000000" pitchFamily="2" charset="2"/>
              <a:buChar char="§"/>
            </a:pPr>
            <a:endParaRPr lang="fr-FR" sz="1300" dirty="0">
              <a:solidFill>
                <a:schemeClr val="accent1">
                  <a:lumMod val="50000"/>
                </a:schemeClr>
              </a:solidFill>
            </a:endParaRPr>
          </a:p>
          <a:p>
            <a:pPr algn="just">
              <a:spcAft>
                <a:spcPts val="523"/>
              </a:spcAft>
              <a:buClr>
                <a:srgbClr val="FF0000"/>
              </a:buClr>
            </a:pPr>
            <a:endParaRPr lang="fr-FR" sz="1400" dirty="0">
              <a:solidFill>
                <a:schemeClr val="tx1"/>
              </a:solidFill>
            </a:endParaRPr>
          </a:p>
          <a:p>
            <a:pPr marL="249203" indent="-249203" algn="just">
              <a:spcAft>
                <a:spcPts val="523"/>
              </a:spcAft>
              <a:buClr>
                <a:srgbClr val="FF0000"/>
              </a:buClr>
              <a:buFont typeface="Wingdings" panose="05000000000000000000" pitchFamily="2" charset="2"/>
              <a:buChar char="§"/>
            </a:pPr>
            <a:endParaRPr lang="fr-FR" sz="1400" dirty="0">
              <a:solidFill>
                <a:schemeClr val="tx1"/>
              </a:solidFill>
            </a:endParaRPr>
          </a:p>
          <a:p>
            <a:pPr marL="249203" indent="-249203" algn="just">
              <a:spcAft>
                <a:spcPts val="523"/>
              </a:spcAft>
              <a:buClr>
                <a:srgbClr val="FF0000"/>
              </a:buClr>
              <a:buFont typeface="Wingdings" panose="05000000000000000000" pitchFamily="2" charset="2"/>
              <a:buChar char="§"/>
            </a:pPr>
            <a:endParaRPr lang="fr-FR" sz="1400" dirty="0">
              <a:solidFill>
                <a:schemeClr val="tx1"/>
              </a:solidFill>
            </a:endParaRPr>
          </a:p>
          <a:p>
            <a:pPr marL="249203" indent="-249203" algn="just">
              <a:spcAft>
                <a:spcPts val="523"/>
              </a:spcAft>
              <a:buClr>
                <a:srgbClr val="FF0000"/>
              </a:buClr>
              <a:buFont typeface="Wingdings" panose="05000000000000000000" pitchFamily="2" charset="2"/>
              <a:buChar char="§"/>
            </a:pPr>
            <a:endParaRPr lang="fr-FR" sz="1400" dirty="0">
              <a:solidFill>
                <a:schemeClr val="tx1"/>
              </a:solidFill>
            </a:endParaRPr>
          </a:p>
          <a:p>
            <a:pPr marL="249203" indent="-249203" algn="just">
              <a:spcAft>
                <a:spcPts val="523"/>
              </a:spcAft>
              <a:buClr>
                <a:srgbClr val="FF0000"/>
              </a:buClr>
              <a:buFont typeface="Wingdings" panose="05000000000000000000" pitchFamily="2" charset="2"/>
              <a:buChar char="§"/>
            </a:pPr>
            <a:endParaRPr lang="fr-FR" sz="1400" dirty="0">
              <a:solidFill>
                <a:schemeClr val="tx1"/>
              </a:solidFill>
            </a:endParaRPr>
          </a:p>
          <a:p>
            <a:pPr>
              <a:spcAft>
                <a:spcPts val="523"/>
              </a:spcAft>
              <a:buClr>
                <a:srgbClr val="FF0000"/>
              </a:buClr>
            </a:pPr>
            <a:endParaRPr lang="fr-FR" sz="1395" b="1" cap="all" dirty="0">
              <a:solidFill>
                <a:schemeClr val="tx1"/>
              </a:solidFill>
            </a:endParaRPr>
          </a:p>
          <a:p>
            <a:pPr marL="249203" indent="-249203">
              <a:spcAft>
                <a:spcPts val="523"/>
              </a:spcAft>
              <a:buClr>
                <a:srgbClr val="FF0000"/>
              </a:buClr>
              <a:buFont typeface="Wingdings" panose="05000000000000000000" pitchFamily="2" charset="2"/>
              <a:buChar char="§"/>
            </a:pPr>
            <a:endParaRPr lang="fr-FR" sz="1395" b="1" cap="all" dirty="0">
              <a:solidFill>
                <a:schemeClr val="tx1"/>
              </a:solidFill>
            </a:endParaRPr>
          </a:p>
          <a:p>
            <a:pPr marL="249203" indent="-249203">
              <a:spcAft>
                <a:spcPts val="523"/>
              </a:spcAft>
              <a:buClr>
                <a:srgbClr val="FF0000"/>
              </a:buClr>
              <a:buFont typeface="Wingdings" panose="05000000000000000000" pitchFamily="2" charset="2"/>
              <a:buChar char="§"/>
            </a:pPr>
            <a:endParaRPr lang="fr-FR" sz="1395" b="1" cap="all" dirty="0">
              <a:solidFill>
                <a:schemeClr val="tx1"/>
              </a:solidFill>
            </a:endParaRPr>
          </a:p>
          <a:p>
            <a:pPr>
              <a:spcAft>
                <a:spcPts val="523"/>
              </a:spcAft>
              <a:buClr>
                <a:srgbClr val="FF0000"/>
              </a:buClr>
            </a:pPr>
            <a:endParaRPr lang="fr-FR" sz="1395" b="1" cap="all" dirty="0">
              <a:solidFill>
                <a:schemeClr val="tx1"/>
              </a:solidFill>
            </a:endParaRPr>
          </a:p>
          <a:p>
            <a:pPr>
              <a:spcAft>
                <a:spcPts val="523"/>
              </a:spcAft>
              <a:buClr>
                <a:srgbClr val="FF0000"/>
              </a:buClr>
            </a:pPr>
            <a:endParaRPr lang="fr-FR" sz="1395" b="1" cap="all" dirty="0">
              <a:solidFill>
                <a:schemeClr val="tx1"/>
              </a:solidFill>
            </a:endParaRPr>
          </a:p>
          <a:p>
            <a:pPr>
              <a:spcAft>
                <a:spcPts val="523"/>
              </a:spcAft>
              <a:buClr>
                <a:srgbClr val="FF0000"/>
              </a:buClr>
            </a:pPr>
            <a:endParaRPr lang="fr-FR" sz="1395" b="1" cap="all" dirty="0">
              <a:solidFill>
                <a:schemeClr val="tx1"/>
              </a:solidFill>
            </a:endParaRPr>
          </a:p>
          <a:p>
            <a:pPr>
              <a:spcAft>
                <a:spcPts val="523"/>
              </a:spcAft>
              <a:buClr>
                <a:srgbClr val="FF0000"/>
              </a:buClr>
            </a:pPr>
            <a:endParaRPr lang="fr-FR" sz="1395" b="1" cap="all" dirty="0">
              <a:solidFill>
                <a:schemeClr val="tx1"/>
              </a:solidFill>
            </a:endParaRPr>
          </a:p>
          <a:p>
            <a:pPr>
              <a:spcAft>
                <a:spcPts val="523"/>
              </a:spcAft>
              <a:buClr>
                <a:srgbClr val="FF0000"/>
              </a:buClr>
            </a:pPr>
            <a:endParaRPr lang="fr-FR" sz="872" b="1" cap="all" dirty="0">
              <a:solidFill>
                <a:schemeClr val="tx1"/>
              </a:solidFill>
            </a:endParaRPr>
          </a:p>
          <a:p>
            <a:pPr marL="398724" lvl="1" algn="just">
              <a:spcBef>
                <a:spcPts val="174"/>
              </a:spcBef>
              <a:spcAft>
                <a:spcPts val="174"/>
              </a:spcAft>
              <a:buClr>
                <a:srgbClr val="FF0000"/>
              </a:buClr>
            </a:pPr>
            <a:endParaRPr lang="fr-FR" sz="1221" b="1" dirty="0">
              <a:solidFill>
                <a:schemeClr val="tx1"/>
              </a:solidFill>
            </a:endParaRPr>
          </a:p>
        </p:txBody>
      </p:sp>
    </p:spTree>
    <p:extLst>
      <p:ext uri="{BB962C8B-B14F-4D97-AF65-F5344CB8AC3E}">
        <p14:creationId xmlns:p14="http://schemas.microsoft.com/office/powerpoint/2010/main" val="15986602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BC28665-F8D6-4B41-8ECF-7954B2696B9B}"/>
              </a:ext>
            </a:extLst>
          </p:cNvPr>
          <p:cNvSpPr>
            <a:spLocks noGrp="1"/>
          </p:cNvSpPr>
          <p:nvPr>
            <p:ph type="ctrTitle" idx="4294967295"/>
          </p:nvPr>
        </p:nvSpPr>
        <p:spPr>
          <a:xfrm>
            <a:off x="4376777" y="1869171"/>
            <a:ext cx="4412536" cy="1041991"/>
          </a:xfrm>
          <a:prstGeom prst="rect">
            <a:avLst/>
          </a:prstGeom>
        </p:spPr>
        <p:txBody>
          <a:bodyPr/>
          <a:lstStyle/>
          <a:p>
            <a:pPr>
              <a:lnSpc>
                <a:spcPts val="4100"/>
              </a:lnSpc>
            </a:pPr>
            <a:r>
              <a:rPr lang="en-GB" sz="4400" cap="all" dirty="0">
                <a:solidFill>
                  <a:schemeClr val="bg1"/>
                </a:solidFill>
              </a:rPr>
              <a:t>H1 2021</a:t>
            </a:r>
            <a:br>
              <a:rPr lang="en-GB" sz="4400" cap="all" dirty="0">
                <a:solidFill>
                  <a:schemeClr val="bg1"/>
                </a:solidFill>
              </a:rPr>
            </a:br>
            <a:r>
              <a:rPr lang="en-GB" sz="4400" cap="all" dirty="0">
                <a:solidFill>
                  <a:schemeClr val="bg1"/>
                </a:solidFill>
              </a:rPr>
              <a:t>Results </a:t>
            </a:r>
            <a:br>
              <a:rPr lang="en-GB" sz="4400" cap="all" dirty="0">
                <a:solidFill>
                  <a:schemeClr val="bg1"/>
                </a:solidFill>
              </a:rPr>
            </a:br>
            <a:endParaRPr lang="en-GB" sz="4400" cap="all" dirty="0">
              <a:solidFill>
                <a:schemeClr val="bg1"/>
              </a:solidFill>
            </a:endParaRPr>
          </a:p>
        </p:txBody>
      </p:sp>
      <p:sp>
        <p:nvSpPr>
          <p:cNvPr id="3" name="Sous-titre 2">
            <a:extLst>
              <a:ext uri="{FF2B5EF4-FFF2-40B4-BE49-F238E27FC236}">
                <a16:creationId xmlns:a16="http://schemas.microsoft.com/office/drawing/2014/main" id="{CEB8BB45-8DDF-4286-B70D-D98EB7712275}"/>
              </a:ext>
            </a:extLst>
          </p:cNvPr>
          <p:cNvSpPr>
            <a:spLocks noGrp="1"/>
          </p:cNvSpPr>
          <p:nvPr>
            <p:ph type="subTitle" idx="4294967295"/>
          </p:nvPr>
        </p:nvSpPr>
        <p:spPr>
          <a:xfrm>
            <a:off x="4376777" y="3000493"/>
            <a:ext cx="3619500" cy="449656"/>
          </a:xfrm>
          <a:prstGeom prst="rect">
            <a:avLst/>
          </a:prstGeom>
        </p:spPr>
        <p:txBody>
          <a:bodyPr/>
          <a:lstStyle/>
          <a:p>
            <a:pPr marL="0" indent="0">
              <a:lnSpc>
                <a:spcPts val="1300"/>
              </a:lnSpc>
              <a:buNone/>
            </a:pPr>
            <a:r>
              <a:rPr lang="en-GB" sz="2000" dirty="0">
                <a:solidFill>
                  <a:schemeClr val="bg1"/>
                </a:solidFill>
              </a:rPr>
              <a:t>July 2021</a:t>
            </a:r>
          </a:p>
        </p:txBody>
      </p:sp>
      <p:pic>
        <p:nvPicPr>
          <p:cNvPr id="4" name="Image 1">
            <a:extLst>
              <a:ext uri="{FF2B5EF4-FFF2-40B4-BE49-F238E27FC236}">
                <a16:creationId xmlns:a16="http://schemas.microsoft.com/office/drawing/2014/main" id="{D94DE1E3-606C-41E1-975E-97F653745B60}"/>
              </a:ext>
            </a:extLst>
          </p:cNvPr>
          <p:cNvPicPr>
            <a:picLocks noChangeAspect="1"/>
          </p:cNvPicPr>
          <p:nvPr/>
        </p:nvPicPr>
        <p:blipFill>
          <a:blip r:embed="rId2"/>
          <a:srcRect/>
          <a:stretch>
            <a:fillRect/>
          </a:stretch>
        </p:blipFill>
        <p:spPr bwMode="auto">
          <a:xfrm>
            <a:off x="4023479" y="1958502"/>
            <a:ext cx="353298" cy="354374"/>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5">
            <a:extLst>
              <a:ext uri="{FF2B5EF4-FFF2-40B4-BE49-F238E27FC236}">
                <a16:creationId xmlns:a16="http://schemas.microsoft.com/office/drawing/2014/main" id="{B5124EE0-2BA9-4924-9228-E78E134CC5B9}"/>
              </a:ext>
            </a:extLst>
          </p:cNvPr>
          <p:cNvPicPr>
            <a:picLocks noChangeAspect="1"/>
          </p:cNvPicPr>
          <p:nvPr/>
        </p:nvPicPr>
        <p:blipFill>
          <a:blip r:embed="rId3"/>
          <a:stretch>
            <a:fillRect/>
          </a:stretch>
        </p:blipFill>
        <p:spPr>
          <a:xfrm>
            <a:off x="1247159" y="1295400"/>
            <a:ext cx="2209800" cy="2552700"/>
          </a:xfrm>
          <a:prstGeom prst="rect">
            <a:avLst/>
          </a:prstGeom>
        </p:spPr>
      </p:pic>
    </p:spTree>
    <p:extLst>
      <p:ext uri="{BB962C8B-B14F-4D97-AF65-F5344CB8AC3E}">
        <p14:creationId xmlns:p14="http://schemas.microsoft.com/office/powerpoint/2010/main" val="33100362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80AF63D-7B01-4113-A45E-0F1236A5D573}"/>
              </a:ext>
            </a:extLst>
          </p:cNvPr>
          <p:cNvSpPr txBox="1">
            <a:spLocks/>
          </p:cNvSpPr>
          <p:nvPr/>
        </p:nvSpPr>
        <p:spPr>
          <a:xfrm>
            <a:off x="4925298" y="2186671"/>
            <a:ext cx="4056276" cy="1041991"/>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ts val="3400"/>
              </a:lnSpc>
            </a:pPr>
            <a:r>
              <a:rPr lang="en-GB" sz="4000" cap="all" dirty="0">
                <a:solidFill>
                  <a:schemeClr val="bg1"/>
                </a:solidFill>
              </a:rPr>
              <a:t>Financial statements (post-IFRS 16) </a:t>
            </a:r>
            <a:br>
              <a:rPr lang="en-GB" sz="4000" cap="all" dirty="0">
                <a:solidFill>
                  <a:schemeClr val="bg1"/>
                </a:solidFill>
              </a:rPr>
            </a:br>
            <a:endParaRPr lang="en-GB" sz="4000" cap="all" dirty="0">
              <a:solidFill>
                <a:schemeClr val="bg1"/>
              </a:solidFill>
            </a:endParaRPr>
          </a:p>
        </p:txBody>
      </p:sp>
      <p:pic>
        <p:nvPicPr>
          <p:cNvPr id="3" name="Image 1">
            <a:extLst>
              <a:ext uri="{FF2B5EF4-FFF2-40B4-BE49-F238E27FC236}">
                <a16:creationId xmlns:a16="http://schemas.microsoft.com/office/drawing/2014/main" id="{20573BA9-3182-49F8-B48B-1BFD9D81C80F}"/>
              </a:ext>
            </a:extLst>
          </p:cNvPr>
          <p:cNvPicPr>
            <a:picLocks noChangeAspect="1"/>
          </p:cNvPicPr>
          <p:nvPr/>
        </p:nvPicPr>
        <p:blipFill>
          <a:blip r:embed="rId2"/>
          <a:srcRect/>
          <a:stretch>
            <a:fillRect/>
          </a:stretch>
        </p:blipFill>
        <p:spPr bwMode="auto">
          <a:xfrm>
            <a:off x="4572000" y="2231552"/>
            <a:ext cx="353298" cy="354374"/>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1401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FF77124-910C-4534-B3C5-E8AFBE8A11F0}"/>
              </a:ext>
            </a:extLst>
          </p:cNvPr>
          <p:cNvSpPr/>
          <p:nvPr/>
        </p:nvSpPr>
        <p:spPr>
          <a:xfrm>
            <a:off x="199102" y="906858"/>
            <a:ext cx="8701541" cy="835293"/>
          </a:xfrm>
          <a:prstGeom prst="rect">
            <a:avLst/>
          </a:prstGeom>
        </p:spPr>
        <p:txBody>
          <a:bodyPr wrap="square">
            <a:spAutoFit/>
          </a:bodyPr>
          <a:lstStyle/>
          <a:p>
            <a:pPr marL="248183" lvl="1" indent="-248183" algn="just" defTabSz="397092">
              <a:lnSpc>
                <a:spcPct val="90000"/>
              </a:lnSpc>
              <a:spcBef>
                <a:spcPts val="522"/>
              </a:spcBef>
              <a:spcAft>
                <a:spcPts val="522"/>
              </a:spcAft>
              <a:buClr>
                <a:srgbClr val="FF0000"/>
              </a:buClr>
              <a:buSzPct val="80000"/>
              <a:buFont typeface="Wingdings" panose="05000000000000000000" pitchFamily="2" charset="2"/>
              <a:buChar char="§"/>
              <a:defRPr/>
            </a:pPr>
            <a:r>
              <a:rPr lang="en-GB" sz="1221" b="1" cap="all" dirty="0">
                <a:solidFill>
                  <a:prstClr val="black"/>
                </a:solidFill>
                <a:latin typeface="Calibri"/>
                <a:ea typeface="Verdana" panose="020B0604030504040204" pitchFamily="34" charset="0"/>
                <a:cs typeface="Calibri" panose="020F0502020204030204" pitchFamily="34" charset="0"/>
              </a:rPr>
              <a:t>General principles:</a:t>
            </a:r>
          </a:p>
          <a:p>
            <a:pPr marL="589650" lvl="2" indent="-248183" algn="just" defTabSz="682935">
              <a:lnSpc>
                <a:spcPct val="90000"/>
              </a:lnSpc>
              <a:spcBef>
                <a:spcPts val="262"/>
              </a:spcBef>
              <a:spcAft>
                <a:spcPts val="262"/>
              </a:spcAft>
              <a:buClr>
                <a:srgbClr val="FF0000"/>
              </a:buClr>
              <a:buSzPct val="80000"/>
              <a:buFont typeface="Arial" panose="020B0604020202020204" pitchFamily="34" charset="0"/>
              <a:buChar char="•"/>
              <a:defRPr/>
            </a:pPr>
            <a:r>
              <a:rPr lang="en-GB" sz="1134" dirty="0">
                <a:solidFill>
                  <a:prstClr val="black"/>
                </a:solidFill>
                <a:latin typeface="Calibri"/>
                <a:ea typeface="Verdana" panose="020B0604030504040204" pitchFamily="34" charset="0"/>
                <a:cs typeface="Calibri" panose="020F0502020204030204" pitchFamily="34" charset="0"/>
              </a:rPr>
              <a:t>Standard applicable as of 1 January 2019 to leases: valuation of leases under assets offset with an entry under liabilities // Recognition of lease payments in part under operating expenses ("depreciation") and in part under financial expenses ("cost of debt")</a:t>
            </a:r>
          </a:p>
        </p:txBody>
      </p:sp>
      <p:sp>
        <p:nvSpPr>
          <p:cNvPr id="8" name="Titre 1">
            <a:extLst>
              <a:ext uri="{FF2B5EF4-FFF2-40B4-BE49-F238E27FC236}">
                <a16:creationId xmlns:a16="http://schemas.microsoft.com/office/drawing/2014/main" id="{BD3154B2-4723-4D39-AAD1-E05BF9BFDE32}"/>
              </a:ext>
            </a:extLst>
          </p:cNvPr>
          <p:cNvSpPr txBox="1">
            <a:spLocks/>
          </p:cNvSpPr>
          <p:nvPr/>
        </p:nvSpPr>
        <p:spPr>
          <a:xfrm>
            <a:off x="199103" y="194036"/>
            <a:ext cx="8745794" cy="699344"/>
          </a:xfrm>
          <a:prstGeom prst="rect">
            <a:avLst/>
          </a:prstGeom>
        </p:spPr>
        <p:txBody>
          <a:bodyPr vert="horz" lIns="79748" tIns="39874" rIns="79748" bIns="39874" rtlCol="0" anchor="ctr">
            <a:noAutofit/>
          </a:bodyPr>
          <a:lstStyle>
            <a:lvl1pPr algn="ctr" defTabSz="685800" rtl="0" eaLnBrk="1" latinLnBrk="0" hangingPunct="1">
              <a:lnSpc>
                <a:spcPct val="90000"/>
              </a:lnSpc>
              <a:spcBef>
                <a:spcPct val="0"/>
              </a:spcBef>
              <a:buNone/>
              <a:defRPr sz="3200" kern="1200" cap="all" baseline="0">
                <a:solidFill>
                  <a:schemeClr val="bg1"/>
                </a:solidFill>
                <a:latin typeface="+mj-lt"/>
                <a:ea typeface="+mj-ea"/>
                <a:cs typeface="+mj-cs"/>
              </a:defRPr>
            </a:lvl1pPr>
          </a:lstStyle>
          <a:p>
            <a:r>
              <a:rPr lang="en-GB" dirty="0"/>
              <a:t>IFRS 16 – IMPACTS </a:t>
            </a:r>
          </a:p>
        </p:txBody>
      </p:sp>
      <p:grpSp>
        <p:nvGrpSpPr>
          <p:cNvPr id="3" name="Group 4"/>
          <p:cNvGrpSpPr>
            <a:grpSpLocks noChangeAspect="1"/>
          </p:cNvGrpSpPr>
          <p:nvPr/>
        </p:nvGrpSpPr>
        <p:grpSpPr bwMode="auto">
          <a:xfrm>
            <a:off x="357188" y="2063750"/>
            <a:ext cx="4649788" cy="2740026"/>
            <a:chOff x="225" y="1300"/>
            <a:chExt cx="2929" cy="1726"/>
          </a:xfrm>
        </p:grpSpPr>
        <p:sp>
          <p:nvSpPr>
            <p:cNvPr id="6" name="AutoShape 3"/>
            <p:cNvSpPr>
              <a:spLocks noChangeAspect="1" noChangeArrowheads="1" noTextEdit="1"/>
            </p:cNvSpPr>
            <p:nvPr/>
          </p:nvSpPr>
          <p:spPr bwMode="auto">
            <a:xfrm>
              <a:off x="225" y="1300"/>
              <a:ext cx="2524" cy="1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7" name="Rectangle 5"/>
            <p:cNvSpPr>
              <a:spLocks noChangeArrowheads="1"/>
            </p:cNvSpPr>
            <p:nvPr/>
          </p:nvSpPr>
          <p:spPr bwMode="auto">
            <a:xfrm>
              <a:off x="225" y="1300"/>
              <a:ext cx="2524" cy="207"/>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9" name="Rectangle 6"/>
            <p:cNvSpPr>
              <a:spLocks noChangeArrowheads="1"/>
            </p:cNvSpPr>
            <p:nvPr/>
          </p:nvSpPr>
          <p:spPr bwMode="auto">
            <a:xfrm>
              <a:off x="2744" y="1300"/>
              <a:ext cx="410" cy="20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 name="Rectangle 7"/>
            <p:cNvSpPr>
              <a:spLocks noChangeArrowheads="1"/>
            </p:cNvSpPr>
            <p:nvPr/>
          </p:nvSpPr>
          <p:spPr bwMode="auto">
            <a:xfrm>
              <a:off x="225" y="1502"/>
              <a:ext cx="2929" cy="6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1" name="Rectangle 8"/>
            <p:cNvSpPr>
              <a:spLocks noChangeArrowheads="1"/>
            </p:cNvSpPr>
            <p:nvPr/>
          </p:nvSpPr>
          <p:spPr bwMode="auto">
            <a:xfrm>
              <a:off x="225" y="1558"/>
              <a:ext cx="2524" cy="10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2" name="Rectangle 9"/>
            <p:cNvSpPr>
              <a:spLocks noChangeArrowheads="1"/>
            </p:cNvSpPr>
            <p:nvPr/>
          </p:nvSpPr>
          <p:spPr bwMode="auto">
            <a:xfrm>
              <a:off x="2744" y="1558"/>
              <a:ext cx="410" cy="10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3" name="Rectangle 10"/>
            <p:cNvSpPr>
              <a:spLocks noChangeArrowheads="1"/>
            </p:cNvSpPr>
            <p:nvPr/>
          </p:nvSpPr>
          <p:spPr bwMode="auto">
            <a:xfrm>
              <a:off x="225" y="1659"/>
              <a:ext cx="2929" cy="10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4" name="Rectangle 11"/>
            <p:cNvSpPr>
              <a:spLocks noChangeArrowheads="1"/>
            </p:cNvSpPr>
            <p:nvPr/>
          </p:nvSpPr>
          <p:spPr bwMode="auto">
            <a:xfrm>
              <a:off x="225" y="1760"/>
              <a:ext cx="2524" cy="112"/>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5" name="Rectangle 12"/>
            <p:cNvSpPr>
              <a:spLocks noChangeArrowheads="1"/>
            </p:cNvSpPr>
            <p:nvPr/>
          </p:nvSpPr>
          <p:spPr bwMode="auto">
            <a:xfrm>
              <a:off x="2744" y="1760"/>
              <a:ext cx="410" cy="1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6" name="Rectangle 13"/>
            <p:cNvSpPr>
              <a:spLocks noChangeArrowheads="1"/>
            </p:cNvSpPr>
            <p:nvPr/>
          </p:nvSpPr>
          <p:spPr bwMode="auto">
            <a:xfrm>
              <a:off x="225" y="1867"/>
              <a:ext cx="2929" cy="10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7" name="Rectangle 14"/>
            <p:cNvSpPr>
              <a:spLocks noChangeArrowheads="1"/>
            </p:cNvSpPr>
            <p:nvPr/>
          </p:nvSpPr>
          <p:spPr bwMode="auto">
            <a:xfrm>
              <a:off x="225" y="1968"/>
              <a:ext cx="2524" cy="10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8" name="Rectangle 15"/>
            <p:cNvSpPr>
              <a:spLocks noChangeArrowheads="1"/>
            </p:cNvSpPr>
            <p:nvPr/>
          </p:nvSpPr>
          <p:spPr bwMode="auto">
            <a:xfrm>
              <a:off x="2744" y="1968"/>
              <a:ext cx="410" cy="10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 name="Rectangle 16"/>
            <p:cNvSpPr>
              <a:spLocks noChangeArrowheads="1"/>
            </p:cNvSpPr>
            <p:nvPr/>
          </p:nvSpPr>
          <p:spPr bwMode="auto">
            <a:xfrm>
              <a:off x="225" y="2069"/>
              <a:ext cx="2929" cy="10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0" name="Rectangle 17"/>
            <p:cNvSpPr>
              <a:spLocks noChangeArrowheads="1"/>
            </p:cNvSpPr>
            <p:nvPr/>
          </p:nvSpPr>
          <p:spPr bwMode="auto">
            <a:xfrm>
              <a:off x="225" y="2170"/>
              <a:ext cx="2524" cy="10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1" name="Rectangle 18"/>
            <p:cNvSpPr>
              <a:spLocks noChangeArrowheads="1"/>
            </p:cNvSpPr>
            <p:nvPr/>
          </p:nvSpPr>
          <p:spPr bwMode="auto">
            <a:xfrm>
              <a:off x="2744" y="2170"/>
              <a:ext cx="410" cy="10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2" name="Rectangle 19"/>
            <p:cNvSpPr>
              <a:spLocks noChangeArrowheads="1"/>
            </p:cNvSpPr>
            <p:nvPr/>
          </p:nvSpPr>
          <p:spPr bwMode="auto">
            <a:xfrm>
              <a:off x="225" y="2272"/>
              <a:ext cx="2929" cy="10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3" name="Rectangle 20"/>
            <p:cNvSpPr>
              <a:spLocks noChangeArrowheads="1"/>
            </p:cNvSpPr>
            <p:nvPr/>
          </p:nvSpPr>
          <p:spPr bwMode="auto">
            <a:xfrm>
              <a:off x="225" y="2373"/>
              <a:ext cx="2524" cy="10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4" name="Rectangle 21"/>
            <p:cNvSpPr>
              <a:spLocks noChangeArrowheads="1"/>
            </p:cNvSpPr>
            <p:nvPr/>
          </p:nvSpPr>
          <p:spPr bwMode="auto">
            <a:xfrm>
              <a:off x="2744" y="2373"/>
              <a:ext cx="410" cy="10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5" name="Rectangle 22"/>
            <p:cNvSpPr>
              <a:spLocks noChangeArrowheads="1"/>
            </p:cNvSpPr>
            <p:nvPr/>
          </p:nvSpPr>
          <p:spPr bwMode="auto">
            <a:xfrm>
              <a:off x="225" y="2474"/>
              <a:ext cx="2929" cy="10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6" name="Rectangle 23"/>
            <p:cNvSpPr>
              <a:spLocks noChangeArrowheads="1"/>
            </p:cNvSpPr>
            <p:nvPr/>
          </p:nvSpPr>
          <p:spPr bwMode="auto">
            <a:xfrm>
              <a:off x="225" y="2575"/>
              <a:ext cx="2524" cy="208"/>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7" name="Rectangle 24"/>
            <p:cNvSpPr>
              <a:spLocks noChangeArrowheads="1"/>
            </p:cNvSpPr>
            <p:nvPr/>
          </p:nvSpPr>
          <p:spPr bwMode="auto">
            <a:xfrm>
              <a:off x="2744" y="2575"/>
              <a:ext cx="410" cy="20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8" name="Rectangle 25"/>
            <p:cNvSpPr>
              <a:spLocks noChangeArrowheads="1"/>
            </p:cNvSpPr>
            <p:nvPr/>
          </p:nvSpPr>
          <p:spPr bwMode="auto">
            <a:xfrm>
              <a:off x="225" y="2778"/>
              <a:ext cx="2929" cy="10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9" name="Rectangle 26"/>
            <p:cNvSpPr>
              <a:spLocks noChangeArrowheads="1"/>
            </p:cNvSpPr>
            <p:nvPr/>
          </p:nvSpPr>
          <p:spPr bwMode="auto">
            <a:xfrm>
              <a:off x="225" y="2879"/>
              <a:ext cx="2524" cy="10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0" name="Rectangle 27"/>
            <p:cNvSpPr>
              <a:spLocks noChangeArrowheads="1"/>
            </p:cNvSpPr>
            <p:nvPr/>
          </p:nvSpPr>
          <p:spPr bwMode="auto">
            <a:xfrm>
              <a:off x="2744" y="2879"/>
              <a:ext cx="410" cy="10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1" name="Rectangle 28"/>
            <p:cNvSpPr>
              <a:spLocks noChangeArrowheads="1"/>
            </p:cNvSpPr>
            <p:nvPr/>
          </p:nvSpPr>
          <p:spPr bwMode="auto">
            <a:xfrm>
              <a:off x="225" y="2980"/>
              <a:ext cx="2929" cy="4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2" name="Rectangle 29"/>
            <p:cNvSpPr>
              <a:spLocks noChangeArrowheads="1"/>
            </p:cNvSpPr>
            <p:nvPr/>
          </p:nvSpPr>
          <p:spPr bwMode="auto">
            <a:xfrm>
              <a:off x="781" y="1361"/>
              <a:ext cx="2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€m</a:t>
              </a:r>
            </a:p>
          </p:txBody>
        </p:sp>
        <p:sp>
          <p:nvSpPr>
            <p:cNvPr id="33" name="Rectangle 30"/>
            <p:cNvSpPr>
              <a:spLocks noChangeArrowheads="1"/>
            </p:cNvSpPr>
            <p:nvPr/>
          </p:nvSpPr>
          <p:spPr bwMode="auto">
            <a:xfrm>
              <a:off x="1560" y="1361"/>
              <a:ext cx="445"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30/06/2021</a:t>
              </a:r>
            </a:p>
          </p:txBody>
        </p:sp>
        <p:sp>
          <p:nvSpPr>
            <p:cNvPr id="34" name="Rectangle 31"/>
            <p:cNvSpPr>
              <a:spLocks noChangeArrowheads="1"/>
            </p:cNvSpPr>
            <p:nvPr/>
          </p:nvSpPr>
          <p:spPr bwMode="auto">
            <a:xfrm>
              <a:off x="2018" y="1325"/>
              <a:ext cx="318"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Impact of</a:t>
              </a:r>
            </a:p>
          </p:txBody>
        </p:sp>
        <p:sp>
          <p:nvSpPr>
            <p:cNvPr id="35" name="Rectangle 32"/>
            <p:cNvSpPr>
              <a:spLocks noChangeArrowheads="1"/>
            </p:cNvSpPr>
            <p:nvPr/>
          </p:nvSpPr>
          <p:spPr bwMode="auto">
            <a:xfrm>
              <a:off x="2045" y="1411"/>
              <a:ext cx="262"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IFRS 16 </a:t>
              </a:r>
            </a:p>
          </p:txBody>
        </p:sp>
        <p:sp>
          <p:nvSpPr>
            <p:cNvPr id="36" name="Rectangle 33"/>
            <p:cNvSpPr>
              <a:spLocks noChangeArrowheads="1"/>
            </p:cNvSpPr>
            <p:nvPr/>
          </p:nvSpPr>
          <p:spPr bwMode="auto">
            <a:xfrm>
              <a:off x="2365" y="1310"/>
              <a:ext cx="460"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30/06/2021 </a:t>
              </a:r>
            </a:p>
          </p:txBody>
        </p:sp>
        <p:sp>
          <p:nvSpPr>
            <p:cNvPr id="37" name="Rectangle 34"/>
            <p:cNvSpPr>
              <a:spLocks noChangeArrowheads="1"/>
            </p:cNvSpPr>
            <p:nvPr/>
          </p:nvSpPr>
          <p:spPr bwMode="auto">
            <a:xfrm>
              <a:off x="2435" y="1411"/>
              <a:ext cx="28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IFRS 16</a:t>
              </a:r>
            </a:p>
          </p:txBody>
        </p:sp>
        <p:sp>
          <p:nvSpPr>
            <p:cNvPr id="38" name="Rectangle 35"/>
            <p:cNvSpPr>
              <a:spLocks noChangeArrowheads="1"/>
            </p:cNvSpPr>
            <p:nvPr/>
          </p:nvSpPr>
          <p:spPr bwMode="auto">
            <a:xfrm>
              <a:off x="240" y="1568"/>
              <a:ext cx="627"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Revenue </a:t>
              </a:r>
            </a:p>
          </p:txBody>
        </p:sp>
        <p:sp>
          <p:nvSpPr>
            <p:cNvPr id="39" name="Rectangle 36"/>
            <p:cNvSpPr>
              <a:spLocks noChangeArrowheads="1"/>
            </p:cNvSpPr>
            <p:nvPr/>
          </p:nvSpPr>
          <p:spPr bwMode="auto">
            <a:xfrm>
              <a:off x="1763" y="1568"/>
              <a:ext cx="233"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209.8</a:t>
              </a:r>
            </a:p>
          </p:txBody>
        </p:sp>
        <p:sp>
          <p:nvSpPr>
            <p:cNvPr id="40" name="Rectangle 37"/>
            <p:cNvSpPr>
              <a:spLocks noChangeArrowheads="1"/>
            </p:cNvSpPr>
            <p:nvPr/>
          </p:nvSpPr>
          <p:spPr bwMode="auto">
            <a:xfrm>
              <a:off x="2572" y="1568"/>
              <a:ext cx="233"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209.8</a:t>
              </a:r>
            </a:p>
          </p:txBody>
        </p:sp>
        <p:sp>
          <p:nvSpPr>
            <p:cNvPr id="41" name="Rectangle 38"/>
            <p:cNvSpPr>
              <a:spLocks noChangeArrowheads="1"/>
            </p:cNvSpPr>
            <p:nvPr/>
          </p:nvSpPr>
          <p:spPr bwMode="auto">
            <a:xfrm>
              <a:off x="240" y="1669"/>
              <a:ext cx="921"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rgbClr val="000000"/>
                  </a:solidFill>
                  <a:latin typeface="Calibri" pitchFamily="34" charset="0"/>
                  <a:cs typeface="Arial" pitchFamily="34" charset="0"/>
                </a:rPr>
                <a:t>Purchases and external charges</a:t>
              </a:r>
            </a:p>
          </p:txBody>
        </p:sp>
        <p:sp>
          <p:nvSpPr>
            <p:cNvPr id="42" name="Rectangle 39"/>
            <p:cNvSpPr>
              <a:spLocks noChangeArrowheads="1"/>
            </p:cNvSpPr>
            <p:nvPr/>
          </p:nvSpPr>
          <p:spPr bwMode="auto">
            <a:xfrm>
              <a:off x="1737" y="1669"/>
              <a:ext cx="24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rgbClr val="000000"/>
                  </a:solidFill>
                  <a:latin typeface="Calibri" pitchFamily="34" charset="0"/>
                  <a:cs typeface="Arial" pitchFamily="34" charset="0"/>
                </a:rPr>
                <a:t>-137.3</a:t>
              </a:r>
            </a:p>
          </p:txBody>
        </p:sp>
        <p:sp>
          <p:nvSpPr>
            <p:cNvPr id="43" name="Rectangle 40"/>
            <p:cNvSpPr>
              <a:spLocks noChangeArrowheads="1"/>
            </p:cNvSpPr>
            <p:nvPr/>
          </p:nvSpPr>
          <p:spPr bwMode="auto">
            <a:xfrm>
              <a:off x="2203" y="1669"/>
              <a:ext cx="18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rgbClr val="000000"/>
                  </a:solidFill>
                  <a:latin typeface="Calibri" pitchFamily="34" charset="0"/>
                  <a:cs typeface="Arial" pitchFamily="34" charset="0"/>
                </a:rPr>
                <a:t>23.8</a:t>
              </a:r>
            </a:p>
          </p:txBody>
        </p:sp>
        <p:sp>
          <p:nvSpPr>
            <p:cNvPr id="44" name="Rectangle 41"/>
            <p:cNvSpPr>
              <a:spLocks noChangeArrowheads="1"/>
            </p:cNvSpPr>
            <p:nvPr/>
          </p:nvSpPr>
          <p:spPr bwMode="auto">
            <a:xfrm>
              <a:off x="2547" y="1669"/>
              <a:ext cx="24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rgbClr val="000000"/>
                  </a:solidFill>
                  <a:latin typeface="Calibri" pitchFamily="34" charset="0"/>
                  <a:cs typeface="Arial" pitchFamily="34" charset="0"/>
                </a:rPr>
                <a:t>-113.5</a:t>
              </a:r>
            </a:p>
          </p:txBody>
        </p:sp>
        <p:sp>
          <p:nvSpPr>
            <p:cNvPr id="45" name="Rectangle 42"/>
            <p:cNvSpPr>
              <a:spLocks noChangeArrowheads="1"/>
            </p:cNvSpPr>
            <p:nvPr/>
          </p:nvSpPr>
          <p:spPr bwMode="auto">
            <a:xfrm>
              <a:off x="240" y="1771"/>
              <a:ext cx="309"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EBITDA </a:t>
              </a:r>
            </a:p>
          </p:txBody>
        </p:sp>
        <p:sp>
          <p:nvSpPr>
            <p:cNvPr id="46" name="Rectangle 43"/>
            <p:cNvSpPr>
              <a:spLocks noChangeArrowheads="1"/>
            </p:cNvSpPr>
            <p:nvPr/>
          </p:nvSpPr>
          <p:spPr bwMode="auto">
            <a:xfrm>
              <a:off x="1808" y="1771"/>
              <a:ext cx="17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-2.4</a:t>
              </a:r>
            </a:p>
          </p:txBody>
        </p:sp>
        <p:sp>
          <p:nvSpPr>
            <p:cNvPr id="47" name="Rectangle 44"/>
            <p:cNvSpPr>
              <a:spLocks noChangeArrowheads="1"/>
            </p:cNvSpPr>
            <p:nvPr/>
          </p:nvSpPr>
          <p:spPr bwMode="auto">
            <a:xfrm>
              <a:off x="2203" y="1771"/>
              <a:ext cx="187"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23.8</a:t>
              </a:r>
            </a:p>
          </p:txBody>
        </p:sp>
        <p:sp>
          <p:nvSpPr>
            <p:cNvPr id="48" name="Rectangle 45"/>
            <p:cNvSpPr>
              <a:spLocks noChangeArrowheads="1"/>
            </p:cNvSpPr>
            <p:nvPr/>
          </p:nvSpPr>
          <p:spPr bwMode="auto">
            <a:xfrm>
              <a:off x="2607" y="1771"/>
              <a:ext cx="187"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21.3</a:t>
              </a:r>
            </a:p>
          </p:txBody>
        </p:sp>
        <p:sp>
          <p:nvSpPr>
            <p:cNvPr id="49" name="Rectangle 46"/>
            <p:cNvSpPr>
              <a:spLocks noChangeArrowheads="1"/>
            </p:cNvSpPr>
            <p:nvPr/>
          </p:nvSpPr>
          <p:spPr bwMode="auto">
            <a:xfrm>
              <a:off x="240" y="1877"/>
              <a:ext cx="102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rgbClr val="000000"/>
                  </a:solidFill>
                  <a:latin typeface="Calibri" pitchFamily="34" charset="0"/>
                  <a:cs typeface="Arial" pitchFamily="34" charset="0"/>
                </a:rPr>
                <a:t>Amortisation, depreciation and provisions</a:t>
              </a:r>
            </a:p>
          </p:txBody>
        </p:sp>
        <p:sp>
          <p:nvSpPr>
            <p:cNvPr id="50" name="Rectangle 47"/>
            <p:cNvSpPr>
              <a:spLocks noChangeArrowheads="1"/>
            </p:cNvSpPr>
            <p:nvPr/>
          </p:nvSpPr>
          <p:spPr bwMode="auto">
            <a:xfrm>
              <a:off x="1773" y="1877"/>
              <a:ext cx="207"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rgbClr val="000000"/>
                  </a:solidFill>
                  <a:latin typeface="Calibri" pitchFamily="34" charset="0"/>
                  <a:cs typeface="Arial" pitchFamily="34" charset="0"/>
                </a:rPr>
                <a:t>-25.6</a:t>
              </a:r>
            </a:p>
          </p:txBody>
        </p:sp>
        <p:sp>
          <p:nvSpPr>
            <p:cNvPr id="51" name="Rectangle 48"/>
            <p:cNvSpPr>
              <a:spLocks noChangeArrowheads="1"/>
            </p:cNvSpPr>
            <p:nvPr/>
          </p:nvSpPr>
          <p:spPr bwMode="auto">
            <a:xfrm>
              <a:off x="2177" y="1877"/>
              <a:ext cx="207"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rgbClr val="000000"/>
                  </a:solidFill>
                  <a:latin typeface="Calibri" pitchFamily="34" charset="0"/>
                  <a:cs typeface="Arial" pitchFamily="34" charset="0"/>
                </a:rPr>
                <a:t>-22.2</a:t>
              </a:r>
            </a:p>
          </p:txBody>
        </p:sp>
        <p:sp>
          <p:nvSpPr>
            <p:cNvPr id="52" name="Rectangle 49"/>
            <p:cNvSpPr>
              <a:spLocks noChangeArrowheads="1"/>
            </p:cNvSpPr>
            <p:nvPr/>
          </p:nvSpPr>
          <p:spPr bwMode="auto">
            <a:xfrm>
              <a:off x="2582" y="1877"/>
              <a:ext cx="207"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rgbClr val="000000"/>
                  </a:solidFill>
                  <a:latin typeface="Calibri" pitchFamily="34" charset="0"/>
                  <a:cs typeface="Arial" pitchFamily="34" charset="0"/>
                </a:rPr>
                <a:t>-47.8</a:t>
              </a:r>
            </a:p>
          </p:txBody>
        </p:sp>
        <p:sp>
          <p:nvSpPr>
            <p:cNvPr id="53" name="Rectangle 50"/>
            <p:cNvSpPr>
              <a:spLocks noChangeArrowheads="1"/>
            </p:cNvSpPr>
            <p:nvPr/>
          </p:nvSpPr>
          <p:spPr bwMode="auto">
            <a:xfrm>
              <a:off x="240" y="1978"/>
              <a:ext cx="105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Current operating income </a:t>
              </a:r>
            </a:p>
          </p:txBody>
        </p:sp>
        <p:sp>
          <p:nvSpPr>
            <p:cNvPr id="54" name="Rectangle 51"/>
            <p:cNvSpPr>
              <a:spLocks noChangeArrowheads="1"/>
            </p:cNvSpPr>
            <p:nvPr/>
          </p:nvSpPr>
          <p:spPr bwMode="auto">
            <a:xfrm>
              <a:off x="1773" y="1978"/>
              <a:ext cx="21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-28.0</a:t>
              </a:r>
            </a:p>
          </p:txBody>
        </p:sp>
        <p:sp>
          <p:nvSpPr>
            <p:cNvPr id="55" name="Rectangle 52"/>
            <p:cNvSpPr>
              <a:spLocks noChangeArrowheads="1"/>
            </p:cNvSpPr>
            <p:nvPr/>
          </p:nvSpPr>
          <p:spPr bwMode="auto">
            <a:xfrm>
              <a:off x="2238" y="1978"/>
              <a:ext cx="147"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1.5</a:t>
              </a:r>
            </a:p>
          </p:txBody>
        </p:sp>
        <p:sp>
          <p:nvSpPr>
            <p:cNvPr id="56" name="Rectangle 53"/>
            <p:cNvSpPr>
              <a:spLocks noChangeArrowheads="1"/>
            </p:cNvSpPr>
            <p:nvPr/>
          </p:nvSpPr>
          <p:spPr bwMode="auto">
            <a:xfrm>
              <a:off x="2582" y="1978"/>
              <a:ext cx="21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-26.5</a:t>
              </a:r>
            </a:p>
          </p:txBody>
        </p:sp>
        <p:sp>
          <p:nvSpPr>
            <p:cNvPr id="57" name="Rectangle 54"/>
            <p:cNvSpPr>
              <a:spLocks noChangeArrowheads="1"/>
            </p:cNvSpPr>
            <p:nvPr/>
          </p:nvSpPr>
          <p:spPr bwMode="auto">
            <a:xfrm>
              <a:off x="240" y="2079"/>
              <a:ext cx="136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rgbClr val="000000"/>
                  </a:solidFill>
                  <a:latin typeface="Calibri" pitchFamily="34" charset="0"/>
                  <a:cs typeface="Arial" pitchFamily="34" charset="0"/>
                </a:rPr>
                <a:t>Other non-current income and expenses</a:t>
              </a:r>
            </a:p>
          </p:txBody>
        </p:sp>
        <p:sp>
          <p:nvSpPr>
            <p:cNvPr id="58" name="Rectangle 55"/>
            <p:cNvSpPr>
              <a:spLocks noChangeArrowheads="1"/>
            </p:cNvSpPr>
            <p:nvPr/>
          </p:nvSpPr>
          <p:spPr bwMode="auto">
            <a:xfrm>
              <a:off x="1808" y="2079"/>
              <a:ext cx="167"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rgbClr val="000000"/>
                  </a:solidFill>
                  <a:latin typeface="Calibri" pitchFamily="34" charset="0"/>
                  <a:cs typeface="Arial" pitchFamily="34" charset="0"/>
                </a:rPr>
                <a:t>-3.5</a:t>
              </a:r>
            </a:p>
          </p:txBody>
        </p:sp>
        <p:sp>
          <p:nvSpPr>
            <p:cNvPr id="59" name="Rectangle 56"/>
            <p:cNvSpPr>
              <a:spLocks noChangeArrowheads="1"/>
            </p:cNvSpPr>
            <p:nvPr/>
          </p:nvSpPr>
          <p:spPr bwMode="auto">
            <a:xfrm>
              <a:off x="2618" y="2079"/>
              <a:ext cx="167"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rgbClr val="000000"/>
                  </a:solidFill>
                  <a:latin typeface="Calibri" pitchFamily="34" charset="0"/>
                  <a:cs typeface="Arial" pitchFamily="34" charset="0"/>
                </a:rPr>
                <a:t>-3.5</a:t>
              </a:r>
            </a:p>
          </p:txBody>
        </p:sp>
        <p:sp>
          <p:nvSpPr>
            <p:cNvPr id="60" name="Rectangle 57"/>
            <p:cNvSpPr>
              <a:spLocks noChangeArrowheads="1"/>
            </p:cNvSpPr>
            <p:nvPr/>
          </p:nvSpPr>
          <p:spPr bwMode="auto">
            <a:xfrm>
              <a:off x="240" y="2180"/>
              <a:ext cx="789"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Operating profit</a:t>
              </a:r>
            </a:p>
          </p:txBody>
        </p:sp>
        <p:sp>
          <p:nvSpPr>
            <p:cNvPr id="61" name="Rectangle 58"/>
            <p:cNvSpPr>
              <a:spLocks noChangeArrowheads="1"/>
            </p:cNvSpPr>
            <p:nvPr/>
          </p:nvSpPr>
          <p:spPr bwMode="auto">
            <a:xfrm>
              <a:off x="1773" y="2180"/>
              <a:ext cx="21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-31.5</a:t>
              </a:r>
            </a:p>
          </p:txBody>
        </p:sp>
        <p:sp>
          <p:nvSpPr>
            <p:cNvPr id="62" name="Rectangle 59"/>
            <p:cNvSpPr>
              <a:spLocks noChangeArrowheads="1"/>
            </p:cNvSpPr>
            <p:nvPr/>
          </p:nvSpPr>
          <p:spPr bwMode="auto">
            <a:xfrm>
              <a:off x="2238" y="2180"/>
              <a:ext cx="147"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1.5</a:t>
              </a:r>
            </a:p>
          </p:txBody>
        </p:sp>
        <p:sp>
          <p:nvSpPr>
            <p:cNvPr id="63" name="Rectangle 60"/>
            <p:cNvSpPr>
              <a:spLocks noChangeArrowheads="1"/>
            </p:cNvSpPr>
            <p:nvPr/>
          </p:nvSpPr>
          <p:spPr bwMode="auto">
            <a:xfrm>
              <a:off x="2582" y="2180"/>
              <a:ext cx="21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-30.0</a:t>
              </a:r>
            </a:p>
          </p:txBody>
        </p:sp>
        <p:sp>
          <p:nvSpPr>
            <p:cNvPr id="64" name="Rectangle 61"/>
            <p:cNvSpPr>
              <a:spLocks noChangeArrowheads="1"/>
            </p:cNvSpPr>
            <p:nvPr/>
          </p:nvSpPr>
          <p:spPr bwMode="auto">
            <a:xfrm>
              <a:off x="240" y="2282"/>
              <a:ext cx="63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rgbClr val="000000"/>
                  </a:solidFill>
                  <a:latin typeface="Calibri" pitchFamily="34" charset="0"/>
                  <a:cs typeface="Arial" pitchFamily="34" charset="0"/>
                </a:rPr>
                <a:t>Net financial income (expense)</a:t>
              </a:r>
            </a:p>
          </p:txBody>
        </p:sp>
        <p:sp>
          <p:nvSpPr>
            <p:cNvPr id="65" name="Rectangle 62"/>
            <p:cNvSpPr>
              <a:spLocks noChangeArrowheads="1"/>
            </p:cNvSpPr>
            <p:nvPr/>
          </p:nvSpPr>
          <p:spPr bwMode="auto">
            <a:xfrm>
              <a:off x="1808" y="2282"/>
              <a:ext cx="167"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rgbClr val="000000"/>
                  </a:solidFill>
                  <a:latin typeface="Calibri" pitchFamily="34" charset="0"/>
                  <a:cs typeface="Arial" pitchFamily="34" charset="0"/>
                </a:rPr>
                <a:t>-7.1</a:t>
              </a:r>
            </a:p>
          </p:txBody>
        </p:sp>
        <p:sp>
          <p:nvSpPr>
            <p:cNvPr id="66" name="Rectangle 63"/>
            <p:cNvSpPr>
              <a:spLocks noChangeArrowheads="1"/>
            </p:cNvSpPr>
            <p:nvPr/>
          </p:nvSpPr>
          <p:spPr bwMode="auto">
            <a:xfrm>
              <a:off x="2213" y="2282"/>
              <a:ext cx="167"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rgbClr val="000000"/>
                  </a:solidFill>
                  <a:latin typeface="Calibri" pitchFamily="34" charset="0"/>
                  <a:cs typeface="Arial" pitchFamily="34" charset="0"/>
                </a:rPr>
                <a:t>-6.6</a:t>
              </a:r>
            </a:p>
          </p:txBody>
        </p:sp>
        <p:sp>
          <p:nvSpPr>
            <p:cNvPr id="67" name="Rectangle 64"/>
            <p:cNvSpPr>
              <a:spLocks noChangeArrowheads="1"/>
            </p:cNvSpPr>
            <p:nvPr/>
          </p:nvSpPr>
          <p:spPr bwMode="auto">
            <a:xfrm>
              <a:off x="2582" y="2282"/>
              <a:ext cx="207"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rgbClr val="000000"/>
                  </a:solidFill>
                  <a:latin typeface="Calibri" pitchFamily="34" charset="0"/>
                  <a:cs typeface="Arial" pitchFamily="34" charset="0"/>
                </a:rPr>
                <a:t>-13.7</a:t>
              </a:r>
            </a:p>
          </p:txBody>
        </p:sp>
        <p:sp>
          <p:nvSpPr>
            <p:cNvPr id="68" name="Rectangle 65"/>
            <p:cNvSpPr>
              <a:spLocks noChangeArrowheads="1"/>
            </p:cNvSpPr>
            <p:nvPr/>
          </p:nvSpPr>
          <p:spPr bwMode="auto">
            <a:xfrm>
              <a:off x="240" y="2383"/>
              <a:ext cx="784"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Profit /(loss) before tax</a:t>
              </a:r>
            </a:p>
          </p:txBody>
        </p:sp>
        <p:sp>
          <p:nvSpPr>
            <p:cNvPr id="69" name="Rectangle 66"/>
            <p:cNvSpPr>
              <a:spLocks noChangeArrowheads="1"/>
            </p:cNvSpPr>
            <p:nvPr/>
          </p:nvSpPr>
          <p:spPr bwMode="auto">
            <a:xfrm>
              <a:off x="1773" y="2383"/>
              <a:ext cx="21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-38.6</a:t>
              </a:r>
            </a:p>
          </p:txBody>
        </p:sp>
        <p:sp>
          <p:nvSpPr>
            <p:cNvPr id="70" name="Rectangle 67"/>
            <p:cNvSpPr>
              <a:spLocks noChangeArrowheads="1"/>
            </p:cNvSpPr>
            <p:nvPr/>
          </p:nvSpPr>
          <p:spPr bwMode="auto">
            <a:xfrm>
              <a:off x="2213" y="2383"/>
              <a:ext cx="17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-5.0</a:t>
              </a:r>
            </a:p>
          </p:txBody>
        </p:sp>
        <p:sp>
          <p:nvSpPr>
            <p:cNvPr id="71" name="Rectangle 68"/>
            <p:cNvSpPr>
              <a:spLocks noChangeArrowheads="1"/>
            </p:cNvSpPr>
            <p:nvPr/>
          </p:nvSpPr>
          <p:spPr bwMode="auto">
            <a:xfrm>
              <a:off x="2582" y="2383"/>
              <a:ext cx="21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-43.7</a:t>
              </a:r>
            </a:p>
          </p:txBody>
        </p:sp>
        <p:sp>
          <p:nvSpPr>
            <p:cNvPr id="72" name="Rectangle 69"/>
            <p:cNvSpPr>
              <a:spLocks noChangeArrowheads="1"/>
            </p:cNvSpPr>
            <p:nvPr/>
          </p:nvSpPr>
          <p:spPr bwMode="auto">
            <a:xfrm>
              <a:off x="240" y="2484"/>
              <a:ext cx="541"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rgbClr val="000000"/>
                  </a:solidFill>
                  <a:latin typeface="Calibri" pitchFamily="34" charset="0"/>
                  <a:cs typeface="Arial" pitchFamily="34" charset="0"/>
                </a:rPr>
                <a:t>Corporate income tax </a:t>
              </a:r>
            </a:p>
          </p:txBody>
        </p:sp>
        <p:sp>
          <p:nvSpPr>
            <p:cNvPr id="73" name="Rectangle 70"/>
            <p:cNvSpPr>
              <a:spLocks noChangeArrowheads="1"/>
            </p:cNvSpPr>
            <p:nvPr/>
          </p:nvSpPr>
          <p:spPr bwMode="auto">
            <a:xfrm>
              <a:off x="1798" y="2484"/>
              <a:ext cx="18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rgbClr val="000000"/>
                  </a:solidFill>
                  <a:latin typeface="Calibri" pitchFamily="34" charset="0"/>
                  <a:cs typeface="Arial" pitchFamily="34" charset="0"/>
                </a:rPr>
                <a:t>11.7</a:t>
              </a:r>
            </a:p>
          </p:txBody>
        </p:sp>
        <p:sp>
          <p:nvSpPr>
            <p:cNvPr id="74" name="Rectangle 71"/>
            <p:cNvSpPr>
              <a:spLocks noChangeArrowheads="1"/>
            </p:cNvSpPr>
            <p:nvPr/>
          </p:nvSpPr>
          <p:spPr bwMode="auto">
            <a:xfrm>
              <a:off x="2238" y="2484"/>
              <a:ext cx="14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rgbClr val="000000"/>
                  </a:solidFill>
                  <a:latin typeface="Calibri" pitchFamily="34" charset="0"/>
                  <a:cs typeface="Arial" pitchFamily="34" charset="0"/>
                </a:rPr>
                <a:t>0.7</a:t>
              </a:r>
            </a:p>
          </p:txBody>
        </p:sp>
        <p:sp>
          <p:nvSpPr>
            <p:cNvPr id="75" name="Rectangle 72"/>
            <p:cNvSpPr>
              <a:spLocks noChangeArrowheads="1"/>
            </p:cNvSpPr>
            <p:nvPr/>
          </p:nvSpPr>
          <p:spPr bwMode="auto">
            <a:xfrm>
              <a:off x="2607" y="2484"/>
              <a:ext cx="18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rgbClr val="000000"/>
                  </a:solidFill>
                  <a:latin typeface="Calibri" pitchFamily="34" charset="0"/>
                  <a:cs typeface="Arial" pitchFamily="34" charset="0"/>
                </a:rPr>
                <a:t>12.5</a:t>
              </a:r>
            </a:p>
          </p:txBody>
        </p:sp>
        <p:sp>
          <p:nvSpPr>
            <p:cNvPr id="76" name="Rectangle 73"/>
            <p:cNvSpPr>
              <a:spLocks noChangeArrowheads="1"/>
            </p:cNvSpPr>
            <p:nvPr/>
          </p:nvSpPr>
          <p:spPr bwMode="auto">
            <a:xfrm>
              <a:off x="240" y="2585"/>
              <a:ext cx="1209"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Net profit / (loss) of consolidated companies</a:t>
              </a:r>
            </a:p>
          </p:txBody>
        </p:sp>
        <p:sp>
          <p:nvSpPr>
            <p:cNvPr id="77" name="Rectangle 74"/>
            <p:cNvSpPr>
              <a:spLocks noChangeArrowheads="1"/>
            </p:cNvSpPr>
            <p:nvPr/>
          </p:nvSpPr>
          <p:spPr bwMode="auto">
            <a:xfrm>
              <a:off x="1773" y="2585"/>
              <a:ext cx="21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-26.9</a:t>
              </a:r>
            </a:p>
          </p:txBody>
        </p:sp>
        <p:sp>
          <p:nvSpPr>
            <p:cNvPr id="78" name="Rectangle 75"/>
            <p:cNvSpPr>
              <a:spLocks noChangeArrowheads="1"/>
            </p:cNvSpPr>
            <p:nvPr/>
          </p:nvSpPr>
          <p:spPr bwMode="auto">
            <a:xfrm>
              <a:off x="2213" y="2585"/>
              <a:ext cx="17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-4.3</a:t>
              </a:r>
            </a:p>
          </p:txBody>
        </p:sp>
        <p:sp>
          <p:nvSpPr>
            <p:cNvPr id="79" name="Rectangle 76"/>
            <p:cNvSpPr>
              <a:spLocks noChangeArrowheads="1"/>
            </p:cNvSpPr>
            <p:nvPr/>
          </p:nvSpPr>
          <p:spPr bwMode="auto">
            <a:xfrm>
              <a:off x="2582" y="2585"/>
              <a:ext cx="21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-31.2</a:t>
              </a:r>
            </a:p>
          </p:txBody>
        </p:sp>
        <p:sp>
          <p:nvSpPr>
            <p:cNvPr id="80" name="Rectangle 77"/>
            <p:cNvSpPr>
              <a:spLocks noChangeArrowheads="1"/>
            </p:cNvSpPr>
            <p:nvPr/>
          </p:nvSpPr>
          <p:spPr bwMode="auto">
            <a:xfrm>
              <a:off x="240" y="2687"/>
              <a:ext cx="470"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Net profit / (loss) </a:t>
              </a:r>
            </a:p>
          </p:txBody>
        </p:sp>
        <p:sp>
          <p:nvSpPr>
            <p:cNvPr id="81" name="Rectangle 78"/>
            <p:cNvSpPr>
              <a:spLocks noChangeArrowheads="1"/>
            </p:cNvSpPr>
            <p:nvPr/>
          </p:nvSpPr>
          <p:spPr bwMode="auto">
            <a:xfrm>
              <a:off x="1773" y="2687"/>
              <a:ext cx="21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-27.7</a:t>
              </a:r>
            </a:p>
          </p:txBody>
        </p:sp>
        <p:sp>
          <p:nvSpPr>
            <p:cNvPr id="82" name="Rectangle 79"/>
            <p:cNvSpPr>
              <a:spLocks noChangeArrowheads="1"/>
            </p:cNvSpPr>
            <p:nvPr/>
          </p:nvSpPr>
          <p:spPr bwMode="auto">
            <a:xfrm>
              <a:off x="2213" y="2687"/>
              <a:ext cx="17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-4.3</a:t>
              </a:r>
            </a:p>
          </p:txBody>
        </p:sp>
        <p:sp>
          <p:nvSpPr>
            <p:cNvPr id="83" name="Rectangle 80"/>
            <p:cNvSpPr>
              <a:spLocks noChangeArrowheads="1"/>
            </p:cNvSpPr>
            <p:nvPr/>
          </p:nvSpPr>
          <p:spPr bwMode="auto">
            <a:xfrm>
              <a:off x="2582" y="2687"/>
              <a:ext cx="21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-32.0</a:t>
              </a:r>
            </a:p>
          </p:txBody>
        </p:sp>
        <p:sp>
          <p:nvSpPr>
            <p:cNvPr id="84" name="Rectangle 81"/>
            <p:cNvSpPr>
              <a:spLocks noChangeArrowheads="1"/>
            </p:cNvSpPr>
            <p:nvPr/>
          </p:nvSpPr>
          <p:spPr bwMode="auto">
            <a:xfrm>
              <a:off x="240" y="2788"/>
              <a:ext cx="465"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rgbClr val="000000"/>
                  </a:solidFill>
                  <a:latin typeface="Calibri" pitchFamily="34" charset="0"/>
                  <a:cs typeface="Arial" pitchFamily="34" charset="0"/>
                </a:rPr>
                <a:t>Non-controlling interests </a:t>
              </a:r>
            </a:p>
          </p:txBody>
        </p:sp>
        <p:sp>
          <p:nvSpPr>
            <p:cNvPr id="85" name="Rectangle 82"/>
            <p:cNvSpPr>
              <a:spLocks noChangeArrowheads="1"/>
            </p:cNvSpPr>
            <p:nvPr/>
          </p:nvSpPr>
          <p:spPr bwMode="auto">
            <a:xfrm>
              <a:off x="1808" y="2788"/>
              <a:ext cx="167"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rgbClr val="000000"/>
                  </a:solidFill>
                  <a:latin typeface="Calibri" pitchFamily="34" charset="0"/>
                  <a:cs typeface="Arial" pitchFamily="34" charset="0"/>
                </a:rPr>
                <a:t>-2.4</a:t>
              </a:r>
            </a:p>
          </p:txBody>
        </p:sp>
        <p:sp>
          <p:nvSpPr>
            <p:cNvPr id="86" name="Rectangle 83"/>
            <p:cNvSpPr>
              <a:spLocks noChangeArrowheads="1"/>
            </p:cNvSpPr>
            <p:nvPr/>
          </p:nvSpPr>
          <p:spPr bwMode="auto">
            <a:xfrm>
              <a:off x="2238" y="2788"/>
              <a:ext cx="14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rgbClr val="000000"/>
                  </a:solidFill>
                  <a:latin typeface="Calibri" pitchFamily="34" charset="0"/>
                  <a:cs typeface="Arial" pitchFamily="34" charset="0"/>
                </a:rPr>
                <a:t>0.3</a:t>
              </a:r>
            </a:p>
          </p:txBody>
        </p:sp>
        <p:sp>
          <p:nvSpPr>
            <p:cNvPr id="87" name="Rectangle 84"/>
            <p:cNvSpPr>
              <a:spLocks noChangeArrowheads="1"/>
            </p:cNvSpPr>
            <p:nvPr/>
          </p:nvSpPr>
          <p:spPr bwMode="auto">
            <a:xfrm>
              <a:off x="2618" y="2788"/>
              <a:ext cx="167"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rgbClr val="000000"/>
                  </a:solidFill>
                  <a:latin typeface="Calibri" pitchFamily="34" charset="0"/>
                  <a:cs typeface="Arial" pitchFamily="34" charset="0"/>
                </a:rPr>
                <a:t>-2.1</a:t>
              </a:r>
            </a:p>
          </p:txBody>
        </p:sp>
        <p:sp>
          <p:nvSpPr>
            <p:cNvPr id="88" name="Rectangle 85"/>
            <p:cNvSpPr>
              <a:spLocks noChangeArrowheads="1"/>
            </p:cNvSpPr>
            <p:nvPr/>
          </p:nvSpPr>
          <p:spPr bwMode="auto">
            <a:xfrm>
              <a:off x="240" y="2889"/>
              <a:ext cx="1586"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Net profit / (loss) attributable to shareholders</a:t>
              </a:r>
            </a:p>
          </p:txBody>
        </p:sp>
        <p:sp>
          <p:nvSpPr>
            <p:cNvPr id="89" name="Rectangle 86"/>
            <p:cNvSpPr>
              <a:spLocks noChangeArrowheads="1"/>
            </p:cNvSpPr>
            <p:nvPr/>
          </p:nvSpPr>
          <p:spPr bwMode="auto">
            <a:xfrm>
              <a:off x="1773" y="2889"/>
              <a:ext cx="21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-30.1</a:t>
              </a:r>
            </a:p>
          </p:txBody>
        </p:sp>
        <p:sp>
          <p:nvSpPr>
            <p:cNvPr id="90" name="Rectangle 87"/>
            <p:cNvSpPr>
              <a:spLocks noChangeArrowheads="1"/>
            </p:cNvSpPr>
            <p:nvPr/>
          </p:nvSpPr>
          <p:spPr bwMode="auto">
            <a:xfrm>
              <a:off x="2213" y="2889"/>
              <a:ext cx="17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-4.0</a:t>
              </a:r>
            </a:p>
          </p:txBody>
        </p:sp>
        <p:sp>
          <p:nvSpPr>
            <p:cNvPr id="91" name="Rectangle 88"/>
            <p:cNvSpPr>
              <a:spLocks noChangeArrowheads="1"/>
            </p:cNvSpPr>
            <p:nvPr/>
          </p:nvSpPr>
          <p:spPr bwMode="auto">
            <a:xfrm>
              <a:off x="2582" y="2889"/>
              <a:ext cx="21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000000"/>
                  </a:solidFill>
                  <a:latin typeface="Calibri" pitchFamily="34" charset="0"/>
                  <a:cs typeface="Arial" pitchFamily="34" charset="0"/>
                </a:rPr>
                <a:t>-34.1</a:t>
              </a:r>
            </a:p>
          </p:txBody>
        </p:sp>
      </p:grpSp>
      <p:grpSp>
        <p:nvGrpSpPr>
          <p:cNvPr id="92" name="Group 91"/>
          <p:cNvGrpSpPr>
            <a:grpSpLocks noChangeAspect="1"/>
          </p:cNvGrpSpPr>
          <p:nvPr/>
        </p:nvGrpSpPr>
        <p:grpSpPr bwMode="auto">
          <a:xfrm>
            <a:off x="4649788" y="2025650"/>
            <a:ext cx="4873625" cy="2960688"/>
            <a:chOff x="2929" y="1276"/>
            <a:chExt cx="3070" cy="1865"/>
          </a:xfrm>
        </p:grpSpPr>
        <p:sp>
          <p:nvSpPr>
            <p:cNvPr id="93" name="AutoShape 90"/>
            <p:cNvSpPr>
              <a:spLocks noChangeAspect="1" noChangeArrowheads="1" noTextEdit="1"/>
            </p:cNvSpPr>
            <p:nvPr/>
          </p:nvSpPr>
          <p:spPr bwMode="auto">
            <a:xfrm>
              <a:off x="2929" y="1276"/>
              <a:ext cx="2606" cy="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94" name="Rectangle 92"/>
            <p:cNvSpPr>
              <a:spLocks noChangeArrowheads="1"/>
            </p:cNvSpPr>
            <p:nvPr/>
          </p:nvSpPr>
          <p:spPr bwMode="auto">
            <a:xfrm>
              <a:off x="2929" y="1276"/>
              <a:ext cx="2606" cy="238"/>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95" name="Rectangle 93"/>
            <p:cNvSpPr>
              <a:spLocks noChangeArrowheads="1"/>
            </p:cNvSpPr>
            <p:nvPr/>
          </p:nvSpPr>
          <p:spPr bwMode="auto">
            <a:xfrm>
              <a:off x="2929" y="1508"/>
              <a:ext cx="1213" cy="70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96" name="Rectangle 94"/>
            <p:cNvSpPr>
              <a:spLocks noChangeArrowheads="1"/>
            </p:cNvSpPr>
            <p:nvPr/>
          </p:nvSpPr>
          <p:spPr bwMode="auto">
            <a:xfrm>
              <a:off x="2929" y="2206"/>
              <a:ext cx="2606" cy="122"/>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97" name="Rectangle 95"/>
            <p:cNvSpPr>
              <a:spLocks noChangeArrowheads="1"/>
            </p:cNvSpPr>
            <p:nvPr/>
          </p:nvSpPr>
          <p:spPr bwMode="auto">
            <a:xfrm>
              <a:off x="2929" y="2322"/>
              <a:ext cx="1213" cy="47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98" name="Rectangle 96"/>
            <p:cNvSpPr>
              <a:spLocks noChangeArrowheads="1"/>
            </p:cNvSpPr>
            <p:nvPr/>
          </p:nvSpPr>
          <p:spPr bwMode="auto">
            <a:xfrm>
              <a:off x="2929" y="2787"/>
              <a:ext cx="1213" cy="12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99" name="Rectangle 97"/>
            <p:cNvSpPr>
              <a:spLocks noChangeArrowheads="1"/>
            </p:cNvSpPr>
            <p:nvPr/>
          </p:nvSpPr>
          <p:spPr bwMode="auto">
            <a:xfrm>
              <a:off x="5065" y="2787"/>
              <a:ext cx="470" cy="12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0" name="Rectangle 98"/>
            <p:cNvSpPr>
              <a:spLocks noChangeArrowheads="1"/>
            </p:cNvSpPr>
            <p:nvPr/>
          </p:nvSpPr>
          <p:spPr bwMode="auto">
            <a:xfrm>
              <a:off x="2929" y="2903"/>
              <a:ext cx="2606" cy="122"/>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1" name="Rectangle 99"/>
            <p:cNvSpPr>
              <a:spLocks noChangeArrowheads="1"/>
            </p:cNvSpPr>
            <p:nvPr/>
          </p:nvSpPr>
          <p:spPr bwMode="auto">
            <a:xfrm>
              <a:off x="2929" y="3019"/>
              <a:ext cx="3070" cy="12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2" name="Rectangle 100"/>
            <p:cNvSpPr>
              <a:spLocks noChangeArrowheads="1"/>
            </p:cNvSpPr>
            <p:nvPr/>
          </p:nvSpPr>
          <p:spPr bwMode="auto">
            <a:xfrm>
              <a:off x="2946" y="1346"/>
              <a:ext cx="273"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In €m</a:t>
              </a:r>
            </a:p>
          </p:txBody>
        </p:sp>
        <p:sp>
          <p:nvSpPr>
            <p:cNvPr id="103" name="Rectangle 101"/>
            <p:cNvSpPr>
              <a:spLocks noChangeArrowheads="1"/>
            </p:cNvSpPr>
            <p:nvPr/>
          </p:nvSpPr>
          <p:spPr bwMode="auto">
            <a:xfrm>
              <a:off x="4171" y="1346"/>
              <a:ext cx="470"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30/06/2021</a:t>
              </a:r>
            </a:p>
          </p:txBody>
        </p:sp>
        <p:sp>
          <p:nvSpPr>
            <p:cNvPr id="104" name="Rectangle 102"/>
            <p:cNvSpPr>
              <a:spLocks noChangeArrowheads="1"/>
            </p:cNvSpPr>
            <p:nvPr/>
          </p:nvSpPr>
          <p:spPr bwMode="auto">
            <a:xfrm>
              <a:off x="4630" y="1288"/>
              <a:ext cx="351"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Impact of</a:t>
              </a:r>
            </a:p>
          </p:txBody>
        </p:sp>
        <p:sp>
          <p:nvSpPr>
            <p:cNvPr id="105" name="Rectangle 103"/>
            <p:cNvSpPr>
              <a:spLocks noChangeArrowheads="1"/>
            </p:cNvSpPr>
            <p:nvPr/>
          </p:nvSpPr>
          <p:spPr bwMode="auto">
            <a:xfrm>
              <a:off x="4630" y="1381"/>
              <a:ext cx="28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IFRS 16 </a:t>
              </a:r>
            </a:p>
          </p:txBody>
        </p:sp>
        <p:sp>
          <p:nvSpPr>
            <p:cNvPr id="106" name="Rectangle 104"/>
            <p:cNvSpPr>
              <a:spLocks noChangeArrowheads="1"/>
            </p:cNvSpPr>
            <p:nvPr/>
          </p:nvSpPr>
          <p:spPr bwMode="auto">
            <a:xfrm>
              <a:off x="5100" y="1288"/>
              <a:ext cx="493"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30/06/2021 </a:t>
              </a:r>
            </a:p>
          </p:txBody>
        </p:sp>
        <p:sp>
          <p:nvSpPr>
            <p:cNvPr id="107" name="Rectangle 105"/>
            <p:cNvSpPr>
              <a:spLocks noChangeArrowheads="1"/>
            </p:cNvSpPr>
            <p:nvPr/>
          </p:nvSpPr>
          <p:spPr bwMode="auto">
            <a:xfrm>
              <a:off x="5088" y="1396"/>
              <a:ext cx="424"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post-IFRS 16 </a:t>
              </a:r>
            </a:p>
          </p:txBody>
        </p:sp>
        <p:sp>
          <p:nvSpPr>
            <p:cNvPr id="108" name="Rectangle 106"/>
            <p:cNvSpPr>
              <a:spLocks noChangeArrowheads="1"/>
            </p:cNvSpPr>
            <p:nvPr/>
          </p:nvSpPr>
          <p:spPr bwMode="auto">
            <a:xfrm>
              <a:off x="2946" y="1520"/>
              <a:ext cx="795"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Goodwill  </a:t>
              </a:r>
            </a:p>
          </p:txBody>
        </p:sp>
        <p:sp>
          <p:nvSpPr>
            <p:cNvPr id="109" name="Rectangle 107"/>
            <p:cNvSpPr>
              <a:spLocks noChangeArrowheads="1"/>
            </p:cNvSpPr>
            <p:nvPr/>
          </p:nvSpPr>
          <p:spPr bwMode="auto">
            <a:xfrm>
              <a:off x="4206" y="1520"/>
              <a:ext cx="540"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743   </a:t>
              </a:r>
            </a:p>
          </p:txBody>
        </p:sp>
        <p:sp>
          <p:nvSpPr>
            <p:cNvPr id="110" name="Rectangle 108"/>
            <p:cNvSpPr>
              <a:spLocks noChangeArrowheads="1"/>
            </p:cNvSpPr>
            <p:nvPr/>
          </p:nvSpPr>
          <p:spPr bwMode="auto">
            <a:xfrm>
              <a:off x="5135" y="1520"/>
              <a:ext cx="540"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743   </a:t>
              </a:r>
            </a:p>
          </p:txBody>
        </p:sp>
        <p:sp>
          <p:nvSpPr>
            <p:cNvPr id="111" name="Rectangle 109"/>
            <p:cNvSpPr>
              <a:spLocks noChangeArrowheads="1"/>
            </p:cNvSpPr>
            <p:nvPr/>
          </p:nvSpPr>
          <p:spPr bwMode="auto">
            <a:xfrm>
              <a:off x="2946" y="1636"/>
              <a:ext cx="958"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Intangible assets   </a:t>
              </a:r>
            </a:p>
          </p:txBody>
        </p:sp>
        <p:sp>
          <p:nvSpPr>
            <p:cNvPr id="112" name="Rectangle 110"/>
            <p:cNvSpPr>
              <a:spLocks noChangeArrowheads="1"/>
            </p:cNvSpPr>
            <p:nvPr/>
          </p:nvSpPr>
          <p:spPr bwMode="auto">
            <a:xfrm>
              <a:off x="4212" y="1636"/>
              <a:ext cx="534"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42   </a:t>
              </a:r>
            </a:p>
          </p:txBody>
        </p:sp>
        <p:sp>
          <p:nvSpPr>
            <p:cNvPr id="113" name="Rectangle 111"/>
            <p:cNvSpPr>
              <a:spLocks noChangeArrowheads="1"/>
            </p:cNvSpPr>
            <p:nvPr/>
          </p:nvSpPr>
          <p:spPr bwMode="auto">
            <a:xfrm>
              <a:off x="5140" y="1636"/>
              <a:ext cx="534"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42   </a:t>
              </a:r>
            </a:p>
          </p:txBody>
        </p:sp>
        <p:sp>
          <p:nvSpPr>
            <p:cNvPr id="114" name="Rectangle 112"/>
            <p:cNvSpPr>
              <a:spLocks noChangeArrowheads="1"/>
            </p:cNvSpPr>
            <p:nvPr/>
          </p:nvSpPr>
          <p:spPr bwMode="auto">
            <a:xfrm>
              <a:off x="2946" y="1752"/>
              <a:ext cx="1045"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IFRS 16 concessions and leases </a:t>
              </a:r>
            </a:p>
          </p:txBody>
        </p:sp>
        <p:sp>
          <p:nvSpPr>
            <p:cNvPr id="115" name="Rectangle 113"/>
            <p:cNvSpPr>
              <a:spLocks noChangeArrowheads="1"/>
            </p:cNvSpPr>
            <p:nvPr/>
          </p:nvSpPr>
          <p:spPr bwMode="auto">
            <a:xfrm>
              <a:off x="4247" y="1752"/>
              <a:ext cx="534"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     </a:t>
              </a:r>
            </a:p>
          </p:txBody>
        </p:sp>
        <p:sp>
          <p:nvSpPr>
            <p:cNvPr id="116" name="Rectangle 114"/>
            <p:cNvSpPr>
              <a:spLocks noChangeArrowheads="1"/>
            </p:cNvSpPr>
            <p:nvPr/>
          </p:nvSpPr>
          <p:spPr bwMode="auto">
            <a:xfrm>
              <a:off x="4931" y="1752"/>
              <a:ext cx="180"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443</a:t>
              </a:r>
            </a:p>
          </p:txBody>
        </p:sp>
        <p:sp>
          <p:nvSpPr>
            <p:cNvPr id="117" name="Rectangle 115"/>
            <p:cNvSpPr>
              <a:spLocks noChangeArrowheads="1"/>
            </p:cNvSpPr>
            <p:nvPr/>
          </p:nvSpPr>
          <p:spPr bwMode="auto">
            <a:xfrm>
              <a:off x="5135" y="1752"/>
              <a:ext cx="540"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443   </a:t>
              </a:r>
            </a:p>
          </p:txBody>
        </p:sp>
        <p:sp>
          <p:nvSpPr>
            <p:cNvPr id="118" name="Rectangle 116"/>
            <p:cNvSpPr>
              <a:spLocks noChangeArrowheads="1"/>
            </p:cNvSpPr>
            <p:nvPr/>
          </p:nvSpPr>
          <p:spPr bwMode="auto">
            <a:xfrm>
              <a:off x="2946" y="1869"/>
              <a:ext cx="1016"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Tangible and financial assets  </a:t>
              </a:r>
            </a:p>
          </p:txBody>
        </p:sp>
        <p:sp>
          <p:nvSpPr>
            <p:cNvPr id="119" name="Rectangle 117"/>
            <p:cNvSpPr>
              <a:spLocks noChangeArrowheads="1"/>
            </p:cNvSpPr>
            <p:nvPr/>
          </p:nvSpPr>
          <p:spPr bwMode="auto">
            <a:xfrm>
              <a:off x="4206" y="1869"/>
              <a:ext cx="540"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381   </a:t>
              </a:r>
            </a:p>
          </p:txBody>
        </p:sp>
        <p:sp>
          <p:nvSpPr>
            <p:cNvPr id="120" name="Rectangle 118"/>
            <p:cNvSpPr>
              <a:spLocks noChangeArrowheads="1"/>
            </p:cNvSpPr>
            <p:nvPr/>
          </p:nvSpPr>
          <p:spPr bwMode="auto">
            <a:xfrm>
              <a:off x="5135" y="1869"/>
              <a:ext cx="540"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381   </a:t>
              </a:r>
            </a:p>
          </p:txBody>
        </p:sp>
        <p:sp>
          <p:nvSpPr>
            <p:cNvPr id="121" name="Rectangle 119"/>
            <p:cNvSpPr>
              <a:spLocks noChangeArrowheads="1"/>
            </p:cNvSpPr>
            <p:nvPr/>
          </p:nvSpPr>
          <p:spPr bwMode="auto">
            <a:xfrm>
              <a:off x="2946" y="1985"/>
              <a:ext cx="62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Deferred taxes </a:t>
              </a:r>
            </a:p>
          </p:txBody>
        </p:sp>
        <p:sp>
          <p:nvSpPr>
            <p:cNvPr id="122" name="Rectangle 120"/>
            <p:cNvSpPr>
              <a:spLocks noChangeArrowheads="1"/>
            </p:cNvSpPr>
            <p:nvPr/>
          </p:nvSpPr>
          <p:spPr bwMode="auto">
            <a:xfrm>
              <a:off x="4212" y="1985"/>
              <a:ext cx="534"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46   </a:t>
              </a:r>
            </a:p>
          </p:txBody>
        </p:sp>
        <p:sp>
          <p:nvSpPr>
            <p:cNvPr id="123" name="Rectangle 121"/>
            <p:cNvSpPr>
              <a:spLocks noChangeArrowheads="1"/>
            </p:cNvSpPr>
            <p:nvPr/>
          </p:nvSpPr>
          <p:spPr bwMode="auto">
            <a:xfrm>
              <a:off x="5013" y="1985"/>
              <a:ext cx="93"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3</a:t>
              </a:r>
            </a:p>
          </p:txBody>
        </p:sp>
        <p:sp>
          <p:nvSpPr>
            <p:cNvPr id="124" name="Rectangle 122"/>
            <p:cNvSpPr>
              <a:spLocks noChangeArrowheads="1"/>
            </p:cNvSpPr>
            <p:nvPr/>
          </p:nvSpPr>
          <p:spPr bwMode="auto">
            <a:xfrm>
              <a:off x="5140" y="1985"/>
              <a:ext cx="534"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50   </a:t>
              </a:r>
            </a:p>
          </p:txBody>
        </p:sp>
        <p:sp>
          <p:nvSpPr>
            <p:cNvPr id="125" name="Rectangle 123"/>
            <p:cNvSpPr>
              <a:spLocks noChangeArrowheads="1"/>
            </p:cNvSpPr>
            <p:nvPr/>
          </p:nvSpPr>
          <p:spPr bwMode="auto">
            <a:xfrm>
              <a:off x="2946" y="2101"/>
              <a:ext cx="714"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Capitalised rental equipment  </a:t>
              </a:r>
            </a:p>
          </p:txBody>
        </p:sp>
        <p:sp>
          <p:nvSpPr>
            <p:cNvPr id="126" name="Rectangle 124"/>
            <p:cNvSpPr>
              <a:spLocks noChangeArrowheads="1"/>
            </p:cNvSpPr>
            <p:nvPr/>
          </p:nvSpPr>
          <p:spPr bwMode="auto">
            <a:xfrm>
              <a:off x="4206" y="2101"/>
              <a:ext cx="540"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106   </a:t>
              </a:r>
            </a:p>
          </p:txBody>
        </p:sp>
        <p:sp>
          <p:nvSpPr>
            <p:cNvPr id="127" name="Rectangle 125"/>
            <p:cNvSpPr>
              <a:spLocks noChangeArrowheads="1"/>
            </p:cNvSpPr>
            <p:nvPr/>
          </p:nvSpPr>
          <p:spPr bwMode="auto">
            <a:xfrm>
              <a:off x="5135" y="2101"/>
              <a:ext cx="540"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106   </a:t>
              </a:r>
            </a:p>
          </p:txBody>
        </p:sp>
        <p:sp>
          <p:nvSpPr>
            <p:cNvPr id="128" name="Rectangle 126"/>
            <p:cNvSpPr>
              <a:spLocks noChangeArrowheads="1"/>
            </p:cNvSpPr>
            <p:nvPr/>
          </p:nvSpPr>
          <p:spPr bwMode="auto">
            <a:xfrm>
              <a:off x="2946" y="2217"/>
              <a:ext cx="969"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Total financial assets</a:t>
              </a:r>
            </a:p>
          </p:txBody>
        </p:sp>
        <p:sp>
          <p:nvSpPr>
            <p:cNvPr id="129" name="Rectangle 127"/>
            <p:cNvSpPr>
              <a:spLocks noChangeArrowheads="1"/>
            </p:cNvSpPr>
            <p:nvPr/>
          </p:nvSpPr>
          <p:spPr bwMode="auto">
            <a:xfrm>
              <a:off x="4392" y="2217"/>
              <a:ext cx="244"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1,318</a:t>
              </a:r>
            </a:p>
          </p:txBody>
        </p:sp>
        <p:sp>
          <p:nvSpPr>
            <p:cNvPr id="130" name="Rectangle 128"/>
            <p:cNvSpPr>
              <a:spLocks noChangeArrowheads="1"/>
            </p:cNvSpPr>
            <p:nvPr/>
          </p:nvSpPr>
          <p:spPr bwMode="auto">
            <a:xfrm>
              <a:off x="4931" y="2217"/>
              <a:ext cx="180"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447</a:t>
              </a:r>
            </a:p>
          </p:txBody>
        </p:sp>
        <p:sp>
          <p:nvSpPr>
            <p:cNvPr id="131" name="Rectangle 129"/>
            <p:cNvSpPr>
              <a:spLocks noChangeArrowheads="1"/>
            </p:cNvSpPr>
            <p:nvPr/>
          </p:nvSpPr>
          <p:spPr bwMode="auto">
            <a:xfrm>
              <a:off x="5338" y="2217"/>
              <a:ext cx="244"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1,765</a:t>
              </a:r>
            </a:p>
          </p:txBody>
        </p:sp>
        <p:sp>
          <p:nvSpPr>
            <p:cNvPr id="132" name="Rectangle 130"/>
            <p:cNvSpPr>
              <a:spLocks noChangeArrowheads="1"/>
            </p:cNvSpPr>
            <p:nvPr/>
          </p:nvSpPr>
          <p:spPr bwMode="auto">
            <a:xfrm>
              <a:off x="2946" y="2334"/>
              <a:ext cx="69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Shareholders’ equity </a:t>
              </a:r>
            </a:p>
          </p:txBody>
        </p:sp>
        <p:sp>
          <p:nvSpPr>
            <p:cNvPr id="133" name="Rectangle 131"/>
            <p:cNvSpPr>
              <a:spLocks noChangeArrowheads="1"/>
            </p:cNvSpPr>
            <p:nvPr/>
          </p:nvSpPr>
          <p:spPr bwMode="auto">
            <a:xfrm>
              <a:off x="4206" y="2334"/>
              <a:ext cx="540"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481   </a:t>
              </a:r>
            </a:p>
          </p:txBody>
        </p:sp>
        <p:sp>
          <p:nvSpPr>
            <p:cNvPr id="134" name="Rectangle 132"/>
            <p:cNvSpPr>
              <a:spLocks noChangeArrowheads="1"/>
            </p:cNvSpPr>
            <p:nvPr/>
          </p:nvSpPr>
          <p:spPr bwMode="auto">
            <a:xfrm>
              <a:off x="4984" y="2334"/>
              <a:ext cx="116"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-9</a:t>
              </a:r>
            </a:p>
          </p:txBody>
        </p:sp>
        <p:sp>
          <p:nvSpPr>
            <p:cNvPr id="135" name="Rectangle 133"/>
            <p:cNvSpPr>
              <a:spLocks noChangeArrowheads="1"/>
            </p:cNvSpPr>
            <p:nvPr/>
          </p:nvSpPr>
          <p:spPr bwMode="auto">
            <a:xfrm>
              <a:off x="5135" y="2334"/>
              <a:ext cx="540"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472   </a:t>
              </a:r>
            </a:p>
          </p:txBody>
        </p:sp>
        <p:sp>
          <p:nvSpPr>
            <p:cNvPr id="136" name="Rectangle 134"/>
            <p:cNvSpPr>
              <a:spLocks noChangeArrowheads="1"/>
            </p:cNvSpPr>
            <p:nvPr/>
          </p:nvSpPr>
          <p:spPr bwMode="auto">
            <a:xfrm>
              <a:off x="2946" y="2450"/>
              <a:ext cx="69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Net debt </a:t>
              </a:r>
            </a:p>
          </p:txBody>
        </p:sp>
        <p:sp>
          <p:nvSpPr>
            <p:cNvPr id="137" name="Rectangle 135"/>
            <p:cNvSpPr>
              <a:spLocks noChangeArrowheads="1"/>
            </p:cNvSpPr>
            <p:nvPr/>
          </p:nvSpPr>
          <p:spPr bwMode="auto">
            <a:xfrm>
              <a:off x="4206" y="2450"/>
              <a:ext cx="540"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662   </a:t>
              </a:r>
            </a:p>
          </p:txBody>
        </p:sp>
        <p:sp>
          <p:nvSpPr>
            <p:cNvPr id="138" name="Rectangle 136"/>
            <p:cNvSpPr>
              <a:spLocks noChangeArrowheads="1"/>
            </p:cNvSpPr>
            <p:nvPr/>
          </p:nvSpPr>
          <p:spPr bwMode="auto">
            <a:xfrm>
              <a:off x="5135" y="2450"/>
              <a:ext cx="540"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662   </a:t>
              </a:r>
            </a:p>
          </p:txBody>
        </p:sp>
        <p:sp>
          <p:nvSpPr>
            <p:cNvPr id="139" name="Rectangle 137"/>
            <p:cNvSpPr>
              <a:spLocks noChangeArrowheads="1"/>
            </p:cNvSpPr>
            <p:nvPr/>
          </p:nvSpPr>
          <p:spPr bwMode="auto">
            <a:xfrm>
              <a:off x="2946" y="2566"/>
              <a:ext cx="563"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IFRS 16 lease liabilities </a:t>
              </a:r>
            </a:p>
          </p:txBody>
        </p:sp>
        <p:sp>
          <p:nvSpPr>
            <p:cNvPr id="140" name="Rectangle 138"/>
            <p:cNvSpPr>
              <a:spLocks noChangeArrowheads="1"/>
            </p:cNvSpPr>
            <p:nvPr/>
          </p:nvSpPr>
          <p:spPr bwMode="auto">
            <a:xfrm>
              <a:off x="4247" y="2566"/>
              <a:ext cx="534"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     </a:t>
              </a:r>
            </a:p>
          </p:txBody>
        </p:sp>
        <p:sp>
          <p:nvSpPr>
            <p:cNvPr id="141" name="Rectangle 139"/>
            <p:cNvSpPr>
              <a:spLocks noChangeArrowheads="1"/>
            </p:cNvSpPr>
            <p:nvPr/>
          </p:nvSpPr>
          <p:spPr bwMode="auto">
            <a:xfrm>
              <a:off x="4931" y="2566"/>
              <a:ext cx="180"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456</a:t>
              </a:r>
            </a:p>
          </p:txBody>
        </p:sp>
        <p:sp>
          <p:nvSpPr>
            <p:cNvPr id="142" name="Rectangle 140"/>
            <p:cNvSpPr>
              <a:spLocks noChangeArrowheads="1"/>
            </p:cNvSpPr>
            <p:nvPr/>
          </p:nvSpPr>
          <p:spPr bwMode="auto">
            <a:xfrm>
              <a:off x="5135" y="2566"/>
              <a:ext cx="540"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456   </a:t>
              </a:r>
            </a:p>
          </p:txBody>
        </p:sp>
        <p:sp>
          <p:nvSpPr>
            <p:cNvPr id="143" name="Rectangle 141"/>
            <p:cNvSpPr>
              <a:spLocks noChangeArrowheads="1"/>
            </p:cNvSpPr>
            <p:nvPr/>
          </p:nvSpPr>
          <p:spPr bwMode="auto">
            <a:xfrm>
              <a:off x="2946" y="2682"/>
              <a:ext cx="464"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Provisions  </a:t>
              </a:r>
            </a:p>
          </p:txBody>
        </p:sp>
        <p:sp>
          <p:nvSpPr>
            <p:cNvPr id="144" name="Rectangle 142"/>
            <p:cNvSpPr>
              <a:spLocks noChangeArrowheads="1"/>
            </p:cNvSpPr>
            <p:nvPr/>
          </p:nvSpPr>
          <p:spPr bwMode="auto">
            <a:xfrm>
              <a:off x="4212" y="2682"/>
              <a:ext cx="534"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24   </a:t>
              </a:r>
            </a:p>
          </p:txBody>
        </p:sp>
        <p:sp>
          <p:nvSpPr>
            <p:cNvPr id="145" name="Rectangle 143"/>
            <p:cNvSpPr>
              <a:spLocks noChangeArrowheads="1"/>
            </p:cNvSpPr>
            <p:nvPr/>
          </p:nvSpPr>
          <p:spPr bwMode="auto">
            <a:xfrm>
              <a:off x="5140" y="2682"/>
              <a:ext cx="534"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24   </a:t>
              </a:r>
            </a:p>
          </p:txBody>
        </p:sp>
        <p:sp>
          <p:nvSpPr>
            <p:cNvPr id="146" name="Rectangle 144"/>
            <p:cNvSpPr>
              <a:spLocks noChangeArrowheads="1"/>
            </p:cNvSpPr>
            <p:nvPr/>
          </p:nvSpPr>
          <p:spPr bwMode="auto">
            <a:xfrm>
              <a:off x="2946" y="2798"/>
              <a:ext cx="22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Net source of funds (negative WCR) </a:t>
              </a:r>
            </a:p>
          </p:txBody>
        </p:sp>
        <p:sp>
          <p:nvSpPr>
            <p:cNvPr id="147" name="Rectangle 145"/>
            <p:cNvSpPr>
              <a:spLocks noChangeArrowheads="1"/>
            </p:cNvSpPr>
            <p:nvPr/>
          </p:nvSpPr>
          <p:spPr bwMode="auto">
            <a:xfrm>
              <a:off x="4206" y="2798"/>
              <a:ext cx="540"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152   </a:t>
              </a:r>
            </a:p>
          </p:txBody>
        </p:sp>
        <p:sp>
          <p:nvSpPr>
            <p:cNvPr id="148" name="Rectangle 146"/>
            <p:cNvSpPr>
              <a:spLocks noChangeArrowheads="1"/>
            </p:cNvSpPr>
            <p:nvPr/>
          </p:nvSpPr>
          <p:spPr bwMode="auto">
            <a:xfrm>
              <a:off x="5135" y="2798"/>
              <a:ext cx="540"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152   </a:t>
              </a:r>
            </a:p>
          </p:txBody>
        </p:sp>
        <p:sp>
          <p:nvSpPr>
            <p:cNvPr id="149" name="Rectangle 147"/>
            <p:cNvSpPr>
              <a:spLocks noChangeArrowheads="1"/>
            </p:cNvSpPr>
            <p:nvPr/>
          </p:nvSpPr>
          <p:spPr bwMode="auto">
            <a:xfrm>
              <a:off x="2946" y="2915"/>
              <a:ext cx="888"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Total financing</a:t>
              </a:r>
            </a:p>
          </p:txBody>
        </p:sp>
        <p:sp>
          <p:nvSpPr>
            <p:cNvPr id="150" name="Rectangle 148"/>
            <p:cNvSpPr>
              <a:spLocks noChangeArrowheads="1"/>
            </p:cNvSpPr>
            <p:nvPr/>
          </p:nvSpPr>
          <p:spPr bwMode="auto">
            <a:xfrm>
              <a:off x="4392" y="2915"/>
              <a:ext cx="244"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1,318</a:t>
              </a:r>
            </a:p>
          </p:txBody>
        </p:sp>
        <p:sp>
          <p:nvSpPr>
            <p:cNvPr id="151" name="Rectangle 149"/>
            <p:cNvSpPr>
              <a:spLocks noChangeArrowheads="1"/>
            </p:cNvSpPr>
            <p:nvPr/>
          </p:nvSpPr>
          <p:spPr bwMode="auto">
            <a:xfrm>
              <a:off x="4931" y="2915"/>
              <a:ext cx="180"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447</a:t>
              </a:r>
            </a:p>
          </p:txBody>
        </p:sp>
        <p:sp>
          <p:nvSpPr>
            <p:cNvPr id="152" name="Rectangle 150"/>
            <p:cNvSpPr>
              <a:spLocks noChangeArrowheads="1"/>
            </p:cNvSpPr>
            <p:nvPr/>
          </p:nvSpPr>
          <p:spPr bwMode="auto">
            <a:xfrm>
              <a:off x="5338" y="2915"/>
              <a:ext cx="244"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1,765</a:t>
              </a:r>
            </a:p>
          </p:txBody>
        </p:sp>
      </p:grpSp>
    </p:spTree>
    <p:extLst>
      <p:ext uri="{BB962C8B-B14F-4D97-AF65-F5344CB8AC3E}">
        <p14:creationId xmlns:p14="http://schemas.microsoft.com/office/powerpoint/2010/main" val="12781677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a:extLst>
              <a:ext uri="{FF2B5EF4-FFF2-40B4-BE49-F238E27FC236}">
                <a16:creationId xmlns:a16="http://schemas.microsoft.com/office/drawing/2014/main" id="{BD3154B2-4723-4D39-AAD1-E05BF9BFDE32}"/>
              </a:ext>
            </a:extLst>
          </p:cNvPr>
          <p:cNvSpPr txBox="1">
            <a:spLocks/>
          </p:cNvSpPr>
          <p:nvPr/>
        </p:nvSpPr>
        <p:spPr>
          <a:xfrm>
            <a:off x="199103" y="194036"/>
            <a:ext cx="8745794" cy="699344"/>
          </a:xfrm>
          <a:prstGeom prst="rect">
            <a:avLst/>
          </a:prstGeom>
        </p:spPr>
        <p:txBody>
          <a:bodyPr vert="horz" lIns="79748" tIns="39874" rIns="79748" bIns="39874" rtlCol="0" anchor="ctr">
            <a:noAutofit/>
          </a:bodyPr>
          <a:lstStyle>
            <a:lvl1pPr algn="ctr" defTabSz="685800" rtl="0" eaLnBrk="1" latinLnBrk="0" hangingPunct="1">
              <a:lnSpc>
                <a:spcPct val="90000"/>
              </a:lnSpc>
              <a:spcBef>
                <a:spcPct val="0"/>
              </a:spcBef>
              <a:buNone/>
              <a:defRPr sz="3200" kern="1200" cap="all" baseline="0">
                <a:solidFill>
                  <a:schemeClr val="bg1"/>
                </a:solidFill>
                <a:latin typeface="+mj-lt"/>
                <a:ea typeface="+mj-ea"/>
                <a:cs typeface="+mj-cs"/>
              </a:defRPr>
            </a:lvl1pPr>
          </a:lstStyle>
          <a:p>
            <a:r>
              <a:rPr lang="en-GB" sz="2800" dirty="0">
                <a:ea typeface="Verdana" panose="020B0604030504040204" pitchFamily="34" charset="0"/>
              </a:rPr>
              <a:t>FINANCIAL STATEMENTS POST-IFRS 16 </a:t>
            </a:r>
          </a:p>
        </p:txBody>
      </p:sp>
      <p:grpSp>
        <p:nvGrpSpPr>
          <p:cNvPr id="2" name="Group 4"/>
          <p:cNvGrpSpPr>
            <a:grpSpLocks noChangeAspect="1"/>
          </p:cNvGrpSpPr>
          <p:nvPr/>
        </p:nvGrpSpPr>
        <p:grpSpPr bwMode="auto">
          <a:xfrm>
            <a:off x="198438" y="1182688"/>
            <a:ext cx="5011738" cy="3257550"/>
            <a:chOff x="125" y="745"/>
            <a:chExt cx="3157" cy="2052"/>
          </a:xfrm>
        </p:grpSpPr>
        <p:sp>
          <p:nvSpPr>
            <p:cNvPr id="4" name="AutoShape 3"/>
            <p:cNvSpPr>
              <a:spLocks noChangeAspect="1" noChangeArrowheads="1" noTextEdit="1"/>
            </p:cNvSpPr>
            <p:nvPr/>
          </p:nvSpPr>
          <p:spPr bwMode="auto">
            <a:xfrm>
              <a:off x="125" y="745"/>
              <a:ext cx="2676" cy="2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6" name="Rectangle 5"/>
            <p:cNvSpPr>
              <a:spLocks noChangeArrowheads="1"/>
            </p:cNvSpPr>
            <p:nvPr/>
          </p:nvSpPr>
          <p:spPr bwMode="auto">
            <a:xfrm>
              <a:off x="125" y="745"/>
              <a:ext cx="1557" cy="247"/>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7" name="Rectangle 6"/>
            <p:cNvSpPr>
              <a:spLocks noChangeArrowheads="1"/>
            </p:cNvSpPr>
            <p:nvPr/>
          </p:nvSpPr>
          <p:spPr bwMode="auto">
            <a:xfrm>
              <a:off x="1676" y="745"/>
              <a:ext cx="85" cy="24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9" name="Rectangle 7"/>
            <p:cNvSpPr>
              <a:spLocks noChangeArrowheads="1"/>
            </p:cNvSpPr>
            <p:nvPr/>
          </p:nvSpPr>
          <p:spPr bwMode="auto">
            <a:xfrm>
              <a:off x="1755" y="745"/>
              <a:ext cx="487" cy="247"/>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 name="Rectangle 8"/>
            <p:cNvSpPr>
              <a:spLocks noChangeArrowheads="1"/>
            </p:cNvSpPr>
            <p:nvPr/>
          </p:nvSpPr>
          <p:spPr bwMode="auto">
            <a:xfrm>
              <a:off x="2236" y="745"/>
              <a:ext cx="84" cy="24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1" name="Rectangle 9"/>
            <p:cNvSpPr>
              <a:spLocks noChangeArrowheads="1"/>
            </p:cNvSpPr>
            <p:nvPr/>
          </p:nvSpPr>
          <p:spPr bwMode="auto">
            <a:xfrm>
              <a:off x="2314" y="745"/>
              <a:ext cx="487" cy="247"/>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2" name="Rectangle 10"/>
            <p:cNvSpPr>
              <a:spLocks noChangeArrowheads="1"/>
            </p:cNvSpPr>
            <p:nvPr/>
          </p:nvSpPr>
          <p:spPr bwMode="auto">
            <a:xfrm>
              <a:off x="2795" y="745"/>
              <a:ext cx="487" cy="24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3" name="Rectangle 11"/>
            <p:cNvSpPr>
              <a:spLocks noChangeArrowheads="1"/>
            </p:cNvSpPr>
            <p:nvPr/>
          </p:nvSpPr>
          <p:spPr bwMode="auto">
            <a:xfrm>
              <a:off x="125" y="986"/>
              <a:ext cx="3157" cy="7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4" name="Rectangle 12"/>
            <p:cNvSpPr>
              <a:spLocks noChangeArrowheads="1"/>
            </p:cNvSpPr>
            <p:nvPr/>
          </p:nvSpPr>
          <p:spPr bwMode="auto">
            <a:xfrm>
              <a:off x="125" y="1052"/>
              <a:ext cx="1557"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5" name="Rectangle 13"/>
            <p:cNvSpPr>
              <a:spLocks noChangeArrowheads="1"/>
            </p:cNvSpPr>
            <p:nvPr/>
          </p:nvSpPr>
          <p:spPr bwMode="auto">
            <a:xfrm>
              <a:off x="1676" y="1052"/>
              <a:ext cx="85"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6" name="Rectangle 14"/>
            <p:cNvSpPr>
              <a:spLocks noChangeArrowheads="1"/>
            </p:cNvSpPr>
            <p:nvPr/>
          </p:nvSpPr>
          <p:spPr bwMode="auto">
            <a:xfrm>
              <a:off x="1755" y="1052"/>
              <a:ext cx="487"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7" name="Rectangle 15"/>
            <p:cNvSpPr>
              <a:spLocks noChangeArrowheads="1"/>
            </p:cNvSpPr>
            <p:nvPr/>
          </p:nvSpPr>
          <p:spPr bwMode="auto">
            <a:xfrm>
              <a:off x="2236" y="1052"/>
              <a:ext cx="84"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8" name="Rectangle 16"/>
            <p:cNvSpPr>
              <a:spLocks noChangeArrowheads="1"/>
            </p:cNvSpPr>
            <p:nvPr/>
          </p:nvSpPr>
          <p:spPr bwMode="auto">
            <a:xfrm>
              <a:off x="2314" y="1052"/>
              <a:ext cx="487"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 name="Rectangle 17"/>
            <p:cNvSpPr>
              <a:spLocks noChangeArrowheads="1"/>
            </p:cNvSpPr>
            <p:nvPr/>
          </p:nvSpPr>
          <p:spPr bwMode="auto">
            <a:xfrm>
              <a:off x="2795" y="1052"/>
              <a:ext cx="487"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0" name="Rectangle 18"/>
            <p:cNvSpPr>
              <a:spLocks noChangeArrowheads="1"/>
            </p:cNvSpPr>
            <p:nvPr/>
          </p:nvSpPr>
          <p:spPr bwMode="auto">
            <a:xfrm>
              <a:off x="125" y="1172"/>
              <a:ext cx="3157"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1" name="Rectangle 19"/>
            <p:cNvSpPr>
              <a:spLocks noChangeArrowheads="1"/>
            </p:cNvSpPr>
            <p:nvPr/>
          </p:nvSpPr>
          <p:spPr bwMode="auto">
            <a:xfrm>
              <a:off x="125" y="1293"/>
              <a:ext cx="1557" cy="132"/>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2" name="Rectangle 20"/>
            <p:cNvSpPr>
              <a:spLocks noChangeArrowheads="1"/>
            </p:cNvSpPr>
            <p:nvPr/>
          </p:nvSpPr>
          <p:spPr bwMode="auto">
            <a:xfrm>
              <a:off x="1676" y="1293"/>
              <a:ext cx="85" cy="13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3" name="Rectangle 21"/>
            <p:cNvSpPr>
              <a:spLocks noChangeArrowheads="1"/>
            </p:cNvSpPr>
            <p:nvPr/>
          </p:nvSpPr>
          <p:spPr bwMode="auto">
            <a:xfrm>
              <a:off x="1755" y="1293"/>
              <a:ext cx="487" cy="132"/>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4" name="Rectangle 22"/>
            <p:cNvSpPr>
              <a:spLocks noChangeArrowheads="1"/>
            </p:cNvSpPr>
            <p:nvPr/>
          </p:nvSpPr>
          <p:spPr bwMode="auto">
            <a:xfrm>
              <a:off x="2236" y="1293"/>
              <a:ext cx="84" cy="13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5" name="Rectangle 23"/>
            <p:cNvSpPr>
              <a:spLocks noChangeArrowheads="1"/>
            </p:cNvSpPr>
            <p:nvPr/>
          </p:nvSpPr>
          <p:spPr bwMode="auto">
            <a:xfrm>
              <a:off x="2314" y="1293"/>
              <a:ext cx="487" cy="132"/>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6" name="Rectangle 24"/>
            <p:cNvSpPr>
              <a:spLocks noChangeArrowheads="1"/>
            </p:cNvSpPr>
            <p:nvPr/>
          </p:nvSpPr>
          <p:spPr bwMode="auto">
            <a:xfrm>
              <a:off x="2795" y="1293"/>
              <a:ext cx="487" cy="13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7" name="Rectangle 25"/>
            <p:cNvSpPr>
              <a:spLocks noChangeArrowheads="1"/>
            </p:cNvSpPr>
            <p:nvPr/>
          </p:nvSpPr>
          <p:spPr bwMode="auto">
            <a:xfrm>
              <a:off x="125" y="1419"/>
              <a:ext cx="3157"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8" name="Rectangle 26"/>
            <p:cNvSpPr>
              <a:spLocks noChangeArrowheads="1"/>
            </p:cNvSpPr>
            <p:nvPr/>
          </p:nvSpPr>
          <p:spPr bwMode="auto">
            <a:xfrm>
              <a:off x="125" y="1539"/>
              <a:ext cx="155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9" name="Rectangle 27"/>
            <p:cNvSpPr>
              <a:spLocks noChangeArrowheads="1"/>
            </p:cNvSpPr>
            <p:nvPr/>
          </p:nvSpPr>
          <p:spPr bwMode="auto">
            <a:xfrm>
              <a:off x="1676" y="1539"/>
              <a:ext cx="85"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0" name="Rectangle 28"/>
            <p:cNvSpPr>
              <a:spLocks noChangeArrowheads="1"/>
            </p:cNvSpPr>
            <p:nvPr/>
          </p:nvSpPr>
          <p:spPr bwMode="auto">
            <a:xfrm>
              <a:off x="1755" y="1539"/>
              <a:ext cx="48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1" name="Rectangle 29"/>
            <p:cNvSpPr>
              <a:spLocks noChangeArrowheads="1"/>
            </p:cNvSpPr>
            <p:nvPr/>
          </p:nvSpPr>
          <p:spPr bwMode="auto">
            <a:xfrm>
              <a:off x="2236" y="1539"/>
              <a:ext cx="84"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2" name="Rectangle 30"/>
            <p:cNvSpPr>
              <a:spLocks noChangeArrowheads="1"/>
            </p:cNvSpPr>
            <p:nvPr/>
          </p:nvSpPr>
          <p:spPr bwMode="auto">
            <a:xfrm>
              <a:off x="2314" y="1539"/>
              <a:ext cx="48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3" name="Rectangle 31"/>
            <p:cNvSpPr>
              <a:spLocks noChangeArrowheads="1"/>
            </p:cNvSpPr>
            <p:nvPr/>
          </p:nvSpPr>
          <p:spPr bwMode="auto">
            <a:xfrm>
              <a:off x="2795" y="1539"/>
              <a:ext cx="487"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4" name="Rectangle 32"/>
            <p:cNvSpPr>
              <a:spLocks noChangeArrowheads="1"/>
            </p:cNvSpPr>
            <p:nvPr/>
          </p:nvSpPr>
          <p:spPr bwMode="auto">
            <a:xfrm>
              <a:off x="125" y="1660"/>
              <a:ext cx="3157"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5" name="Rectangle 33"/>
            <p:cNvSpPr>
              <a:spLocks noChangeArrowheads="1"/>
            </p:cNvSpPr>
            <p:nvPr/>
          </p:nvSpPr>
          <p:spPr bwMode="auto">
            <a:xfrm>
              <a:off x="125" y="1780"/>
              <a:ext cx="155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6" name="Rectangle 34"/>
            <p:cNvSpPr>
              <a:spLocks noChangeArrowheads="1"/>
            </p:cNvSpPr>
            <p:nvPr/>
          </p:nvSpPr>
          <p:spPr bwMode="auto">
            <a:xfrm>
              <a:off x="1676" y="1780"/>
              <a:ext cx="85"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7" name="Rectangle 35"/>
            <p:cNvSpPr>
              <a:spLocks noChangeArrowheads="1"/>
            </p:cNvSpPr>
            <p:nvPr/>
          </p:nvSpPr>
          <p:spPr bwMode="auto">
            <a:xfrm>
              <a:off x="1755" y="1780"/>
              <a:ext cx="48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8" name="Rectangle 36"/>
            <p:cNvSpPr>
              <a:spLocks noChangeArrowheads="1"/>
            </p:cNvSpPr>
            <p:nvPr/>
          </p:nvSpPr>
          <p:spPr bwMode="auto">
            <a:xfrm>
              <a:off x="2236" y="1780"/>
              <a:ext cx="84"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9" name="Rectangle 37"/>
            <p:cNvSpPr>
              <a:spLocks noChangeArrowheads="1"/>
            </p:cNvSpPr>
            <p:nvPr/>
          </p:nvSpPr>
          <p:spPr bwMode="auto">
            <a:xfrm>
              <a:off x="2314" y="1780"/>
              <a:ext cx="48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0" name="Rectangle 38"/>
            <p:cNvSpPr>
              <a:spLocks noChangeArrowheads="1"/>
            </p:cNvSpPr>
            <p:nvPr/>
          </p:nvSpPr>
          <p:spPr bwMode="auto">
            <a:xfrm>
              <a:off x="2795" y="1780"/>
              <a:ext cx="487"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1" name="Rectangle 39"/>
            <p:cNvSpPr>
              <a:spLocks noChangeArrowheads="1"/>
            </p:cNvSpPr>
            <p:nvPr/>
          </p:nvSpPr>
          <p:spPr bwMode="auto">
            <a:xfrm>
              <a:off x="125" y="1901"/>
              <a:ext cx="3157"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2" name="Rectangle 40"/>
            <p:cNvSpPr>
              <a:spLocks noChangeArrowheads="1"/>
            </p:cNvSpPr>
            <p:nvPr/>
          </p:nvSpPr>
          <p:spPr bwMode="auto">
            <a:xfrm>
              <a:off x="125" y="2021"/>
              <a:ext cx="1557"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3" name="Rectangle 41"/>
            <p:cNvSpPr>
              <a:spLocks noChangeArrowheads="1"/>
            </p:cNvSpPr>
            <p:nvPr/>
          </p:nvSpPr>
          <p:spPr bwMode="auto">
            <a:xfrm>
              <a:off x="1676" y="2021"/>
              <a:ext cx="85"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4" name="Rectangle 42"/>
            <p:cNvSpPr>
              <a:spLocks noChangeArrowheads="1"/>
            </p:cNvSpPr>
            <p:nvPr/>
          </p:nvSpPr>
          <p:spPr bwMode="auto">
            <a:xfrm>
              <a:off x="1755" y="2021"/>
              <a:ext cx="487"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5" name="Rectangle 43"/>
            <p:cNvSpPr>
              <a:spLocks noChangeArrowheads="1"/>
            </p:cNvSpPr>
            <p:nvPr/>
          </p:nvSpPr>
          <p:spPr bwMode="auto">
            <a:xfrm>
              <a:off x="2236" y="2021"/>
              <a:ext cx="84"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6" name="Rectangle 44"/>
            <p:cNvSpPr>
              <a:spLocks noChangeArrowheads="1"/>
            </p:cNvSpPr>
            <p:nvPr/>
          </p:nvSpPr>
          <p:spPr bwMode="auto">
            <a:xfrm>
              <a:off x="2314" y="2021"/>
              <a:ext cx="487"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7" name="Rectangle 45"/>
            <p:cNvSpPr>
              <a:spLocks noChangeArrowheads="1"/>
            </p:cNvSpPr>
            <p:nvPr/>
          </p:nvSpPr>
          <p:spPr bwMode="auto">
            <a:xfrm>
              <a:off x="2795" y="2021"/>
              <a:ext cx="487"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8" name="Rectangle 46"/>
            <p:cNvSpPr>
              <a:spLocks noChangeArrowheads="1"/>
            </p:cNvSpPr>
            <p:nvPr/>
          </p:nvSpPr>
          <p:spPr bwMode="auto">
            <a:xfrm>
              <a:off x="125" y="2141"/>
              <a:ext cx="3157"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9" name="Rectangle 47"/>
            <p:cNvSpPr>
              <a:spLocks noChangeArrowheads="1"/>
            </p:cNvSpPr>
            <p:nvPr/>
          </p:nvSpPr>
          <p:spPr bwMode="auto">
            <a:xfrm>
              <a:off x="125" y="2262"/>
              <a:ext cx="1557" cy="24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50" name="Rectangle 48"/>
            <p:cNvSpPr>
              <a:spLocks noChangeArrowheads="1"/>
            </p:cNvSpPr>
            <p:nvPr/>
          </p:nvSpPr>
          <p:spPr bwMode="auto">
            <a:xfrm>
              <a:off x="1676" y="2262"/>
              <a:ext cx="85" cy="24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51" name="Rectangle 49"/>
            <p:cNvSpPr>
              <a:spLocks noChangeArrowheads="1"/>
            </p:cNvSpPr>
            <p:nvPr/>
          </p:nvSpPr>
          <p:spPr bwMode="auto">
            <a:xfrm>
              <a:off x="1755" y="2262"/>
              <a:ext cx="487" cy="24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52" name="Rectangle 50"/>
            <p:cNvSpPr>
              <a:spLocks noChangeArrowheads="1"/>
            </p:cNvSpPr>
            <p:nvPr/>
          </p:nvSpPr>
          <p:spPr bwMode="auto">
            <a:xfrm>
              <a:off x="2236" y="2262"/>
              <a:ext cx="84" cy="24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53" name="Rectangle 51"/>
            <p:cNvSpPr>
              <a:spLocks noChangeArrowheads="1"/>
            </p:cNvSpPr>
            <p:nvPr/>
          </p:nvSpPr>
          <p:spPr bwMode="auto">
            <a:xfrm>
              <a:off x="2314" y="2262"/>
              <a:ext cx="487" cy="24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54" name="Rectangle 52"/>
            <p:cNvSpPr>
              <a:spLocks noChangeArrowheads="1"/>
            </p:cNvSpPr>
            <p:nvPr/>
          </p:nvSpPr>
          <p:spPr bwMode="auto">
            <a:xfrm>
              <a:off x="2795" y="2262"/>
              <a:ext cx="487" cy="24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55" name="Rectangle 53"/>
            <p:cNvSpPr>
              <a:spLocks noChangeArrowheads="1"/>
            </p:cNvSpPr>
            <p:nvPr/>
          </p:nvSpPr>
          <p:spPr bwMode="auto">
            <a:xfrm>
              <a:off x="125" y="2502"/>
              <a:ext cx="3157"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56" name="Rectangle 54"/>
            <p:cNvSpPr>
              <a:spLocks noChangeArrowheads="1"/>
            </p:cNvSpPr>
            <p:nvPr/>
          </p:nvSpPr>
          <p:spPr bwMode="auto">
            <a:xfrm>
              <a:off x="125" y="2623"/>
              <a:ext cx="1557"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57" name="Rectangle 55"/>
            <p:cNvSpPr>
              <a:spLocks noChangeArrowheads="1"/>
            </p:cNvSpPr>
            <p:nvPr/>
          </p:nvSpPr>
          <p:spPr bwMode="auto">
            <a:xfrm>
              <a:off x="1676" y="2623"/>
              <a:ext cx="85"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58" name="Rectangle 56"/>
            <p:cNvSpPr>
              <a:spLocks noChangeArrowheads="1"/>
            </p:cNvSpPr>
            <p:nvPr/>
          </p:nvSpPr>
          <p:spPr bwMode="auto">
            <a:xfrm>
              <a:off x="1755" y="2623"/>
              <a:ext cx="487"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59" name="Rectangle 57"/>
            <p:cNvSpPr>
              <a:spLocks noChangeArrowheads="1"/>
            </p:cNvSpPr>
            <p:nvPr/>
          </p:nvSpPr>
          <p:spPr bwMode="auto">
            <a:xfrm>
              <a:off x="2236" y="2623"/>
              <a:ext cx="84"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60" name="Rectangle 58"/>
            <p:cNvSpPr>
              <a:spLocks noChangeArrowheads="1"/>
            </p:cNvSpPr>
            <p:nvPr/>
          </p:nvSpPr>
          <p:spPr bwMode="auto">
            <a:xfrm>
              <a:off x="2314" y="2623"/>
              <a:ext cx="487"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61" name="Rectangle 59"/>
            <p:cNvSpPr>
              <a:spLocks noChangeArrowheads="1"/>
            </p:cNvSpPr>
            <p:nvPr/>
          </p:nvSpPr>
          <p:spPr bwMode="auto">
            <a:xfrm>
              <a:off x="2795" y="2623"/>
              <a:ext cx="487"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62" name="Rectangle 60"/>
            <p:cNvSpPr>
              <a:spLocks noChangeArrowheads="1"/>
            </p:cNvSpPr>
            <p:nvPr/>
          </p:nvSpPr>
          <p:spPr bwMode="auto">
            <a:xfrm>
              <a:off x="125" y="2743"/>
              <a:ext cx="3157" cy="5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63" name="Rectangle 61"/>
            <p:cNvSpPr>
              <a:spLocks noChangeArrowheads="1"/>
            </p:cNvSpPr>
            <p:nvPr/>
          </p:nvSpPr>
          <p:spPr bwMode="auto">
            <a:xfrm>
              <a:off x="786" y="817"/>
              <a:ext cx="307"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€m</a:t>
              </a:r>
            </a:p>
          </p:txBody>
        </p:sp>
        <p:sp>
          <p:nvSpPr>
            <p:cNvPr id="64" name="Rectangle 62"/>
            <p:cNvSpPr>
              <a:spLocks noChangeArrowheads="1"/>
            </p:cNvSpPr>
            <p:nvPr/>
          </p:nvSpPr>
          <p:spPr bwMode="auto">
            <a:xfrm>
              <a:off x="1785" y="757"/>
              <a:ext cx="547"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30/06/2020 </a:t>
              </a:r>
            </a:p>
          </p:txBody>
        </p:sp>
        <p:sp>
          <p:nvSpPr>
            <p:cNvPr id="65" name="Rectangle 63"/>
            <p:cNvSpPr>
              <a:spLocks noChangeArrowheads="1"/>
            </p:cNvSpPr>
            <p:nvPr/>
          </p:nvSpPr>
          <p:spPr bwMode="auto">
            <a:xfrm>
              <a:off x="1869" y="877"/>
              <a:ext cx="343"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IFRS 16</a:t>
              </a:r>
            </a:p>
          </p:txBody>
        </p:sp>
        <p:sp>
          <p:nvSpPr>
            <p:cNvPr id="66" name="Rectangle 64"/>
            <p:cNvSpPr>
              <a:spLocks noChangeArrowheads="1"/>
            </p:cNvSpPr>
            <p:nvPr/>
          </p:nvSpPr>
          <p:spPr bwMode="auto">
            <a:xfrm>
              <a:off x="2344" y="757"/>
              <a:ext cx="547"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30/06/2021 </a:t>
              </a:r>
            </a:p>
          </p:txBody>
        </p:sp>
        <p:sp>
          <p:nvSpPr>
            <p:cNvPr id="67" name="Rectangle 65"/>
            <p:cNvSpPr>
              <a:spLocks noChangeArrowheads="1"/>
            </p:cNvSpPr>
            <p:nvPr/>
          </p:nvSpPr>
          <p:spPr bwMode="auto">
            <a:xfrm>
              <a:off x="2428" y="877"/>
              <a:ext cx="343"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IFRS 16</a:t>
              </a:r>
            </a:p>
          </p:txBody>
        </p:sp>
        <p:sp>
          <p:nvSpPr>
            <p:cNvPr id="68" name="Rectangle 66"/>
            <p:cNvSpPr>
              <a:spLocks noChangeArrowheads="1"/>
            </p:cNvSpPr>
            <p:nvPr/>
          </p:nvSpPr>
          <p:spPr bwMode="auto">
            <a:xfrm>
              <a:off x="143" y="1064"/>
              <a:ext cx="74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Revenue </a:t>
              </a:r>
            </a:p>
          </p:txBody>
        </p:sp>
        <p:sp>
          <p:nvSpPr>
            <p:cNvPr id="69" name="Rectangle 67"/>
            <p:cNvSpPr>
              <a:spLocks noChangeArrowheads="1"/>
            </p:cNvSpPr>
            <p:nvPr/>
          </p:nvSpPr>
          <p:spPr bwMode="auto">
            <a:xfrm>
              <a:off x="2031" y="1064"/>
              <a:ext cx="277"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266.8</a:t>
              </a:r>
            </a:p>
          </p:txBody>
        </p:sp>
        <p:sp>
          <p:nvSpPr>
            <p:cNvPr id="70" name="Rectangle 68"/>
            <p:cNvSpPr>
              <a:spLocks noChangeArrowheads="1"/>
            </p:cNvSpPr>
            <p:nvPr/>
          </p:nvSpPr>
          <p:spPr bwMode="auto">
            <a:xfrm>
              <a:off x="2591" y="1064"/>
              <a:ext cx="277"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209.8</a:t>
              </a:r>
            </a:p>
          </p:txBody>
        </p:sp>
        <p:sp>
          <p:nvSpPr>
            <p:cNvPr id="71" name="Rectangle 69"/>
            <p:cNvSpPr>
              <a:spLocks noChangeArrowheads="1"/>
            </p:cNvSpPr>
            <p:nvPr/>
          </p:nvSpPr>
          <p:spPr bwMode="auto">
            <a:xfrm>
              <a:off x="143" y="1184"/>
              <a:ext cx="110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Purchases and external charges</a:t>
              </a:r>
            </a:p>
          </p:txBody>
        </p:sp>
        <p:sp>
          <p:nvSpPr>
            <p:cNvPr id="72" name="Rectangle 70"/>
            <p:cNvSpPr>
              <a:spLocks noChangeArrowheads="1"/>
            </p:cNvSpPr>
            <p:nvPr/>
          </p:nvSpPr>
          <p:spPr bwMode="auto">
            <a:xfrm>
              <a:off x="2001" y="1184"/>
              <a:ext cx="29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-155.7</a:t>
              </a:r>
            </a:p>
          </p:txBody>
        </p:sp>
        <p:sp>
          <p:nvSpPr>
            <p:cNvPr id="73" name="Rectangle 71"/>
            <p:cNvSpPr>
              <a:spLocks noChangeArrowheads="1"/>
            </p:cNvSpPr>
            <p:nvPr/>
          </p:nvSpPr>
          <p:spPr bwMode="auto">
            <a:xfrm>
              <a:off x="2560" y="1184"/>
              <a:ext cx="29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-113.5</a:t>
              </a:r>
            </a:p>
          </p:txBody>
        </p:sp>
        <p:sp>
          <p:nvSpPr>
            <p:cNvPr id="74" name="Rectangle 72"/>
            <p:cNvSpPr>
              <a:spLocks noChangeArrowheads="1"/>
            </p:cNvSpPr>
            <p:nvPr/>
          </p:nvSpPr>
          <p:spPr bwMode="auto">
            <a:xfrm>
              <a:off x="143" y="1305"/>
              <a:ext cx="373"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EBITDA </a:t>
              </a:r>
            </a:p>
          </p:txBody>
        </p:sp>
        <p:sp>
          <p:nvSpPr>
            <p:cNvPr id="75" name="Rectangle 73"/>
            <p:cNvSpPr>
              <a:spLocks noChangeArrowheads="1"/>
            </p:cNvSpPr>
            <p:nvPr/>
          </p:nvSpPr>
          <p:spPr bwMode="auto">
            <a:xfrm>
              <a:off x="2115" y="1305"/>
              <a:ext cx="174"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3.0</a:t>
              </a:r>
            </a:p>
          </p:txBody>
        </p:sp>
        <p:sp>
          <p:nvSpPr>
            <p:cNvPr id="76" name="Rectangle 74"/>
            <p:cNvSpPr>
              <a:spLocks noChangeArrowheads="1"/>
            </p:cNvSpPr>
            <p:nvPr/>
          </p:nvSpPr>
          <p:spPr bwMode="auto">
            <a:xfrm>
              <a:off x="2633" y="1305"/>
              <a:ext cx="229"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21.3</a:t>
              </a:r>
            </a:p>
          </p:txBody>
        </p:sp>
        <p:sp>
          <p:nvSpPr>
            <p:cNvPr id="77" name="Rectangle 75"/>
            <p:cNvSpPr>
              <a:spLocks noChangeArrowheads="1"/>
            </p:cNvSpPr>
            <p:nvPr/>
          </p:nvSpPr>
          <p:spPr bwMode="auto">
            <a:xfrm>
              <a:off x="143" y="1431"/>
              <a:ext cx="121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Amortisation, depreciation and provisions</a:t>
              </a:r>
            </a:p>
          </p:txBody>
        </p:sp>
        <p:sp>
          <p:nvSpPr>
            <p:cNvPr id="78" name="Rectangle 76"/>
            <p:cNvSpPr>
              <a:spLocks noChangeArrowheads="1"/>
            </p:cNvSpPr>
            <p:nvPr/>
          </p:nvSpPr>
          <p:spPr bwMode="auto">
            <a:xfrm>
              <a:off x="2043" y="1431"/>
              <a:ext cx="247"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-46.1</a:t>
              </a:r>
            </a:p>
          </p:txBody>
        </p:sp>
        <p:sp>
          <p:nvSpPr>
            <p:cNvPr id="79" name="Rectangle 77"/>
            <p:cNvSpPr>
              <a:spLocks noChangeArrowheads="1"/>
            </p:cNvSpPr>
            <p:nvPr/>
          </p:nvSpPr>
          <p:spPr bwMode="auto">
            <a:xfrm>
              <a:off x="2603" y="1431"/>
              <a:ext cx="247"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-47.8</a:t>
              </a:r>
            </a:p>
          </p:txBody>
        </p:sp>
        <p:sp>
          <p:nvSpPr>
            <p:cNvPr id="80" name="Rectangle 78"/>
            <p:cNvSpPr>
              <a:spLocks noChangeArrowheads="1"/>
            </p:cNvSpPr>
            <p:nvPr/>
          </p:nvSpPr>
          <p:spPr bwMode="auto">
            <a:xfrm>
              <a:off x="143" y="1551"/>
              <a:ext cx="1251"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Current operating income </a:t>
              </a:r>
            </a:p>
          </p:txBody>
        </p:sp>
        <p:sp>
          <p:nvSpPr>
            <p:cNvPr id="81" name="Rectangle 79"/>
            <p:cNvSpPr>
              <a:spLocks noChangeArrowheads="1"/>
            </p:cNvSpPr>
            <p:nvPr/>
          </p:nvSpPr>
          <p:spPr bwMode="auto">
            <a:xfrm>
              <a:off x="2043" y="1551"/>
              <a:ext cx="253"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-43.0</a:t>
              </a:r>
            </a:p>
          </p:txBody>
        </p:sp>
        <p:sp>
          <p:nvSpPr>
            <p:cNvPr id="82" name="Rectangle 80"/>
            <p:cNvSpPr>
              <a:spLocks noChangeArrowheads="1"/>
            </p:cNvSpPr>
            <p:nvPr/>
          </p:nvSpPr>
          <p:spPr bwMode="auto">
            <a:xfrm>
              <a:off x="2603" y="1551"/>
              <a:ext cx="253"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-26.5</a:t>
              </a:r>
            </a:p>
          </p:txBody>
        </p:sp>
        <p:sp>
          <p:nvSpPr>
            <p:cNvPr id="83" name="Rectangle 81"/>
            <p:cNvSpPr>
              <a:spLocks noChangeArrowheads="1"/>
            </p:cNvSpPr>
            <p:nvPr/>
          </p:nvSpPr>
          <p:spPr bwMode="auto">
            <a:xfrm>
              <a:off x="143" y="1672"/>
              <a:ext cx="163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Other non-current income and expenses</a:t>
              </a:r>
            </a:p>
          </p:txBody>
        </p:sp>
        <p:sp>
          <p:nvSpPr>
            <p:cNvPr id="84" name="Rectangle 82"/>
            <p:cNvSpPr>
              <a:spLocks noChangeArrowheads="1"/>
            </p:cNvSpPr>
            <p:nvPr/>
          </p:nvSpPr>
          <p:spPr bwMode="auto">
            <a:xfrm>
              <a:off x="2115" y="1672"/>
              <a:ext cx="168"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0.6</a:t>
              </a:r>
            </a:p>
          </p:txBody>
        </p:sp>
        <p:sp>
          <p:nvSpPr>
            <p:cNvPr id="85" name="Rectangle 83"/>
            <p:cNvSpPr>
              <a:spLocks noChangeArrowheads="1"/>
            </p:cNvSpPr>
            <p:nvPr/>
          </p:nvSpPr>
          <p:spPr bwMode="auto">
            <a:xfrm>
              <a:off x="2645" y="1672"/>
              <a:ext cx="198"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-3.5</a:t>
              </a:r>
            </a:p>
          </p:txBody>
        </p:sp>
        <p:sp>
          <p:nvSpPr>
            <p:cNvPr id="86" name="Rectangle 84"/>
            <p:cNvSpPr>
              <a:spLocks noChangeArrowheads="1"/>
            </p:cNvSpPr>
            <p:nvPr/>
          </p:nvSpPr>
          <p:spPr bwMode="auto">
            <a:xfrm>
              <a:off x="143" y="1792"/>
              <a:ext cx="938"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Operating profit</a:t>
              </a:r>
            </a:p>
          </p:txBody>
        </p:sp>
        <p:sp>
          <p:nvSpPr>
            <p:cNvPr id="87" name="Rectangle 85"/>
            <p:cNvSpPr>
              <a:spLocks noChangeArrowheads="1"/>
            </p:cNvSpPr>
            <p:nvPr/>
          </p:nvSpPr>
          <p:spPr bwMode="auto">
            <a:xfrm>
              <a:off x="2043" y="1792"/>
              <a:ext cx="253"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-42.4</a:t>
              </a:r>
            </a:p>
          </p:txBody>
        </p:sp>
        <p:sp>
          <p:nvSpPr>
            <p:cNvPr id="88" name="Rectangle 86"/>
            <p:cNvSpPr>
              <a:spLocks noChangeArrowheads="1"/>
            </p:cNvSpPr>
            <p:nvPr/>
          </p:nvSpPr>
          <p:spPr bwMode="auto">
            <a:xfrm>
              <a:off x="2603" y="1792"/>
              <a:ext cx="253"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-30.0</a:t>
              </a:r>
            </a:p>
          </p:txBody>
        </p:sp>
        <p:sp>
          <p:nvSpPr>
            <p:cNvPr id="89" name="Rectangle 87"/>
            <p:cNvSpPr>
              <a:spLocks noChangeArrowheads="1"/>
            </p:cNvSpPr>
            <p:nvPr/>
          </p:nvSpPr>
          <p:spPr bwMode="auto">
            <a:xfrm>
              <a:off x="143" y="1913"/>
              <a:ext cx="752"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Net financial income (expense)</a:t>
              </a:r>
            </a:p>
          </p:txBody>
        </p:sp>
        <p:sp>
          <p:nvSpPr>
            <p:cNvPr id="90" name="Rectangle 88"/>
            <p:cNvSpPr>
              <a:spLocks noChangeArrowheads="1"/>
            </p:cNvSpPr>
            <p:nvPr/>
          </p:nvSpPr>
          <p:spPr bwMode="auto">
            <a:xfrm>
              <a:off x="2043" y="1913"/>
              <a:ext cx="247"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-11.6</a:t>
              </a:r>
            </a:p>
          </p:txBody>
        </p:sp>
        <p:sp>
          <p:nvSpPr>
            <p:cNvPr id="91" name="Rectangle 89"/>
            <p:cNvSpPr>
              <a:spLocks noChangeArrowheads="1"/>
            </p:cNvSpPr>
            <p:nvPr/>
          </p:nvSpPr>
          <p:spPr bwMode="auto">
            <a:xfrm>
              <a:off x="2603" y="1913"/>
              <a:ext cx="247"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-13.7</a:t>
              </a:r>
            </a:p>
          </p:txBody>
        </p:sp>
        <p:sp>
          <p:nvSpPr>
            <p:cNvPr id="92" name="Rectangle 90"/>
            <p:cNvSpPr>
              <a:spLocks noChangeArrowheads="1"/>
            </p:cNvSpPr>
            <p:nvPr/>
          </p:nvSpPr>
          <p:spPr bwMode="auto">
            <a:xfrm>
              <a:off x="143" y="2033"/>
              <a:ext cx="932"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Profit /(loss) before tax</a:t>
              </a:r>
            </a:p>
          </p:txBody>
        </p:sp>
        <p:sp>
          <p:nvSpPr>
            <p:cNvPr id="93" name="Rectangle 91"/>
            <p:cNvSpPr>
              <a:spLocks noChangeArrowheads="1"/>
            </p:cNvSpPr>
            <p:nvPr/>
          </p:nvSpPr>
          <p:spPr bwMode="auto">
            <a:xfrm>
              <a:off x="2043" y="2033"/>
              <a:ext cx="253"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-54.0</a:t>
              </a:r>
            </a:p>
          </p:txBody>
        </p:sp>
        <p:sp>
          <p:nvSpPr>
            <p:cNvPr id="94" name="Rectangle 92"/>
            <p:cNvSpPr>
              <a:spLocks noChangeArrowheads="1"/>
            </p:cNvSpPr>
            <p:nvPr/>
          </p:nvSpPr>
          <p:spPr bwMode="auto">
            <a:xfrm>
              <a:off x="2603" y="2033"/>
              <a:ext cx="253"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-43.7</a:t>
              </a:r>
            </a:p>
          </p:txBody>
        </p:sp>
        <p:sp>
          <p:nvSpPr>
            <p:cNvPr id="95" name="Rectangle 93"/>
            <p:cNvSpPr>
              <a:spLocks noChangeArrowheads="1"/>
            </p:cNvSpPr>
            <p:nvPr/>
          </p:nvSpPr>
          <p:spPr bwMode="auto">
            <a:xfrm>
              <a:off x="143" y="2153"/>
              <a:ext cx="643"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Corporate income tax </a:t>
              </a:r>
            </a:p>
          </p:txBody>
        </p:sp>
        <p:sp>
          <p:nvSpPr>
            <p:cNvPr id="96" name="Rectangle 94"/>
            <p:cNvSpPr>
              <a:spLocks noChangeArrowheads="1"/>
            </p:cNvSpPr>
            <p:nvPr/>
          </p:nvSpPr>
          <p:spPr bwMode="auto">
            <a:xfrm>
              <a:off x="2073" y="2153"/>
              <a:ext cx="216"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20.1</a:t>
              </a:r>
            </a:p>
          </p:txBody>
        </p:sp>
        <p:sp>
          <p:nvSpPr>
            <p:cNvPr id="97" name="Rectangle 95"/>
            <p:cNvSpPr>
              <a:spLocks noChangeArrowheads="1"/>
            </p:cNvSpPr>
            <p:nvPr/>
          </p:nvSpPr>
          <p:spPr bwMode="auto">
            <a:xfrm>
              <a:off x="2633" y="2153"/>
              <a:ext cx="216"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12.5</a:t>
              </a:r>
            </a:p>
          </p:txBody>
        </p:sp>
        <p:sp>
          <p:nvSpPr>
            <p:cNvPr id="98" name="Rectangle 96"/>
            <p:cNvSpPr>
              <a:spLocks noChangeArrowheads="1"/>
            </p:cNvSpPr>
            <p:nvPr/>
          </p:nvSpPr>
          <p:spPr bwMode="auto">
            <a:xfrm>
              <a:off x="143" y="2274"/>
              <a:ext cx="1431"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Net profit / (loss) of consolidated companies</a:t>
              </a:r>
            </a:p>
          </p:txBody>
        </p:sp>
        <p:sp>
          <p:nvSpPr>
            <p:cNvPr id="99" name="Rectangle 97"/>
            <p:cNvSpPr>
              <a:spLocks noChangeArrowheads="1"/>
            </p:cNvSpPr>
            <p:nvPr/>
          </p:nvSpPr>
          <p:spPr bwMode="auto">
            <a:xfrm>
              <a:off x="2043" y="2274"/>
              <a:ext cx="253"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-33.8</a:t>
              </a:r>
            </a:p>
          </p:txBody>
        </p:sp>
        <p:sp>
          <p:nvSpPr>
            <p:cNvPr id="100" name="Rectangle 98"/>
            <p:cNvSpPr>
              <a:spLocks noChangeArrowheads="1"/>
            </p:cNvSpPr>
            <p:nvPr/>
          </p:nvSpPr>
          <p:spPr bwMode="auto">
            <a:xfrm>
              <a:off x="2603" y="2274"/>
              <a:ext cx="253"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-31.2</a:t>
              </a:r>
            </a:p>
          </p:txBody>
        </p:sp>
        <p:sp>
          <p:nvSpPr>
            <p:cNvPr id="101" name="Rectangle 99"/>
            <p:cNvSpPr>
              <a:spLocks noChangeArrowheads="1"/>
            </p:cNvSpPr>
            <p:nvPr/>
          </p:nvSpPr>
          <p:spPr bwMode="auto">
            <a:xfrm>
              <a:off x="143" y="2394"/>
              <a:ext cx="559"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Net profit / (loss) </a:t>
              </a:r>
            </a:p>
          </p:txBody>
        </p:sp>
        <p:sp>
          <p:nvSpPr>
            <p:cNvPr id="102" name="Rectangle 100"/>
            <p:cNvSpPr>
              <a:spLocks noChangeArrowheads="1"/>
            </p:cNvSpPr>
            <p:nvPr/>
          </p:nvSpPr>
          <p:spPr bwMode="auto">
            <a:xfrm>
              <a:off x="2043" y="2394"/>
              <a:ext cx="253"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-34.2</a:t>
              </a:r>
            </a:p>
          </p:txBody>
        </p:sp>
        <p:sp>
          <p:nvSpPr>
            <p:cNvPr id="103" name="Rectangle 101"/>
            <p:cNvSpPr>
              <a:spLocks noChangeArrowheads="1"/>
            </p:cNvSpPr>
            <p:nvPr/>
          </p:nvSpPr>
          <p:spPr bwMode="auto">
            <a:xfrm>
              <a:off x="2603" y="2394"/>
              <a:ext cx="253"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-32.0</a:t>
              </a:r>
            </a:p>
          </p:txBody>
        </p:sp>
        <p:sp>
          <p:nvSpPr>
            <p:cNvPr id="104" name="Rectangle 102"/>
            <p:cNvSpPr>
              <a:spLocks noChangeArrowheads="1"/>
            </p:cNvSpPr>
            <p:nvPr/>
          </p:nvSpPr>
          <p:spPr bwMode="auto">
            <a:xfrm>
              <a:off x="143" y="2514"/>
              <a:ext cx="553"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Non-controlling interests </a:t>
              </a:r>
            </a:p>
          </p:txBody>
        </p:sp>
        <p:sp>
          <p:nvSpPr>
            <p:cNvPr id="105" name="Rectangle 103"/>
            <p:cNvSpPr>
              <a:spLocks noChangeArrowheads="1"/>
            </p:cNvSpPr>
            <p:nvPr/>
          </p:nvSpPr>
          <p:spPr bwMode="auto">
            <a:xfrm>
              <a:off x="2115" y="2514"/>
              <a:ext cx="168"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2.7</a:t>
              </a:r>
            </a:p>
          </p:txBody>
        </p:sp>
        <p:sp>
          <p:nvSpPr>
            <p:cNvPr id="106" name="Rectangle 104"/>
            <p:cNvSpPr>
              <a:spLocks noChangeArrowheads="1"/>
            </p:cNvSpPr>
            <p:nvPr/>
          </p:nvSpPr>
          <p:spPr bwMode="auto">
            <a:xfrm>
              <a:off x="2645" y="2514"/>
              <a:ext cx="198"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-2.1</a:t>
              </a:r>
            </a:p>
          </p:txBody>
        </p:sp>
        <p:sp>
          <p:nvSpPr>
            <p:cNvPr id="107" name="Rectangle 105"/>
            <p:cNvSpPr>
              <a:spLocks noChangeArrowheads="1"/>
            </p:cNvSpPr>
            <p:nvPr/>
          </p:nvSpPr>
          <p:spPr bwMode="auto">
            <a:xfrm>
              <a:off x="143" y="2635"/>
              <a:ext cx="174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Net profit / (loss) attributable to shareholders</a:t>
              </a:r>
            </a:p>
          </p:txBody>
        </p:sp>
        <p:sp>
          <p:nvSpPr>
            <p:cNvPr id="108" name="Rectangle 106"/>
            <p:cNvSpPr>
              <a:spLocks noChangeArrowheads="1"/>
            </p:cNvSpPr>
            <p:nvPr/>
          </p:nvSpPr>
          <p:spPr bwMode="auto">
            <a:xfrm>
              <a:off x="2043" y="2635"/>
              <a:ext cx="253"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-31.5</a:t>
              </a:r>
            </a:p>
          </p:txBody>
        </p:sp>
        <p:sp>
          <p:nvSpPr>
            <p:cNvPr id="109" name="Rectangle 107"/>
            <p:cNvSpPr>
              <a:spLocks noChangeArrowheads="1"/>
            </p:cNvSpPr>
            <p:nvPr/>
          </p:nvSpPr>
          <p:spPr bwMode="auto">
            <a:xfrm>
              <a:off x="2603" y="2635"/>
              <a:ext cx="253"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-34.1</a:t>
              </a:r>
            </a:p>
          </p:txBody>
        </p:sp>
      </p:grpSp>
      <p:grpSp>
        <p:nvGrpSpPr>
          <p:cNvPr id="110" name="Group 110"/>
          <p:cNvGrpSpPr>
            <a:grpSpLocks noChangeAspect="1"/>
          </p:cNvGrpSpPr>
          <p:nvPr/>
        </p:nvGrpSpPr>
        <p:grpSpPr bwMode="auto">
          <a:xfrm>
            <a:off x="5249863" y="1335088"/>
            <a:ext cx="3533775" cy="2876550"/>
            <a:chOff x="3307" y="841"/>
            <a:chExt cx="2226" cy="1812"/>
          </a:xfrm>
        </p:grpSpPr>
        <p:sp>
          <p:nvSpPr>
            <p:cNvPr id="111" name="AutoShape 109"/>
            <p:cNvSpPr>
              <a:spLocks noChangeAspect="1" noChangeArrowheads="1" noTextEdit="1"/>
            </p:cNvSpPr>
            <p:nvPr/>
          </p:nvSpPr>
          <p:spPr bwMode="auto">
            <a:xfrm>
              <a:off x="3307" y="841"/>
              <a:ext cx="2226" cy="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12" name="Rectangle 111"/>
            <p:cNvSpPr>
              <a:spLocks noChangeArrowheads="1"/>
            </p:cNvSpPr>
            <p:nvPr/>
          </p:nvSpPr>
          <p:spPr bwMode="auto">
            <a:xfrm>
              <a:off x="3307" y="841"/>
              <a:ext cx="1709" cy="247"/>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13" name="Rectangle 112"/>
            <p:cNvSpPr>
              <a:spLocks noChangeArrowheads="1"/>
            </p:cNvSpPr>
            <p:nvPr/>
          </p:nvSpPr>
          <p:spPr bwMode="auto">
            <a:xfrm>
              <a:off x="5010" y="841"/>
              <a:ext cx="42" cy="24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14" name="Rectangle 113"/>
            <p:cNvSpPr>
              <a:spLocks noChangeArrowheads="1"/>
            </p:cNvSpPr>
            <p:nvPr/>
          </p:nvSpPr>
          <p:spPr bwMode="auto">
            <a:xfrm>
              <a:off x="5046" y="841"/>
              <a:ext cx="487" cy="247"/>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15" name="Rectangle 114"/>
            <p:cNvSpPr>
              <a:spLocks noChangeArrowheads="1"/>
            </p:cNvSpPr>
            <p:nvPr/>
          </p:nvSpPr>
          <p:spPr bwMode="auto">
            <a:xfrm>
              <a:off x="3307" y="1082"/>
              <a:ext cx="1257" cy="7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16" name="Rectangle 115"/>
            <p:cNvSpPr>
              <a:spLocks noChangeArrowheads="1"/>
            </p:cNvSpPr>
            <p:nvPr/>
          </p:nvSpPr>
          <p:spPr bwMode="auto">
            <a:xfrm>
              <a:off x="5010" y="1082"/>
              <a:ext cx="42" cy="7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17" name="Rectangle 116"/>
            <p:cNvSpPr>
              <a:spLocks noChangeArrowheads="1"/>
            </p:cNvSpPr>
            <p:nvPr/>
          </p:nvSpPr>
          <p:spPr bwMode="auto">
            <a:xfrm>
              <a:off x="3307" y="1804"/>
              <a:ext cx="1709"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18" name="Rectangle 117"/>
            <p:cNvSpPr>
              <a:spLocks noChangeArrowheads="1"/>
            </p:cNvSpPr>
            <p:nvPr/>
          </p:nvSpPr>
          <p:spPr bwMode="auto">
            <a:xfrm>
              <a:off x="5010" y="1804"/>
              <a:ext cx="42"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19" name="Rectangle 118"/>
            <p:cNvSpPr>
              <a:spLocks noChangeArrowheads="1"/>
            </p:cNvSpPr>
            <p:nvPr/>
          </p:nvSpPr>
          <p:spPr bwMode="auto">
            <a:xfrm>
              <a:off x="5046" y="1804"/>
              <a:ext cx="487" cy="127"/>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20" name="Rectangle 119"/>
            <p:cNvSpPr>
              <a:spLocks noChangeArrowheads="1"/>
            </p:cNvSpPr>
            <p:nvPr/>
          </p:nvSpPr>
          <p:spPr bwMode="auto">
            <a:xfrm>
              <a:off x="3307" y="1925"/>
              <a:ext cx="2226" cy="60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21" name="Rectangle 120"/>
            <p:cNvSpPr>
              <a:spLocks noChangeArrowheads="1"/>
            </p:cNvSpPr>
            <p:nvPr/>
          </p:nvSpPr>
          <p:spPr bwMode="auto">
            <a:xfrm>
              <a:off x="3307" y="2527"/>
              <a:ext cx="1709"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22" name="Rectangle 121"/>
            <p:cNvSpPr>
              <a:spLocks noChangeArrowheads="1"/>
            </p:cNvSpPr>
            <p:nvPr/>
          </p:nvSpPr>
          <p:spPr bwMode="auto">
            <a:xfrm>
              <a:off x="5010" y="2527"/>
              <a:ext cx="42"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23" name="Rectangle 122"/>
            <p:cNvSpPr>
              <a:spLocks noChangeArrowheads="1"/>
            </p:cNvSpPr>
            <p:nvPr/>
          </p:nvSpPr>
          <p:spPr bwMode="auto">
            <a:xfrm>
              <a:off x="5046" y="2527"/>
              <a:ext cx="487" cy="126"/>
            </a:xfrm>
            <a:prstGeom prst="rect">
              <a:avLst/>
            </a:prstGeom>
            <a:solidFill>
              <a:srgbClr val="D9E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24" name="Rectangle 123"/>
            <p:cNvSpPr>
              <a:spLocks noChangeArrowheads="1"/>
            </p:cNvSpPr>
            <p:nvPr/>
          </p:nvSpPr>
          <p:spPr bwMode="auto">
            <a:xfrm>
              <a:off x="3307" y="2647"/>
              <a:ext cx="2707" cy="1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25" name="Rectangle 124"/>
            <p:cNvSpPr>
              <a:spLocks noChangeArrowheads="1"/>
            </p:cNvSpPr>
            <p:nvPr/>
          </p:nvSpPr>
          <p:spPr bwMode="auto">
            <a:xfrm>
              <a:off x="3325" y="913"/>
              <a:ext cx="30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In €m</a:t>
              </a:r>
            </a:p>
          </p:txBody>
        </p:sp>
        <p:sp>
          <p:nvSpPr>
            <p:cNvPr id="126" name="Rectangle 125"/>
            <p:cNvSpPr>
              <a:spLocks noChangeArrowheads="1"/>
            </p:cNvSpPr>
            <p:nvPr/>
          </p:nvSpPr>
          <p:spPr bwMode="auto">
            <a:xfrm>
              <a:off x="4582" y="853"/>
              <a:ext cx="529"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31/12/2020</a:t>
              </a:r>
            </a:p>
          </p:txBody>
        </p:sp>
        <p:sp>
          <p:nvSpPr>
            <p:cNvPr id="127" name="Rectangle 126"/>
            <p:cNvSpPr>
              <a:spLocks noChangeArrowheads="1"/>
            </p:cNvSpPr>
            <p:nvPr/>
          </p:nvSpPr>
          <p:spPr bwMode="auto">
            <a:xfrm>
              <a:off x="4661" y="973"/>
              <a:ext cx="36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IFRS 16 </a:t>
              </a:r>
            </a:p>
          </p:txBody>
        </p:sp>
        <p:sp>
          <p:nvSpPr>
            <p:cNvPr id="128" name="Rectangle 127"/>
            <p:cNvSpPr>
              <a:spLocks noChangeArrowheads="1"/>
            </p:cNvSpPr>
            <p:nvPr/>
          </p:nvSpPr>
          <p:spPr bwMode="auto">
            <a:xfrm>
              <a:off x="5082" y="853"/>
              <a:ext cx="54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30/06/2021 </a:t>
              </a:r>
            </a:p>
          </p:txBody>
        </p:sp>
        <p:sp>
          <p:nvSpPr>
            <p:cNvPr id="129" name="Rectangle 128"/>
            <p:cNvSpPr>
              <a:spLocks noChangeArrowheads="1"/>
            </p:cNvSpPr>
            <p:nvPr/>
          </p:nvSpPr>
          <p:spPr bwMode="auto">
            <a:xfrm>
              <a:off x="5160" y="973"/>
              <a:ext cx="343"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IFRS 16</a:t>
              </a:r>
            </a:p>
          </p:txBody>
        </p:sp>
        <p:sp>
          <p:nvSpPr>
            <p:cNvPr id="130" name="Rectangle 129"/>
            <p:cNvSpPr>
              <a:spLocks noChangeArrowheads="1"/>
            </p:cNvSpPr>
            <p:nvPr/>
          </p:nvSpPr>
          <p:spPr bwMode="auto">
            <a:xfrm>
              <a:off x="3325" y="1094"/>
              <a:ext cx="872"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Goodwill  </a:t>
              </a:r>
            </a:p>
          </p:txBody>
        </p:sp>
        <p:sp>
          <p:nvSpPr>
            <p:cNvPr id="131" name="Rectangle 130"/>
            <p:cNvSpPr>
              <a:spLocks noChangeArrowheads="1"/>
            </p:cNvSpPr>
            <p:nvPr/>
          </p:nvSpPr>
          <p:spPr bwMode="auto">
            <a:xfrm>
              <a:off x="4637" y="1094"/>
              <a:ext cx="54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731   </a:t>
              </a:r>
            </a:p>
          </p:txBody>
        </p:sp>
        <p:sp>
          <p:nvSpPr>
            <p:cNvPr id="132" name="Rectangle 131"/>
            <p:cNvSpPr>
              <a:spLocks noChangeArrowheads="1"/>
            </p:cNvSpPr>
            <p:nvPr/>
          </p:nvSpPr>
          <p:spPr bwMode="auto">
            <a:xfrm>
              <a:off x="5118" y="1094"/>
              <a:ext cx="590"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743   </a:t>
              </a:r>
            </a:p>
          </p:txBody>
        </p:sp>
        <p:sp>
          <p:nvSpPr>
            <p:cNvPr id="133" name="Rectangle 132"/>
            <p:cNvSpPr>
              <a:spLocks noChangeArrowheads="1"/>
            </p:cNvSpPr>
            <p:nvPr/>
          </p:nvSpPr>
          <p:spPr bwMode="auto">
            <a:xfrm>
              <a:off x="3325" y="1214"/>
              <a:ext cx="1059"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Intangible assets   </a:t>
              </a:r>
            </a:p>
          </p:txBody>
        </p:sp>
        <p:sp>
          <p:nvSpPr>
            <p:cNvPr id="134" name="Rectangle 133"/>
            <p:cNvSpPr>
              <a:spLocks noChangeArrowheads="1"/>
            </p:cNvSpPr>
            <p:nvPr/>
          </p:nvSpPr>
          <p:spPr bwMode="auto">
            <a:xfrm>
              <a:off x="4643" y="1214"/>
              <a:ext cx="541"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39   </a:t>
              </a:r>
            </a:p>
          </p:txBody>
        </p:sp>
        <p:sp>
          <p:nvSpPr>
            <p:cNvPr id="135" name="Rectangle 134"/>
            <p:cNvSpPr>
              <a:spLocks noChangeArrowheads="1"/>
            </p:cNvSpPr>
            <p:nvPr/>
          </p:nvSpPr>
          <p:spPr bwMode="auto">
            <a:xfrm>
              <a:off x="5124" y="1214"/>
              <a:ext cx="584"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42   </a:t>
              </a:r>
            </a:p>
          </p:txBody>
        </p:sp>
        <p:sp>
          <p:nvSpPr>
            <p:cNvPr id="136" name="Rectangle 135"/>
            <p:cNvSpPr>
              <a:spLocks noChangeArrowheads="1"/>
            </p:cNvSpPr>
            <p:nvPr/>
          </p:nvSpPr>
          <p:spPr bwMode="auto">
            <a:xfrm>
              <a:off x="3325" y="1335"/>
              <a:ext cx="1155"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IFRS 16 concessions and leases </a:t>
              </a:r>
            </a:p>
          </p:txBody>
        </p:sp>
        <p:sp>
          <p:nvSpPr>
            <p:cNvPr id="137" name="Rectangle 136"/>
            <p:cNvSpPr>
              <a:spLocks noChangeArrowheads="1"/>
            </p:cNvSpPr>
            <p:nvPr/>
          </p:nvSpPr>
          <p:spPr bwMode="auto">
            <a:xfrm>
              <a:off x="4637" y="1335"/>
              <a:ext cx="54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444   </a:t>
              </a:r>
            </a:p>
          </p:txBody>
        </p:sp>
        <p:sp>
          <p:nvSpPr>
            <p:cNvPr id="138" name="Rectangle 137"/>
            <p:cNvSpPr>
              <a:spLocks noChangeArrowheads="1"/>
            </p:cNvSpPr>
            <p:nvPr/>
          </p:nvSpPr>
          <p:spPr bwMode="auto">
            <a:xfrm>
              <a:off x="5118" y="1335"/>
              <a:ext cx="590"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443   </a:t>
              </a:r>
            </a:p>
          </p:txBody>
        </p:sp>
        <p:sp>
          <p:nvSpPr>
            <p:cNvPr id="139" name="Rectangle 138"/>
            <p:cNvSpPr>
              <a:spLocks noChangeArrowheads="1"/>
            </p:cNvSpPr>
            <p:nvPr/>
          </p:nvSpPr>
          <p:spPr bwMode="auto">
            <a:xfrm>
              <a:off x="3325" y="1455"/>
              <a:ext cx="1125"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Tangible and financial assets  </a:t>
              </a:r>
            </a:p>
          </p:txBody>
        </p:sp>
        <p:sp>
          <p:nvSpPr>
            <p:cNvPr id="140" name="Rectangle 139"/>
            <p:cNvSpPr>
              <a:spLocks noChangeArrowheads="1"/>
            </p:cNvSpPr>
            <p:nvPr/>
          </p:nvSpPr>
          <p:spPr bwMode="auto">
            <a:xfrm>
              <a:off x="4637" y="1455"/>
              <a:ext cx="54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364   </a:t>
              </a:r>
            </a:p>
          </p:txBody>
        </p:sp>
        <p:sp>
          <p:nvSpPr>
            <p:cNvPr id="141" name="Rectangle 140"/>
            <p:cNvSpPr>
              <a:spLocks noChangeArrowheads="1"/>
            </p:cNvSpPr>
            <p:nvPr/>
          </p:nvSpPr>
          <p:spPr bwMode="auto">
            <a:xfrm>
              <a:off x="5118" y="1455"/>
              <a:ext cx="590"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381   </a:t>
              </a:r>
            </a:p>
          </p:txBody>
        </p:sp>
        <p:sp>
          <p:nvSpPr>
            <p:cNvPr id="142" name="Rectangle 141"/>
            <p:cNvSpPr>
              <a:spLocks noChangeArrowheads="1"/>
            </p:cNvSpPr>
            <p:nvPr/>
          </p:nvSpPr>
          <p:spPr bwMode="auto">
            <a:xfrm>
              <a:off x="3325" y="1575"/>
              <a:ext cx="686"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Deferred taxes </a:t>
              </a:r>
            </a:p>
          </p:txBody>
        </p:sp>
        <p:sp>
          <p:nvSpPr>
            <p:cNvPr id="143" name="Rectangle 142"/>
            <p:cNvSpPr>
              <a:spLocks noChangeArrowheads="1"/>
            </p:cNvSpPr>
            <p:nvPr/>
          </p:nvSpPr>
          <p:spPr bwMode="auto">
            <a:xfrm>
              <a:off x="4643" y="1575"/>
              <a:ext cx="541"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40   </a:t>
              </a:r>
            </a:p>
          </p:txBody>
        </p:sp>
        <p:sp>
          <p:nvSpPr>
            <p:cNvPr id="144" name="Rectangle 143"/>
            <p:cNvSpPr>
              <a:spLocks noChangeArrowheads="1"/>
            </p:cNvSpPr>
            <p:nvPr/>
          </p:nvSpPr>
          <p:spPr bwMode="auto">
            <a:xfrm>
              <a:off x="5124" y="1575"/>
              <a:ext cx="584"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50   </a:t>
              </a:r>
            </a:p>
          </p:txBody>
        </p:sp>
        <p:sp>
          <p:nvSpPr>
            <p:cNvPr id="145" name="Rectangle 144"/>
            <p:cNvSpPr>
              <a:spLocks noChangeArrowheads="1"/>
            </p:cNvSpPr>
            <p:nvPr/>
          </p:nvSpPr>
          <p:spPr bwMode="auto">
            <a:xfrm>
              <a:off x="3325" y="1696"/>
              <a:ext cx="788"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Capitalised rental equipment  </a:t>
              </a:r>
            </a:p>
          </p:txBody>
        </p:sp>
        <p:sp>
          <p:nvSpPr>
            <p:cNvPr id="146" name="Rectangle 145"/>
            <p:cNvSpPr>
              <a:spLocks noChangeArrowheads="1"/>
            </p:cNvSpPr>
            <p:nvPr/>
          </p:nvSpPr>
          <p:spPr bwMode="auto">
            <a:xfrm>
              <a:off x="4637" y="1696"/>
              <a:ext cx="54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112   </a:t>
              </a:r>
            </a:p>
          </p:txBody>
        </p:sp>
        <p:sp>
          <p:nvSpPr>
            <p:cNvPr id="147" name="Rectangle 146"/>
            <p:cNvSpPr>
              <a:spLocks noChangeArrowheads="1"/>
            </p:cNvSpPr>
            <p:nvPr/>
          </p:nvSpPr>
          <p:spPr bwMode="auto">
            <a:xfrm>
              <a:off x="5118" y="1696"/>
              <a:ext cx="590"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106   </a:t>
              </a:r>
            </a:p>
          </p:txBody>
        </p:sp>
        <p:sp>
          <p:nvSpPr>
            <p:cNvPr id="148" name="Rectangle 147"/>
            <p:cNvSpPr>
              <a:spLocks noChangeArrowheads="1"/>
            </p:cNvSpPr>
            <p:nvPr/>
          </p:nvSpPr>
          <p:spPr bwMode="auto">
            <a:xfrm>
              <a:off x="3325" y="1816"/>
              <a:ext cx="107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Total financial assets</a:t>
              </a:r>
            </a:p>
          </p:txBody>
        </p:sp>
        <p:sp>
          <p:nvSpPr>
            <p:cNvPr id="149" name="Rectangle 148"/>
            <p:cNvSpPr>
              <a:spLocks noChangeArrowheads="1"/>
            </p:cNvSpPr>
            <p:nvPr/>
          </p:nvSpPr>
          <p:spPr bwMode="auto">
            <a:xfrm>
              <a:off x="4793" y="1816"/>
              <a:ext cx="271"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1,731</a:t>
              </a:r>
            </a:p>
          </p:txBody>
        </p:sp>
        <p:sp>
          <p:nvSpPr>
            <p:cNvPr id="150" name="Rectangle 149"/>
            <p:cNvSpPr>
              <a:spLocks noChangeArrowheads="1"/>
            </p:cNvSpPr>
            <p:nvPr/>
          </p:nvSpPr>
          <p:spPr bwMode="auto">
            <a:xfrm>
              <a:off x="5328" y="1816"/>
              <a:ext cx="271"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1,765</a:t>
              </a:r>
            </a:p>
          </p:txBody>
        </p:sp>
        <p:sp>
          <p:nvSpPr>
            <p:cNvPr id="151" name="Rectangle 150"/>
            <p:cNvSpPr>
              <a:spLocks noChangeArrowheads="1"/>
            </p:cNvSpPr>
            <p:nvPr/>
          </p:nvSpPr>
          <p:spPr bwMode="auto">
            <a:xfrm>
              <a:off x="3325" y="1937"/>
              <a:ext cx="764"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Shareholders’ equity </a:t>
              </a:r>
            </a:p>
          </p:txBody>
        </p:sp>
        <p:sp>
          <p:nvSpPr>
            <p:cNvPr id="152" name="Rectangle 151"/>
            <p:cNvSpPr>
              <a:spLocks noChangeArrowheads="1"/>
            </p:cNvSpPr>
            <p:nvPr/>
          </p:nvSpPr>
          <p:spPr bwMode="auto">
            <a:xfrm>
              <a:off x="4637" y="1937"/>
              <a:ext cx="54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394   </a:t>
              </a:r>
            </a:p>
          </p:txBody>
        </p:sp>
        <p:sp>
          <p:nvSpPr>
            <p:cNvPr id="153" name="Rectangle 152"/>
            <p:cNvSpPr>
              <a:spLocks noChangeArrowheads="1"/>
            </p:cNvSpPr>
            <p:nvPr/>
          </p:nvSpPr>
          <p:spPr bwMode="auto">
            <a:xfrm>
              <a:off x="5118" y="1937"/>
              <a:ext cx="590"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472   </a:t>
              </a:r>
            </a:p>
          </p:txBody>
        </p:sp>
        <p:sp>
          <p:nvSpPr>
            <p:cNvPr id="154" name="Rectangle 153"/>
            <p:cNvSpPr>
              <a:spLocks noChangeArrowheads="1"/>
            </p:cNvSpPr>
            <p:nvPr/>
          </p:nvSpPr>
          <p:spPr bwMode="auto">
            <a:xfrm>
              <a:off x="3325" y="2057"/>
              <a:ext cx="764"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Net debt </a:t>
              </a:r>
            </a:p>
          </p:txBody>
        </p:sp>
        <p:sp>
          <p:nvSpPr>
            <p:cNvPr id="155" name="Rectangle 154"/>
            <p:cNvSpPr>
              <a:spLocks noChangeArrowheads="1"/>
            </p:cNvSpPr>
            <p:nvPr/>
          </p:nvSpPr>
          <p:spPr bwMode="auto">
            <a:xfrm>
              <a:off x="4637" y="2057"/>
              <a:ext cx="54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681   </a:t>
              </a:r>
            </a:p>
          </p:txBody>
        </p:sp>
        <p:sp>
          <p:nvSpPr>
            <p:cNvPr id="156" name="Rectangle 155"/>
            <p:cNvSpPr>
              <a:spLocks noChangeArrowheads="1"/>
            </p:cNvSpPr>
            <p:nvPr/>
          </p:nvSpPr>
          <p:spPr bwMode="auto">
            <a:xfrm>
              <a:off x="5118" y="2057"/>
              <a:ext cx="590"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662   </a:t>
              </a:r>
            </a:p>
          </p:txBody>
        </p:sp>
        <p:sp>
          <p:nvSpPr>
            <p:cNvPr id="157" name="Rectangle 156"/>
            <p:cNvSpPr>
              <a:spLocks noChangeArrowheads="1"/>
            </p:cNvSpPr>
            <p:nvPr/>
          </p:nvSpPr>
          <p:spPr bwMode="auto">
            <a:xfrm>
              <a:off x="3325" y="2177"/>
              <a:ext cx="620"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IFRS 16 lease liabilities </a:t>
              </a:r>
            </a:p>
          </p:txBody>
        </p:sp>
        <p:sp>
          <p:nvSpPr>
            <p:cNvPr id="158" name="Rectangle 157"/>
            <p:cNvSpPr>
              <a:spLocks noChangeArrowheads="1"/>
            </p:cNvSpPr>
            <p:nvPr/>
          </p:nvSpPr>
          <p:spPr bwMode="auto">
            <a:xfrm>
              <a:off x="4637" y="2177"/>
              <a:ext cx="54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454   </a:t>
              </a:r>
            </a:p>
          </p:txBody>
        </p:sp>
        <p:sp>
          <p:nvSpPr>
            <p:cNvPr id="159" name="Rectangle 158"/>
            <p:cNvSpPr>
              <a:spLocks noChangeArrowheads="1"/>
            </p:cNvSpPr>
            <p:nvPr/>
          </p:nvSpPr>
          <p:spPr bwMode="auto">
            <a:xfrm>
              <a:off x="5118" y="2177"/>
              <a:ext cx="590"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456   </a:t>
              </a:r>
            </a:p>
          </p:txBody>
        </p:sp>
        <p:sp>
          <p:nvSpPr>
            <p:cNvPr id="160" name="Rectangle 159"/>
            <p:cNvSpPr>
              <a:spLocks noChangeArrowheads="1"/>
            </p:cNvSpPr>
            <p:nvPr/>
          </p:nvSpPr>
          <p:spPr bwMode="auto">
            <a:xfrm>
              <a:off x="3325" y="2298"/>
              <a:ext cx="511"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Provisions  </a:t>
              </a:r>
            </a:p>
          </p:txBody>
        </p:sp>
        <p:sp>
          <p:nvSpPr>
            <p:cNvPr id="161" name="Rectangle 160"/>
            <p:cNvSpPr>
              <a:spLocks noChangeArrowheads="1"/>
            </p:cNvSpPr>
            <p:nvPr/>
          </p:nvSpPr>
          <p:spPr bwMode="auto">
            <a:xfrm>
              <a:off x="4643" y="2298"/>
              <a:ext cx="541"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27   </a:t>
              </a:r>
            </a:p>
          </p:txBody>
        </p:sp>
        <p:sp>
          <p:nvSpPr>
            <p:cNvPr id="162" name="Rectangle 161"/>
            <p:cNvSpPr>
              <a:spLocks noChangeArrowheads="1"/>
            </p:cNvSpPr>
            <p:nvPr/>
          </p:nvSpPr>
          <p:spPr bwMode="auto">
            <a:xfrm>
              <a:off x="5124" y="2298"/>
              <a:ext cx="584"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24   </a:t>
              </a:r>
            </a:p>
          </p:txBody>
        </p:sp>
        <p:sp>
          <p:nvSpPr>
            <p:cNvPr id="163" name="Rectangle 162"/>
            <p:cNvSpPr>
              <a:spLocks noChangeArrowheads="1"/>
            </p:cNvSpPr>
            <p:nvPr/>
          </p:nvSpPr>
          <p:spPr bwMode="auto">
            <a:xfrm>
              <a:off x="3325" y="2418"/>
              <a:ext cx="241"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Net source of funds (negative WCR) </a:t>
              </a:r>
            </a:p>
          </p:txBody>
        </p:sp>
        <p:sp>
          <p:nvSpPr>
            <p:cNvPr id="164" name="Rectangle 163"/>
            <p:cNvSpPr>
              <a:spLocks noChangeArrowheads="1"/>
            </p:cNvSpPr>
            <p:nvPr/>
          </p:nvSpPr>
          <p:spPr bwMode="auto">
            <a:xfrm>
              <a:off x="4637" y="2418"/>
              <a:ext cx="54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174   </a:t>
              </a:r>
            </a:p>
          </p:txBody>
        </p:sp>
        <p:sp>
          <p:nvSpPr>
            <p:cNvPr id="165" name="Rectangle 164"/>
            <p:cNvSpPr>
              <a:spLocks noChangeArrowheads="1"/>
            </p:cNvSpPr>
            <p:nvPr/>
          </p:nvSpPr>
          <p:spPr bwMode="auto">
            <a:xfrm>
              <a:off x="5118" y="2418"/>
              <a:ext cx="590"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0000"/>
                  </a:solidFill>
                  <a:latin typeface="Calibri" pitchFamily="34" charset="0"/>
                  <a:cs typeface="Arial" pitchFamily="34" charset="0"/>
                </a:rPr>
                <a:t>               152   </a:t>
              </a:r>
            </a:p>
          </p:txBody>
        </p:sp>
        <p:sp>
          <p:nvSpPr>
            <p:cNvPr id="166" name="Rectangle 165"/>
            <p:cNvSpPr>
              <a:spLocks noChangeArrowheads="1"/>
            </p:cNvSpPr>
            <p:nvPr/>
          </p:nvSpPr>
          <p:spPr bwMode="auto">
            <a:xfrm>
              <a:off x="3325" y="2539"/>
              <a:ext cx="98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Total financing</a:t>
              </a:r>
            </a:p>
          </p:txBody>
        </p:sp>
        <p:sp>
          <p:nvSpPr>
            <p:cNvPr id="167" name="Rectangle 166"/>
            <p:cNvSpPr>
              <a:spLocks noChangeArrowheads="1"/>
            </p:cNvSpPr>
            <p:nvPr/>
          </p:nvSpPr>
          <p:spPr bwMode="auto">
            <a:xfrm>
              <a:off x="4793" y="2539"/>
              <a:ext cx="271"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1,731</a:t>
              </a:r>
            </a:p>
          </p:txBody>
        </p:sp>
        <p:sp>
          <p:nvSpPr>
            <p:cNvPr id="168" name="Rectangle 167"/>
            <p:cNvSpPr>
              <a:spLocks noChangeArrowheads="1"/>
            </p:cNvSpPr>
            <p:nvPr/>
          </p:nvSpPr>
          <p:spPr bwMode="auto">
            <a:xfrm>
              <a:off x="5328" y="2539"/>
              <a:ext cx="271"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000000"/>
                  </a:solidFill>
                  <a:latin typeface="Calibri" pitchFamily="34" charset="0"/>
                  <a:cs typeface="Arial" pitchFamily="34" charset="0"/>
                </a:rPr>
                <a:t>1,765</a:t>
              </a:r>
            </a:p>
          </p:txBody>
        </p:sp>
      </p:grpSp>
    </p:spTree>
    <p:extLst>
      <p:ext uri="{BB962C8B-B14F-4D97-AF65-F5344CB8AC3E}">
        <p14:creationId xmlns:p14="http://schemas.microsoft.com/office/powerpoint/2010/main" val="29136526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2FB3F19-4DB5-4729-96A1-6DE1BC7FA65F}"/>
              </a:ext>
            </a:extLst>
          </p:cNvPr>
          <p:cNvSpPr txBox="1">
            <a:spLocks/>
          </p:cNvSpPr>
          <p:nvPr/>
        </p:nvSpPr>
        <p:spPr>
          <a:xfrm>
            <a:off x="5297662" y="2349069"/>
            <a:ext cx="3081095" cy="1041991"/>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ts val="3400"/>
              </a:lnSpc>
            </a:pPr>
            <a:r>
              <a:rPr lang="en-GB" sz="4000" cap="all" dirty="0">
                <a:solidFill>
                  <a:schemeClr val="bg1"/>
                </a:solidFill>
              </a:rPr>
              <a:t>GL EVENTS' CRS POLICY</a:t>
            </a:r>
            <a:br>
              <a:rPr lang="en-GB" sz="4000" cap="all" dirty="0">
                <a:solidFill>
                  <a:schemeClr val="bg1"/>
                </a:solidFill>
              </a:rPr>
            </a:br>
            <a:endParaRPr lang="en-GB" sz="4000" cap="all" dirty="0">
              <a:solidFill>
                <a:schemeClr val="bg1"/>
              </a:solidFill>
            </a:endParaRPr>
          </a:p>
        </p:txBody>
      </p:sp>
      <p:pic>
        <p:nvPicPr>
          <p:cNvPr id="3" name="Image 1">
            <a:extLst>
              <a:ext uri="{FF2B5EF4-FFF2-40B4-BE49-F238E27FC236}">
                <a16:creationId xmlns:a16="http://schemas.microsoft.com/office/drawing/2014/main" id="{273AA350-E7A1-41A0-9C35-86C32CA6B37B}"/>
              </a:ext>
            </a:extLst>
          </p:cNvPr>
          <p:cNvPicPr>
            <a:picLocks noChangeAspect="1"/>
          </p:cNvPicPr>
          <p:nvPr/>
        </p:nvPicPr>
        <p:blipFill>
          <a:blip r:embed="rId2"/>
          <a:srcRect/>
          <a:stretch>
            <a:fillRect/>
          </a:stretch>
        </p:blipFill>
        <p:spPr bwMode="auto">
          <a:xfrm>
            <a:off x="4944364" y="2393950"/>
            <a:ext cx="353298" cy="354374"/>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87987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bwMode="auto">
          <a:xfrm>
            <a:off x="324412" y="253999"/>
            <a:ext cx="8495177" cy="6838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fr-FR"/>
            </a:defPPr>
            <a:lvl1pPr algn="ctr" defTabSz="457200">
              <a:lnSpc>
                <a:spcPts val="2093"/>
              </a:lnSpc>
              <a:defRPr sz="2500" cap="all">
                <a:solidFill>
                  <a:schemeClr val="bg1"/>
                </a:solidFill>
                <a:latin typeface="Montserrat" panose="00000500000000000000" pitchFamily="2" charset="0"/>
                <a:ea typeface="+mj-ea"/>
                <a:cs typeface="+mj-cs"/>
              </a:defRPr>
            </a:lvl1pPr>
            <a:lvl2pPr algn="ctr" defTabSz="457200">
              <a:defRPr sz="4400">
                <a:latin typeface="Calibri" charset="0"/>
                <a:cs typeface="MS PGothic" charset="0"/>
              </a:defRPr>
            </a:lvl2pPr>
            <a:lvl3pPr algn="ctr" defTabSz="457200">
              <a:defRPr sz="4400">
                <a:latin typeface="Calibri" charset="0"/>
                <a:cs typeface="MS PGothic" charset="0"/>
              </a:defRPr>
            </a:lvl3pPr>
            <a:lvl4pPr algn="ctr" defTabSz="457200">
              <a:defRPr sz="4400">
                <a:latin typeface="Calibri" charset="0"/>
                <a:cs typeface="MS PGothic" charset="0"/>
              </a:defRPr>
            </a:lvl4pPr>
            <a:lvl5pPr algn="ctr" defTabSz="457200">
              <a:defRPr sz="4400">
                <a:latin typeface="Calibri" charset="0"/>
                <a:cs typeface="MS PGothic" charset="0"/>
              </a:defRPr>
            </a:lvl5pPr>
            <a:lvl6pPr marL="457200" algn="ctr" defTabSz="457200" fontAlgn="base">
              <a:spcBef>
                <a:spcPct val="0"/>
              </a:spcBef>
              <a:spcAft>
                <a:spcPct val="0"/>
              </a:spcAft>
              <a:defRPr sz="4400">
                <a:latin typeface="Calibri" charset="0"/>
                <a:ea typeface="ＭＳ Ｐゴシック" charset="0"/>
                <a:cs typeface="ＭＳ Ｐゴシック" charset="0"/>
              </a:defRPr>
            </a:lvl6pPr>
            <a:lvl7pPr marL="914400" algn="ctr" defTabSz="457200" fontAlgn="base">
              <a:spcBef>
                <a:spcPct val="0"/>
              </a:spcBef>
              <a:spcAft>
                <a:spcPct val="0"/>
              </a:spcAft>
              <a:defRPr sz="4400">
                <a:latin typeface="Calibri" charset="0"/>
                <a:ea typeface="ＭＳ Ｐゴシック" charset="0"/>
                <a:cs typeface="ＭＳ Ｐゴシック" charset="0"/>
              </a:defRPr>
            </a:lvl7pPr>
            <a:lvl8pPr marL="1371600" algn="ctr" defTabSz="457200" fontAlgn="base">
              <a:spcBef>
                <a:spcPct val="0"/>
              </a:spcBef>
              <a:spcAft>
                <a:spcPct val="0"/>
              </a:spcAft>
              <a:defRPr sz="4400">
                <a:latin typeface="Calibri" charset="0"/>
                <a:ea typeface="ＭＳ Ｐゴシック" charset="0"/>
                <a:cs typeface="ＭＳ Ｐゴシック" charset="0"/>
              </a:defRPr>
            </a:lvl8pPr>
            <a:lvl9pPr marL="1828800" algn="ctr" defTabSz="457200" fontAlgn="base">
              <a:spcBef>
                <a:spcPct val="0"/>
              </a:spcBef>
              <a:spcAft>
                <a:spcPct val="0"/>
              </a:spcAft>
              <a:defRPr sz="4400">
                <a:latin typeface="Calibri" charset="0"/>
                <a:ea typeface="ＭＳ Ｐゴシック" charset="0"/>
                <a:cs typeface="ＭＳ Ｐゴシック" charset="0"/>
              </a:defRPr>
            </a:lvl9pPr>
          </a:lstStyle>
          <a:p>
            <a:r>
              <a:rPr lang="en-GB" sz="2800" dirty="0">
                <a:latin typeface="+mj-lt"/>
              </a:rPr>
              <a:t>preservation of the ecosystem,</a:t>
            </a:r>
            <a:br>
              <a:rPr lang="en-GB" sz="2800" dirty="0">
                <a:latin typeface="+mj-lt"/>
              </a:rPr>
            </a:br>
            <a:r>
              <a:rPr lang="en-GB" sz="2800" dirty="0">
                <a:latin typeface="+mj-lt"/>
              </a:rPr>
              <a:t>development of people and territories </a:t>
            </a:r>
          </a:p>
        </p:txBody>
      </p:sp>
      <p:sp>
        <p:nvSpPr>
          <p:cNvPr id="131" name="Freeform 25">
            <a:extLst>
              <a:ext uri="{FF2B5EF4-FFF2-40B4-BE49-F238E27FC236}">
                <a16:creationId xmlns:a16="http://schemas.microsoft.com/office/drawing/2014/main" id="{A0DF1F2C-BB52-4567-A85E-DA0C51A2C197}"/>
              </a:ext>
            </a:extLst>
          </p:cNvPr>
          <p:cNvSpPr>
            <a:spLocks noEditPoints="1"/>
          </p:cNvSpPr>
          <p:nvPr/>
        </p:nvSpPr>
        <p:spPr bwMode="auto">
          <a:xfrm>
            <a:off x="1133474" y="847871"/>
            <a:ext cx="6877051" cy="3619546"/>
          </a:xfrm>
          <a:custGeom>
            <a:avLst/>
            <a:gdLst/>
            <a:ahLst/>
            <a:cxnLst>
              <a:cxn ang="0">
                <a:pos x="555" y="276"/>
              </a:cxn>
              <a:cxn ang="0">
                <a:pos x="544" y="262"/>
              </a:cxn>
              <a:cxn ang="0">
                <a:pos x="538" y="263"/>
              </a:cxn>
              <a:cxn ang="0">
                <a:pos x="520" y="204"/>
              </a:cxn>
              <a:cxn ang="0">
                <a:pos x="438" y="296"/>
              </a:cxn>
              <a:cxn ang="0">
                <a:pos x="418" y="219"/>
              </a:cxn>
              <a:cxn ang="0">
                <a:pos x="355" y="226"/>
              </a:cxn>
              <a:cxn ang="0">
                <a:pos x="326" y="309"/>
              </a:cxn>
              <a:cxn ang="0">
                <a:pos x="301" y="319"/>
              </a:cxn>
              <a:cxn ang="0">
                <a:pos x="246" y="387"/>
              </a:cxn>
              <a:cxn ang="0">
                <a:pos x="239" y="384"/>
              </a:cxn>
              <a:cxn ang="0">
                <a:pos x="223" y="382"/>
              </a:cxn>
              <a:cxn ang="0">
                <a:pos x="191" y="384"/>
              </a:cxn>
              <a:cxn ang="0">
                <a:pos x="186" y="400"/>
              </a:cxn>
              <a:cxn ang="0">
                <a:pos x="165" y="401"/>
              </a:cxn>
              <a:cxn ang="0">
                <a:pos x="151" y="383"/>
              </a:cxn>
              <a:cxn ang="0">
                <a:pos x="94" y="380"/>
              </a:cxn>
              <a:cxn ang="0">
                <a:pos x="57" y="400"/>
              </a:cxn>
              <a:cxn ang="0">
                <a:pos x="47" y="389"/>
              </a:cxn>
              <a:cxn ang="0">
                <a:pos x="41" y="391"/>
              </a:cxn>
              <a:cxn ang="0">
                <a:pos x="32" y="403"/>
              </a:cxn>
              <a:cxn ang="0">
                <a:pos x="24" y="407"/>
              </a:cxn>
              <a:cxn ang="0">
                <a:pos x="19" y="415"/>
              </a:cxn>
              <a:cxn ang="0">
                <a:pos x="0" y="683"/>
              </a:cxn>
              <a:cxn ang="0">
                <a:pos x="1541" y="426"/>
              </a:cxn>
              <a:cxn ang="0">
                <a:pos x="1545" y="413"/>
              </a:cxn>
              <a:cxn ang="0">
                <a:pos x="1532" y="415"/>
              </a:cxn>
              <a:cxn ang="0">
                <a:pos x="1527" y="407"/>
              </a:cxn>
              <a:cxn ang="0">
                <a:pos x="1519" y="419"/>
              </a:cxn>
              <a:cxn ang="0">
                <a:pos x="1503" y="411"/>
              </a:cxn>
              <a:cxn ang="0">
                <a:pos x="1417" y="392"/>
              </a:cxn>
              <a:cxn ang="0">
                <a:pos x="1397" y="226"/>
              </a:cxn>
              <a:cxn ang="0">
                <a:pos x="1236" y="226"/>
              </a:cxn>
              <a:cxn ang="0">
                <a:pos x="1154" y="161"/>
              </a:cxn>
              <a:cxn ang="0">
                <a:pos x="1097" y="400"/>
              </a:cxn>
              <a:cxn ang="0">
                <a:pos x="1004" y="208"/>
              </a:cxn>
              <a:cxn ang="0">
                <a:pos x="960" y="227"/>
              </a:cxn>
              <a:cxn ang="0">
                <a:pos x="849" y="67"/>
              </a:cxn>
              <a:cxn ang="0">
                <a:pos x="814" y="341"/>
              </a:cxn>
              <a:cxn ang="0">
                <a:pos x="756" y="63"/>
              </a:cxn>
              <a:cxn ang="0">
                <a:pos x="714" y="100"/>
              </a:cxn>
              <a:cxn ang="0">
                <a:pos x="684" y="265"/>
              </a:cxn>
              <a:cxn ang="0">
                <a:pos x="671" y="243"/>
              </a:cxn>
              <a:cxn ang="0">
                <a:pos x="561" y="285"/>
              </a:cxn>
              <a:cxn ang="0">
                <a:pos x="739" y="90"/>
              </a:cxn>
              <a:cxn ang="0">
                <a:pos x="754" y="80"/>
              </a:cxn>
              <a:cxn ang="0">
                <a:pos x="552" y="281"/>
              </a:cxn>
              <a:cxn ang="0">
                <a:pos x="552" y="291"/>
              </a:cxn>
              <a:cxn ang="0">
                <a:pos x="569" y="295"/>
              </a:cxn>
              <a:cxn ang="0">
                <a:pos x="561" y="300"/>
              </a:cxn>
              <a:cxn ang="0">
                <a:pos x="620" y="302"/>
              </a:cxn>
              <a:cxn ang="0">
                <a:pos x="570" y="307"/>
              </a:cxn>
              <a:cxn ang="0">
                <a:pos x="1215" y="324"/>
              </a:cxn>
              <a:cxn ang="0">
                <a:pos x="1399" y="359"/>
              </a:cxn>
              <a:cxn ang="0">
                <a:pos x="1230" y="403"/>
              </a:cxn>
              <a:cxn ang="0">
                <a:pos x="1234" y="374"/>
              </a:cxn>
            </a:cxnLst>
            <a:rect l="0" t="0" r="r" b="b"/>
            <a:pathLst>
              <a:path w="1624" h="803">
                <a:moveTo>
                  <a:pt x="561" y="285"/>
                </a:moveTo>
                <a:cubicBezTo>
                  <a:pt x="561" y="286"/>
                  <a:pt x="561" y="286"/>
                  <a:pt x="561" y="287"/>
                </a:cubicBezTo>
                <a:cubicBezTo>
                  <a:pt x="558" y="287"/>
                  <a:pt x="559" y="284"/>
                  <a:pt x="555" y="287"/>
                </a:cubicBezTo>
                <a:cubicBezTo>
                  <a:pt x="555" y="283"/>
                  <a:pt x="553" y="284"/>
                  <a:pt x="553" y="286"/>
                </a:cubicBezTo>
                <a:cubicBezTo>
                  <a:pt x="551" y="282"/>
                  <a:pt x="558" y="279"/>
                  <a:pt x="555" y="276"/>
                </a:cubicBezTo>
                <a:cubicBezTo>
                  <a:pt x="554" y="274"/>
                  <a:pt x="551" y="272"/>
                  <a:pt x="552" y="269"/>
                </a:cubicBezTo>
                <a:cubicBezTo>
                  <a:pt x="549" y="268"/>
                  <a:pt x="552" y="272"/>
                  <a:pt x="550" y="272"/>
                </a:cubicBezTo>
                <a:cubicBezTo>
                  <a:pt x="549" y="268"/>
                  <a:pt x="546" y="267"/>
                  <a:pt x="546" y="263"/>
                </a:cubicBezTo>
                <a:cubicBezTo>
                  <a:pt x="545" y="264"/>
                  <a:pt x="544" y="268"/>
                  <a:pt x="543" y="267"/>
                </a:cubicBezTo>
                <a:cubicBezTo>
                  <a:pt x="542" y="264"/>
                  <a:pt x="548" y="263"/>
                  <a:pt x="544" y="262"/>
                </a:cubicBezTo>
                <a:cubicBezTo>
                  <a:pt x="544" y="262"/>
                  <a:pt x="543" y="265"/>
                  <a:pt x="543" y="263"/>
                </a:cubicBezTo>
                <a:cubicBezTo>
                  <a:pt x="542" y="261"/>
                  <a:pt x="545" y="259"/>
                  <a:pt x="543" y="258"/>
                </a:cubicBezTo>
                <a:cubicBezTo>
                  <a:pt x="543" y="262"/>
                  <a:pt x="541" y="264"/>
                  <a:pt x="541" y="266"/>
                </a:cubicBezTo>
                <a:cubicBezTo>
                  <a:pt x="539" y="265"/>
                  <a:pt x="543" y="261"/>
                  <a:pt x="539" y="261"/>
                </a:cubicBezTo>
                <a:cubicBezTo>
                  <a:pt x="540" y="263"/>
                  <a:pt x="538" y="265"/>
                  <a:pt x="538" y="263"/>
                </a:cubicBezTo>
                <a:cubicBezTo>
                  <a:pt x="540" y="259"/>
                  <a:pt x="538" y="262"/>
                  <a:pt x="537" y="259"/>
                </a:cubicBezTo>
                <a:cubicBezTo>
                  <a:pt x="539" y="248"/>
                  <a:pt x="534" y="241"/>
                  <a:pt x="533" y="236"/>
                </a:cubicBezTo>
                <a:cubicBezTo>
                  <a:pt x="532" y="229"/>
                  <a:pt x="534" y="221"/>
                  <a:pt x="533" y="212"/>
                </a:cubicBezTo>
                <a:cubicBezTo>
                  <a:pt x="529" y="212"/>
                  <a:pt x="525" y="212"/>
                  <a:pt x="520" y="212"/>
                </a:cubicBezTo>
                <a:cubicBezTo>
                  <a:pt x="520" y="209"/>
                  <a:pt x="520" y="207"/>
                  <a:pt x="520" y="204"/>
                </a:cubicBezTo>
                <a:cubicBezTo>
                  <a:pt x="500" y="204"/>
                  <a:pt x="480" y="204"/>
                  <a:pt x="460" y="204"/>
                </a:cubicBezTo>
                <a:cubicBezTo>
                  <a:pt x="460" y="207"/>
                  <a:pt x="461" y="211"/>
                  <a:pt x="459" y="212"/>
                </a:cubicBezTo>
                <a:cubicBezTo>
                  <a:pt x="454" y="212"/>
                  <a:pt x="449" y="212"/>
                  <a:pt x="444" y="212"/>
                </a:cubicBezTo>
                <a:cubicBezTo>
                  <a:pt x="442" y="238"/>
                  <a:pt x="445" y="269"/>
                  <a:pt x="443" y="296"/>
                </a:cubicBezTo>
                <a:cubicBezTo>
                  <a:pt x="442" y="296"/>
                  <a:pt x="440" y="296"/>
                  <a:pt x="438" y="296"/>
                </a:cubicBezTo>
                <a:cubicBezTo>
                  <a:pt x="438" y="272"/>
                  <a:pt x="438" y="249"/>
                  <a:pt x="438" y="226"/>
                </a:cubicBezTo>
                <a:cubicBezTo>
                  <a:pt x="437" y="223"/>
                  <a:pt x="429" y="227"/>
                  <a:pt x="429" y="223"/>
                </a:cubicBezTo>
                <a:cubicBezTo>
                  <a:pt x="429" y="220"/>
                  <a:pt x="435" y="223"/>
                  <a:pt x="437" y="221"/>
                </a:cubicBezTo>
                <a:cubicBezTo>
                  <a:pt x="437" y="219"/>
                  <a:pt x="437" y="217"/>
                  <a:pt x="437" y="215"/>
                </a:cubicBezTo>
                <a:cubicBezTo>
                  <a:pt x="429" y="213"/>
                  <a:pt x="424" y="217"/>
                  <a:pt x="418" y="219"/>
                </a:cubicBezTo>
                <a:cubicBezTo>
                  <a:pt x="417" y="220"/>
                  <a:pt x="419" y="224"/>
                  <a:pt x="417" y="225"/>
                </a:cubicBezTo>
                <a:cubicBezTo>
                  <a:pt x="399" y="225"/>
                  <a:pt x="379" y="226"/>
                  <a:pt x="361" y="224"/>
                </a:cubicBezTo>
                <a:cubicBezTo>
                  <a:pt x="361" y="218"/>
                  <a:pt x="361" y="212"/>
                  <a:pt x="361" y="206"/>
                </a:cubicBezTo>
                <a:cubicBezTo>
                  <a:pt x="357" y="209"/>
                  <a:pt x="360" y="219"/>
                  <a:pt x="359" y="225"/>
                </a:cubicBezTo>
                <a:cubicBezTo>
                  <a:pt x="358" y="225"/>
                  <a:pt x="354" y="224"/>
                  <a:pt x="355" y="226"/>
                </a:cubicBezTo>
                <a:cubicBezTo>
                  <a:pt x="355" y="254"/>
                  <a:pt x="355" y="282"/>
                  <a:pt x="355" y="309"/>
                </a:cubicBezTo>
                <a:cubicBezTo>
                  <a:pt x="350" y="309"/>
                  <a:pt x="344" y="310"/>
                  <a:pt x="341" y="309"/>
                </a:cubicBezTo>
                <a:cubicBezTo>
                  <a:pt x="342" y="307"/>
                  <a:pt x="341" y="302"/>
                  <a:pt x="342" y="299"/>
                </a:cubicBezTo>
                <a:cubicBezTo>
                  <a:pt x="337" y="299"/>
                  <a:pt x="332" y="299"/>
                  <a:pt x="327" y="299"/>
                </a:cubicBezTo>
                <a:cubicBezTo>
                  <a:pt x="327" y="302"/>
                  <a:pt x="329" y="308"/>
                  <a:pt x="326" y="309"/>
                </a:cubicBezTo>
                <a:cubicBezTo>
                  <a:pt x="325" y="307"/>
                  <a:pt x="326" y="302"/>
                  <a:pt x="325" y="299"/>
                </a:cubicBezTo>
                <a:cubicBezTo>
                  <a:pt x="321" y="299"/>
                  <a:pt x="316" y="299"/>
                  <a:pt x="311" y="299"/>
                </a:cubicBezTo>
                <a:cubicBezTo>
                  <a:pt x="311" y="302"/>
                  <a:pt x="311" y="306"/>
                  <a:pt x="311" y="309"/>
                </a:cubicBezTo>
                <a:cubicBezTo>
                  <a:pt x="308" y="309"/>
                  <a:pt x="305" y="309"/>
                  <a:pt x="302" y="309"/>
                </a:cubicBezTo>
                <a:cubicBezTo>
                  <a:pt x="302" y="312"/>
                  <a:pt x="303" y="317"/>
                  <a:pt x="301" y="319"/>
                </a:cubicBezTo>
                <a:cubicBezTo>
                  <a:pt x="282" y="318"/>
                  <a:pt x="270" y="328"/>
                  <a:pt x="258" y="334"/>
                </a:cubicBezTo>
                <a:cubicBezTo>
                  <a:pt x="255" y="336"/>
                  <a:pt x="249" y="336"/>
                  <a:pt x="248" y="340"/>
                </a:cubicBezTo>
                <a:cubicBezTo>
                  <a:pt x="249" y="342"/>
                  <a:pt x="254" y="339"/>
                  <a:pt x="255" y="341"/>
                </a:cubicBezTo>
                <a:cubicBezTo>
                  <a:pt x="255" y="355"/>
                  <a:pt x="255" y="368"/>
                  <a:pt x="255" y="382"/>
                </a:cubicBezTo>
                <a:cubicBezTo>
                  <a:pt x="253" y="388"/>
                  <a:pt x="247" y="383"/>
                  <a:pt x="246" y="387"/>
                </a:cubicBezTo>
                <a:cubicBezTo>
                  <a:pt x="246" y="384"/>
                  <a:pt x="247" y="383"/>
                  <a:pt x="245" y="383"/>
                </a:cubicBezTo>
                <a:cubicBezTo>
                  <a:pt x="244" y="380"/>
                  <a:pt x="245" y="385"/>
                  <a:pt x="243" y="384"/>
                </a:cubicBezTo>
                <a:cubicBezTo>
                  <a:pt x="242" y="378"/>
                  <a:pt x="242" y="380"/>
                  <a:pt x="241" y="376"/>
                </a:cubicBezTo>
                <a:cubicBezTo>
                  <a:pt x="241" y="379"/>
                  <a:pt x="240" y="379"/>
                  <a:pt x="238" y="378"/>
                </a:cubicBezTo>
                <a:cubicBezTo>
                  <a:pt x="238" y="380"/>
                  <a:pt x="239" y="381"/>
                  <a:pt x="239" y="384"/>
                </a:cubicBezTo>
                <a:cubicBezTo>
                  <a:pt x="238" y="383"/>
                  <a:pt x="238" y="381"/>
                  <a:pt x="236" y="381"/>
                </a:cubicBezTo>
                <a:cubicBezTo>
                  <a:pt x="237" y="386"/>
                  <a:pt x="235" y="382"/>
                  <a:pt x="235" y="383"/>
                </a:cubicBezTo>
                <a:cubicBezTo>
                  <a:pt x="232" y="382"/>
                  <a:pt x="238" y="388"/>
                  <a:pt x="235" y="388"/>
                </a:cubicBezTo>
                <a:cubicBezTo>
                  <a:pt x="232" y="388"/>
                  <a:pt x="228" y="382"/>
                  <a:pt x="227" y="386"/>
                </a:cubicBezTo>
                <a:cubicBezTo>
                  <a:pt x="226" y="385"/>
                  <a:pt x="224" y="384"/>
                  <a:pt x="223" y="382"/>
                </a:cubicBezTo>
                <a:cubicBezTo>
                  <a:pt x="223" y="384"/>
                  <a:pt x="226" y="384"/>
                  <a:pt x="226" y="386"/>
                </a:cubicBezTo>
                <a:cubicBezTo>
                  <a:pt x="219" y="387"/>
                  <a:pt x="210" y="387"/>
                  <a:pt x="203" y="388"/>
                </a:cubicBezTo>
                <a:cubicBezTo>
                  <a:pt x="202" y="394"/>
                  <a:pt x="202" y="402"/>
                  <a:pt x="200" y="407"/>
                </a:cubicBezTo>
                <a:cubicBezTo>
                  <a:pt x="197" y="407"/>
                  <a:pt x="193" y="408"/>
                  <a:pt x="191" y="407"/>
                </a:cubicBezTo>
                <a:cubicBezTo>
                  <a:pt x="191" y="399"/>
                  <a:pt x="191" y="392"/>
                  <a:pt x="191" y="384"/>
                </a:cubicBezTo>
                <a:cubicBezTo>
                  <a:pt x="194" y="384"/>
                  <a:pt x="199" y="387"/>
                  <a:pt x="199" y="384"/>
                </a:cubicBezTo>
                <a:cubicBezTo>
                  <a:pt x="199" y="378"/>
                  <a:pt x="191" y="382"/>
                  <a:pt x="190" y="378"/>
                </a:cubicBezTo>
                <a:cubicBezTo>
                  <a:pt x="189" y="382"/>
                  <a:pt x="190" y="387"/>
                  <a:pt x="190" y="393"/>
                </a:cubicBezTo>
                <a:cubicBezTo>
                  <a:pt x="190" y="398"/>
                  <a:pt x="192" y="407"/>
                  <a:pt x="187" y="407"/>
                </a:cubicBezTo>
                <a:cubicBezTo>
                  <a:pt x="184" y="407"/>
                  <a:pt x="186" y="403"/>
                  <a:pt x="186" y="400"/>
                </a:cubicBezTo>
                <a:cubicBezTo>
                  <a:pt x="183" y="400"/>
                  <a:pt x="180" y="400"/>
                  <a:pt x="177" y="400"/>
                </a:cubicBezTo>
                <a:cubicBezTo>
                  <a:pt x="177" y="403"/>
                  <a:pt x="177" y="405"/>
                  <a:pt x="177" y="407"/>
                </a:cubicBezTo>
                <a:cubicBezTo>
                  <a:pt x="172" y="406"/>
                  <a:pt x="171" y="411"/>
                  <a:pt x="170" y="410"/>
                </a:cubicBezTo>
                <a:cubicBezTo>
                  <a:pt x="168" y="406"/>
                  <a:pt x="172" y="397"/>
                  <a:pt x="168" y="396"/>
                </a:cubicBezTo>
                <a:cubicBezTo>
                  <a:pt x="164" y="395"/>
                  <a:pt x="167" y="400"/>
                  <a:pt x="165" y="401"/>
                </a:cubicBezTo>
                <a:cubicBezTo>
                  <a:pt x="161" y="401"/>
                  <a:pt x="157" y="401"/>
                  <a:pt x="153" y="401"/>
                </a:cubicBezTo>
                <a:cubicBezTo>
                  <a:pt x="153" y="405"/>
                  <a:pt x="154" y="410"/>
                  <a:pt x="153" y="411"/>
                </a:cubicBezTo>
                <a:cubicBezTo>
                  <a:pt x="136" y="411"/>
                  <a:pt x="117" y="412"/>
                  <a:pt x="101" y="411"/>
                </a:cubicBezTo>
                <a:cubicBezTo>
                  <a:pt x="101" y="406"/>
                  <a:pt x="101" y="402"/>
                  <a:pt x="101" y="397"/>
                </a:cubicBezTo>
                <a:cubicBezTo>
                  <a:pt x="118" y="393"/>
                  <a:pt x="136" y="387"/>
                  <a:pt x="151" y="383"/>
                </a:cubicBezTo>
                <a:cubicBezTo>
                  <a:pt x="157" y="381"/>
                  <a:pt x="164" y="381"/>
                  <a:pt x="167" y="377"/>
                </a:cubicBezTo>
                <a:cubicBezTo>
                  <a:pt x="162" y="376"/>
                  <a:pt x="156" y="379"/>
                  <a:pt x="151" y="380"/>
                </a:cubicBezTo>
                <a:cubicBezTo>
                  <a:pt x="133" y="385"/>
                  <a:pt x="115" y="391"/>
                  <a:pt x="97" y="394"/>
                </a:cubicBezTo>
                <a:cubicBezTo>
                  <a:pt x="95" y="397"/>
                  <a:pt x="100" y="406"/>
                  <a:pt x="95" y="407"/>
                </a:cubicBezTo>
                <a:cubicBezTo>
                  <a:pt x="93" y="400"/>
                  <a:pt x="95" y="389"/>
                  <a:pt x="94" y="380"/>
                </a:cubicBezTo>
                <a:cubicBezTo>
                  <a:pt x="93" y="378"/>
                  <a:pt x="95" y="378"/>
                  <a:pt x="96" y="377"/>
                </a:cubicBezTo>
                <a:cubicBezTo>
                  <a:pt x="90" y="369"/>
                  <a:pt x="69" y="369"/>
                  <a:pt x="64" y="378"/>
                </a:cubicBezTo>
                <a:cubicBezTo>
                  <a:pt x="68" y="380"/>
                  <a:pt x="64" y="391"/>
                  <a:pt x="66" y="396"/>
                </a:cubicBezTo>
                <a:cubicBezTo>
                  <a:pt x="63" y="393"/>
                  <a:pt x="60" y="399"/>
                  <a:pt x="58" y="395"/>
                </a:cubicBezTo>
                <a:cubicBezTo>
                  <a:pt x="57" y="397"/>
                  <a:pt x="59" y="401"/>
                  <a:pt x="57" y="400"/>
                </a:cubicBezTo>
                <a:cubicBezTo>
                  <a:pt x="57" y="397"/>
                  <a:pt x="55" y="396"/>
                  <a:pt x="53" y="393"/>
                </a:cubicBezTo>
                <a:cubicBezTo>
                  <a:pt x="54" y="395"/>
                  <a:pt x="53" y="397"/>
                  <a:pt x="51" y="398"/>
                </a:cubicBezTo>
                <a:cubicBezTo>
                  <a:pt x="50" y="395"/>
                  <a:pt x="54" y="392"/>
                  <a:pt x="51" y="392"/>
                </a:cubicBezTo>
                <a:cubicBezTo>
                  <a:pt x="50" y="392"/>
                  <a:pt x="50" y="396"/>
                  <a:pt x="47" y="394"/>
                </a:cubicBezTo>
                <a:cubicBezTo>
                  <a:pt x="47" y="392"/>
                  <a:pt x="50" y="389"/>
                  <a:pt x="47" y="389"/>
                </a:cubicBezTo>
                <a:cubicBezTo>
                  <a:pt x="47" y="387"/>
                  <a:pt x="47" y="392"/>
                  <a:pt x="45" y="392"/>
                </a:cubicBezTo>
                <a:cubicBezTo>
                  <a:pt x="45" y="390"/>
                  <a:pt x="46" y="390"/>
                  <a:pt x="46" y="389"/>
                </a:cubicBezTo>
                <a:cubicBezTo>
                  <a:pt x="44" y="386"/>
                  <a:pt x="44" y="392"/>
                  <a:pt x="43" y="390"/>
                </a:cubicBezTo>
                <a:cubicBezTo>
                  <a:pt x="43" y="389"/>
                  <a:pt x="44" y="386"/>
                  <a:pt x="42" y="387"/>
                </a:cubicBezTo>
                <a:cubicBezTo>
                  <a:pt x="41" y="388"/>
                  <a:pt x="42" y="391"/>
                  <a:pt x="41" y="391"/>
                </a:cubicBezTo>
                <a:cubicBezTo>
                  <a:pt x="40" y="388"/>
                  <a:pt x="41" y="394"/>
                  <a:pt x="38" y="391"/>
                </a:cubicBezTo>
                <a:cubicBezTo>
                  <a:pt x="37" y="396"/>
                  <a:pt x="36" y="399"/>
                  <a:pt x="38" y="402"/>
                </a:cubicBezTo>
                <a:cubicBezTo>
                  <a:pt x="35" y="399"/>
                  <a:pt x="38" y="405"/>
                  <a:pt x="37" y="406"/>
                </a:cubicBezTo>
                <a:cubicBezTo>
                  <a:pt x="35" y="403"/>
                  <a:pt x="35" y="402"/>
                  <a:pt x="32" y="400"/>
                </a:cubicBezTo>
                <a:cubicBezTo>
                  <a:pt x="32" y="402"/>
                  <a:pt x="34" y="402"/>
                  <a:pt x="32" y="403"/>
                </a:cubicBezTo>
                <a:cubicBezTo>
                  <a:pt x="32" y="398"/>
                  <a:pt x="30" y="404"/>
                  <a:pt x="30" y="399"/>
                </a:cubicBezTo>
                <a:cubicBezTo>
                  <a:pt x="28" y="401"/>
                  <a:pt x="30" y="404"/>
                  <a:pt x="27" y="407"/>
                </a:cubicBezTo>
                <a:cubicBezTo>
                  <a:pt x="26" y="404"/>
                  <a:pt x="26" y="401"/>
                  <a:pt x="25" y="400"/>
                </a:cubicBezTo>
                <a:cubicBezTo>
                  <a:pt x="25" y="403"/>
                  <a:pt x="24" y="407"/>
                  <a:pt x="23" y="403"/>
                </a:cubicBezTo>
                <a:cubicBezTo>
                  <a:pt x="20" y="403"/>
                  <a:pt x="27" y="406"/>
                  <a:pt x="24" y="407"/>
                </a:cubicBezTo>
                <a:cubicBezTo>
                  <a:pt x="22" y="407"/>
                  <a:pt x="23" y="405"/>
                  <a:pt x="21" y="405"/>
                </a:cubicBezTo>
                <a:cubicBezTo>
                  <a:pt x="20" y="410"/>
                  <a:pt x="25" y="410"/>
                  <a:pt x="25" y="413"/>
                </a:cubicBezTo>
                <a:cubicBezTo>
                  <a:pt x="24" y="412"/>
                  <a:pt x="24" y="411"/>
                  <a:pt x="22" y="411"/>
                </a:cubicBezTo>
                <a:cubicBezTo>
                  <a:pt x="22" y="411"/>
                  <a:pt x="23" y="413"/>
                  <a:pt x="22" y="413"/>
                </a:cubicBezTo>
                <a:cubicBezTo>
                  <a:pt x="19" y="411"/>
                  <a:pt x="23" y="418"/>
                  <a:pt x="19" y="415"/>
                </a:cubicBezTo>
                <a:cubicBezTo>
                  <a:pt x="19" y="418"/>
                  <a:pt x="21" y="417"/>
                  <a:pt x="21" y="419"/>
                </a:cubicBezTo>
                <a:cubicBezTo>
                  <a:pt x="20" y="419"/>
                  <a:pt x="19" y="418"/>
                  <a:pt x="19" y="417"/>
                </a:cubicBezTo>
                <a:cubicBezTo>
                  <a:pt x="17" y="417"/>
                  <a:pt x="20" y="421"/>
                  <a:pt x="19" y="421"/>
                </a:cubicBezTo>
                <a:cubicBezTo>
                  <a:pt x="13" y="421"/>
                  <a:pt x="7" y="421"/>
                  <a:pt x="0" y="421"/>
                </a:cubicBezTo>
                <a:cubicBezTo>
                  <a:pt x="0" y="800"/>
                  <a:pt x="0" y="303"/>
                  <a:pt x="0" y="683"/>
                </a:cubicBezTo>
                <a:cubicBezTo>
                  <a:pt x="541" y="683"/>
                  <a:pt x="1083" y="683"/>
                  <a:pt x="1624" y="683"/>
                </a:cubicBezTo>
                <a:cubicBezTo>
                  <a:pt x="1624" y="305"/>
                  <a:pt x="1624" y="803"/>
                  <a:pt x="1624" y="426"/>
                </a:cubicBezTo>
                <a:cubicBezTo>
                  <a:pt x="1599" y="427"/>
                  <a:pt x="1570" y="427"/>
                  <a:pt x="1545" y="426"/>
                </a:cubicBezTo>
                <a:cubicBezTo>
                  <a:pt x="1545" y="425"/>
                  <a:pt x="1547" y="423"/>
                  <a:pt x="1545" y="422"/>
                </a:cubicBezTo>
                <a:cubicBezTo>
                  <a:pt x="1545" y="425"/>
                  <a:pt x="1544" y="427"/>
                  <a:pt x="1541" y="426"/>
                </a:cubicBezTo>
                <a:cubicBezTo>
                  <a:pt x="1542" y="425"/>
                  <a:pt x="1546" y="423"/>
                  <a:pt x="1544" y="422"/>
                </a:cubicBezTo>
                <a:cubicBezTo>
                  <a:pt x="1543" y="426"/>
                  <a:pt x="1540" y="423"/>
                  <a:pt x="1539" y="424"/>
                </a:cubicBezTo>
                <a:cubicBezTo>
                  <a:pt x="1540" y="421"/>
                  <a:pt x="1545" y="419"/>
                  <a:pt x="1544" y="417"/>
                </a:cubicBezTo>
                <a:cubicBezTo>
                  <a:pt x="1543" y="418"/>
                  <a:pt x="1541" y="422"/>
                  <a:pt x="1540" y="420"/>
                </a:cubicBezTo>
                <a:cubicBezTo>
                  <a:pt x="1540" y="417"/>
                  <a:pt x="1547" y="416"/>
                  <a:pt x="1545" y="413"/>
                </a:cubicBezTo>
                <a:cubicBezTo>
                  <a:pt x="1544" y="416"/>
                  <a:pt x="1542" y="418"/>
                  <a:pt x="1542" y="415"/>
                </a:cubicBezTo>
                <a:cubicBezTo>
                  <a:pt x="1542" y="416"/>
                  <a:pt x="1539" y="415"/>
                  <a:pt x="1538" y="419"/>
                </a:cubicBezTo>
                <a:cubicBezTo>
                  <a:pt x="1539" y="414"/>
                  <a:pt x="1536" y="421"/>
                  <a:pt x="1533" y="419"/>
                </a:cubicBezTo>
                <a:cubicBezTo>
                  <a:pt x="1534" y="417"/>
                  <a:pt x="1537" y="413"/>
                  <a:pt x="1535" y="410"/>
                </a:cubicBezTo>
                <a:cubicBezTo>
                  <a:pt x="1536" y="413"/>
                  <a:pt x="1533" y="416"/>
                  <a:pt x="1532" y="415"/>
                </a:cubicBezTo>
                <a:cubicBezTo>
                  <a:pt x="1532" y="414"/>
                  <a:pt x="1533" y="411"/>
                  <a:pt x="1532" y="411"/>
                </a:cubicBezTo>
                <a:cubicBezTo>
                  <a:pt x="1532" y="413"/>
                  <a:pt x="1531" y="414"/>
                  <a:pt x="1530" y="415"/>
                </a:cubicBezTo>
                <a:cubicBezTo>
                  <a:pt x="1531" y="411"/>
                  <a:pt x="1532" y="410"/>
                  <a:pt x="1530" y="408"/>
                </a:cubicBezTo>
                <a:cubicBezTo>
                  <a:pt x="1530" y="409"/>
                  <a:pt x="1528" y="410"/>
                  <a:pt x="1528" y="411"/>
                </a:cubicBezTo>
                <a:cubicBezTo>
                  <a:pt x="1527" y="410"/>
                  <a:pt x="1529" y="407"/>
                  <a:pt x="1527" y="407"/>
                </a:cubicBezTo>
                <a:cubicBezTo>
                  <a:pt x="1527" y="411"/>
                  <a:pt x="1526" y="417"/>
                  <a:pt x="1523" y="414"/>
                </a:cubicBezTo>
                <a:cubicBezTo>
                  <a:pt x="1524" y="417"/>
                  <a:pt x="1524" y="418"/>
                  <a:pt x="1521" y="419"/>
                </a:cubicBezTo>
                <a:cubicBezTo>
                  <a:pt x="1522" y="417"/>
                  <a:pt x="1523" y="415"/>
                  <a:pt x="1521" y="413"/>
                </a:cubicBezTo>
                <a:cubicBezTo>
                  <a:pt x="1521" y="415"/>
                  <a:pt x="1522" y="418"/>
                  <a:pt x="1520" y="418"/>
                </a:cubicBezTo>
                <a:cubicBezTo>
                  <a:pt x="1521" y="413"/>
                  <a:pt x="1518" y="417"/>
                  <a:pt x="1519" y="419"/>
                </a:cubicBezTo>
                <a:cubicBezTo>
                  <a:pt x="1517" y="419"/>
                  <a:pt x="1519" y="409"/>
                  <a:pt x="1517" y="409"/>
                </a:cubicBezTo>
                <a:cubicBezTo>
                  <a:pt x="1518" y="413"/>
                  <a:pt x="1516" y="415"/>
                  <a:pt x="1516" y="417"/>
                </a:cubicBezTo>
                <a:cubicBezTo>
                  <a:pt x="1514" y="413"/>
                  <a:pt x="1513" y="417"/>
                  <a:pt x="1511" y="417"/>
                </a:cubicBezTo>
                <a:cubicBezTo>
                  <a:pt x="1510" y="415"/>
                  <a:pt x="1512" y="411"/>
                  <a:pt x="1510" y="411"/>
                </a:cubicBezTo>
                <a:cubicBezTo>
                  <a:pt x="1505" y="409"/>
                  <a:pt x="1508" y="410"/>
                  <a:pt x="1503" y="411"/>
                </a:cubicBezTo>
                <a:cubicBezTo>
                  <a:pt x="1502" y="409"/>
                  <a:pt x="1503" y="406"/>
                  <a:pt x="1503" y="403"/>
                </a:cubicBezTo>
                <a:cubicBezTo>
                  <a:pt x="1500" y="403"/>
                  <a:pt x="1496" y="404"/>
                  <a:pt x="1495" y="402"/>
                </a:cubicBezTo>
                <a:cubicBezTo>
                  <a:pt x="1495" y="400"/>
                  <a:pt x="1495" y="398"/>
                  <a:pt x="1495" y="395"/>
                </a:cubicBezTo>
                <a:cubicBezTo>
                  <a:pt x="1489" y="396"/>
                  <a:pt x="1485" y="395"/>
                  <a:pt x="1484" y="392"/>
                </a:cubicBezTo>
                <a:cubicBezTo>
                  <a:pt x="1461" y="392"/>
                  <a:pt x="1439" y="389"/>
                  <a:pt x="1417" y="392"/>
                </a:cubicBezTo>
                <a:cubicBezTo>
                  <a:pt x="1417" y="394"/>
                  <a:pt x="1418" y="397"/>
                  <a:pt x="1417" y="398"/>
                </a:cubicBezTo>
                <a:cubicBezTo>
                  <a:pt x="1412" y="398"/>
                  <a:pt x="1406" y="399"/>
                  <a:pt x="1403" y="398"/>
                </a:cubicBezTo>
                <a:cubicBezTo>
                  <a:pt x="1403" y="375"/>
                  <a:pt x="1403" y="352"/>
                  <a:pt x="1403" y="330"/>
                </a:cubicBezTo>
                <a:cubicBezTo>
                  <a:pt x="1403" y="328"/>
                  <a:pt x="1399" y="330"/>
                  <a:pt x="1399" y="328"/>
                </a:cubicBezTo>
                <a:cubicBezTo>
                  <a:pt x="1398" y="294"/>
                  <a:pt x="1399" y="259"/>
                  <a:pt x="1397" y="226"/>
                </a:cubicBezTo>
                <a:cubicBezTo>
                  <a:pt x="1356" y="226"/>
                  <a:pt x="1314" y="226"/>
                  <a:pt x="1273" y="226"/>
                </a:cubicBezTo>
                <a:cubicBezTo>
                  <a:pt x="1273" y="223"/>
                  <a:pt x="1273" y="219"/>
                  <a:pt x="1273" y="216"/>
                </a:cubicBezTo>
                <a:cubicBezTo>
                  <a:pt x="1267" y="216"/>
                  <a:pt x="1261" y="216"/>
                  <a:pt x="1256" y="216"/>
                </a:cubicBezTo>
                <a:cubicBezTo>
                  <a:pt x="1255" y="219"/>
                  <a:pt x="1257" y="224"/>
                  <a:pt x="1255" y="226"/>
                </a:cubicBezTo>
                <a:cubicBezTo>
                  <a:pt x="1249" y="226"/>
                  <a:pt x="1242" y="226"/>
                  <a:pt x="1236" y="226"/>
                </a:cubicBezTo>
                <a:cubicBezTo>
                  <a:pt x="1236" y="254"/>
                  <a:pt x="1236" y="282"/>
                  <a:pt x="1236" y="309"/>
                </a:cubicBezTo>
                <a:cubicBezTo>
                  <a:pt x="1226" y="315"/>
                  <a:pt x="1214" y="319"/>
                  <a:pt x="1199" y="318"/>
                </a:cubicBezTo>
                <a:cubicBezTo>
                  <a:pt x="1199" y="276"/>
                  <a:pt x="1199" y="234"/>
                  <a:pt x="1199" y="192"/>
                </a:cubicBezTo>
                <a:cubicBezTo>
                  <a:pt x="1195" y="192"/>
                  <a:pt x="1196" y="190"/>
                  <a:pt x="1192" y="189"/>
                </a:cubicBezTo>
                <a:cubicBezTo>
                  <a:pt x="1185" y="174"/>
                  <a:pt x="1172" y="165"/>
                  <a:pt x="1154" y="161"/>
                </a:cubicBezTo>
                <a:cubicBezTo>
                  <a:pt x="1152" y="151"/>
                  <a:pt x="1151" y="139"/>
                  <a:pt x="1149" y="129"/>
                </a:cubicBezTo>
                <a:cubicBezTo>
                  <a:pt x="1148" y="140"/>
                  <a:pt x="1147" y="151"/>
                  <a:pt x="1146" y="162"/>
                </a:cubicBezTo>
                <a:cubicBezTo>
                  <a:pt x="1124" y="163"/>
                  <a:pt x="1113" y="175"/>
                  <a:pt x="1104" y="190"/>
                </a:cubicBezTo>
                <a:cubicBezTo>
                  <a:pt x="1102" y="190"/>
                  <a:pt x="1101" y="192"/>
                  <a:pt x="1097" y="191"/>
                </a:cubicBezTo>
                <a:cubicBezTo>
                  <a:pt x="1097" y="260"/>
                  <a:pt x="1098" y="331"/>
                  <a:pt x="1097" y="400"/>
                </a:cubicBezTo>
                <a:cubicBezTo>
                  <a:pt x="1095" y="400"/>
                  <a:pt x="1093" y="400"/>
                  <a:pt x="1091" y="400"/>
                </a:cubicBezTo>
                <a:cubicBezTo>
                  <a:pt x="1091" y="342"/>
                  <a:pt x="1091" y="284"/>
                  <a:pt x="1091" y="227"/>
                </a:cubicBezTo>
                <a:cubicBezTo>
                  <a:pt x="1075" y="227"/>
                  <a:pt x="1060" y="227"/>
                  <a:pt x="1044" y="227"/>
                </a:cubicBezTo>
                <a:cubicBezTo>
                  <a:pt x="1040" y="221"/>
                  <a:pt x="1031" y="220"/>
                  <a:pt x="1032" y="208"/>
                </a:cubicBezTo>
                <a:cubicBezTo>
                  <a:pt x="1023" y="208"/>
                  <a:pt x="1013" y="208"/>
                  <a:pt x="1004" y="208"/>
                </a:cubicBezTo>
                <a:cubicBezTo>
                  <a:pt x="1002" y="213"/>
                  <a:pt x="1007" y="226"/>
                  <a:pt x="1001" y="227"/>
                </a:cubicBezTo>
                <a:cubicBezTo>
                  <a:pt x="998" y="227"/>
                  <a:pt x="1000" y="221"/>
                  <a:pt x="1000" y="219"/>
                </a:cubicBezTo>
                <a:cubicBezTo>
                  <a:pt x="991" y="219"/>
                  <a:pt x="982" y="219"/>
                  <a:pt x="973" y="219"/>
                </a:cubicBezTo>
                <a:cubicBezTo>
                  <a:pt x="973" y="222"/>
                  <a:pt x="974" y="226"/>
                  <a:pt x="972" y="227"/>
                </a:cubicBezTo>
                <a:cubicBezTo>
                  <a:pt x="968" y="227"/>
                  <a:pt x="964" y="227"/>
                  <a:pt x="960" y="227"/>
                </a:cubicBezTo>
                <a:cubicBezTo>
                  <a:pt x="959" y="244"/>
                  <a:pt x="960" y="263"/>
                  <a:pt x="959" y="281"/>
                </a:cubicBezTo>
                <a:cubicBezTo>
                  <a:pt x="956" y="280"/>
                  <a:pt x="950" y="282"/>
                  <a:pt x="948" y="280"/>
                </a:cubicBezTo>
                <a:cubicBezTo>
                  <a:pt x="948" y="211"/>
                  <a:pt x="948" y="142"/>
                  <a:pt x="948" y="74"/>
                </a:cubicBezTo>
                <a:cubicBezTo>
                  <a:pt x="915" y="74"/>
                  <a:pt x="882" y="74"/>
                  <a:pt x="850" y="74"/>
                </a:cubicBezTo>
                <a:cubicBezTo>
                  <a:pt x="850" y="71"/>
                  <a:pt x="850" y="68"/>
                  <a:pt x="849" y="67"/>
                </a:cubicBezTo>
                <a:cubicBezTo>
                  <a:pt x="841" y="67"/>
                  <a:pt x="834" y="67"/>
                  <a:pt x="826" y="67"/>
                </a:cubicBezTo>
                <a:cubicBezTo>
                  <a:pt x="825" y="68"/>
                  <a:pt x="827" y="73"/>
                  <a:pt x="825" y="74"/>
                </a:cubicBezTo>
                <a:cubicBezTo>
                  <a:pt x="822" y="74"/>
                  <a:pt x="819" y="74"/>
                  <a:pt x="816" y="74"/>
                </a:cubicBezTo>
                <a:cubicBezTo>
                  <a:pt x="816" y="157"/>
                  <a:pt x="816" y="244"/>
                  <a:pt x="816" y="326"/>
                </a:cubicBezTo>
                <a:cubicBezTo>
                  <a:pt x="816" y="332"/>
                  <a:pt x="818" y="339"/>
                  <a:pt x="814" y="341"/>
                </a:cubicBezTo>
                <a:cubicBezTo>
                  <a:pt x="811" y="264"/>
                  <a:pt x="814" y="181"/>
                  <a:pt x="813" y="102"/>
                </a:cubicBezTo>
                <a:cubicBezTo>
                  <a:pt x="801" y="103"/>
                  <a:pt x="791" y="102"/>
                  <a:pt x="781" y="100"/>
                </a:cubicBezTo>
                <a:cubicBezTo>
                  <a:pt x="777" y="96"/>
                  <a:pt x="772" y="93"/>
                  <a:pt x="768" y="88"/>
                </a:cubicBezTo>
                <a:cubicBezTo>
                  <a:pt x="765" y="85"/>
                  <a:pt x="757" y="79"/>
                  <a:pt x="755" y="75"/>
                </a:cubicBezTo>
                <a:cubicBezTo>
                  <a:pt x="754" y="71"/>
                  <a:pt x="756" y="67"/>
                  <a:pt x="756" y="63"/>
                </a:cubicBezTo>
                <a:cubicBezTo>
                  <a:pt x="756" y="41"/>
                  <a:pt x="752" y="21"/>
                  <a:pt x="754" y="0"/>
                </a:cubicBezTo>
                <a:cubicBezTo>
                  <a:pt x="751" y="23"/>
                  <a:pt x="752" y="47"/>
                  <a:pt x="752" y="72"/>
                </a:cubicBezTo>
                <a:cubicBezTo>
                  <a:pt x="749" y="73"/>
                  <a:pt x="748" y="74"/>
                  <a:pt x="749" y="77"/>
                </a:cubicBezTo>
                <a:cubicBezTo>
                  <a:pt x="741" y="81"/>
                  <a:pt x="734" y="98"/>
                  <a:pt x="725" y="100"/>
                </a:cubicBezTo>
                <a:cubicBezTo>
                  <a:pt x="721" y="101"/>
                  <a:pt x="717" y="100"/>
                  <a:pt x="714" y="100"/>
                </a:cubicBezTo>
                <a:cubicBezTo>
                  <a:pt x="714" y="100"/>
                  <a:pt x="712" y="102"/>
                  <a:pt x="712" y="102"/>
                </a:cubicBezTo>
                <a:cubicBezTo>
                  <a:pt x="706" y="104"/>
                  <a:pt x="699" y="101"/>
                  <a:pt x="691" y="102"/>
                </a:cubicBezTo>
                <a:cubicBezTo>
                  <a:pt x="690" y="158"/>
                  <a:pt x="691" y="215"/>
                  <a:pt x="690" y="270"/>
                </a:cubicBezTo>
                <a:cubicBezTo>
                  <a:pt x="689" y="270"/>
                  <a:pt x="687" y="270"/>
                  <a:pt x="686" y="270"/>
                </a:cubicBezTo>
                <a:cubicBezTo>
                  <a:pt x="684" y="270"/>
                  <a:pt x="687" y="264"/>
                  <a:pt x="684" y="265"/>
                </a:cubicBezTo>
                <a:cubicBezTo>
                  <a:pt x="680" y="265"/>
                  <a:pt x="677" y="265"/>
                  <a:pt x="673" y="265"/>
                </a:cubicBezTo>
                <a:cubicBezTo>
                  <a:pt x="673" y="254"/>
                  <a:pt x="673" y="242"/>
                  <a:pt x="673" y="230"/>
                </a:cubicBezTo>
                <a:cubicBezTo>
                  <a:pt x="666" y="230"/>
                  <a:pt x="658" y="233"/>
                  <a:pt x="652" y="231"/>
                </a:cubicBezTo>
                <a:cubicBezTo>
                  <a:pt x="652" y="236"/>
                  <a:pt x="652" y="240"/>
                  <a:pt x="652" y="244"/>
                </a:cubicBezTo>
                <a:cubicBezTo>
                  <a:pt x="658" y="245"/>
                  <a:pt x="663" y="242"/>
                  <a:pt x="671" y="243"/>
                </a:cubicBezTo>
                <a:cubicBezTo>
                  <a:pt x="671" y="251"/>
                  <a:pt x="671" y="258"/>
                  <a:pt x="671" y="265"/>
                </a:cubicBezTo>
                <a:cubicBezTo>
                  <a:pt x="654" y="265"/>
                  <a:pt x="637" y="265"/>
                  <a:pt x="620" y="265"/>
                </a:cubicBezTo>
                <a:cubicBezTo>
                  <a:pt x="620" y="274"/>
                  <a:pt x="620" y="283"/>
                  <a:pt x="620" y="293"/>
                </a:cubicBezTo>
                <a:cubicBezTo>
                  <a:pt x="601" y="297"/>
                  <a:pt x="578" y="294"/>
                  <a:pt x="562" y="289"/>
                </a:cubicBezTo>
                <a:cubicBezTo>
                  <a:pt x="563" y="288"/>
                  <a:pt x="562" y="283"/>
                  <a:pt x="561" y="285"/>
                </a:cubicBezTo>
                <a:cubicBezTo>
                  <a:pt x="561" y="285"/>
                  <a:pt x="561" y="285"/>
                  <a:pt x="561" y="285"/>
                </a:cubicBezTo>
                <a:close/>
                <a:moveTo>
                  <a:pt x="749" y="80"/>
                </a:moveTo>
                <a:cubicBezTo>
                  <a:pt x="751" y="86"/>
                  <a:pt x="749" y="94"/>
                  <a:pt x="750" y="100"/>
                </a:cubicBezTo>
                <a:cubicBezTo>
                  <a:pt x="743" y="100"/>
                  <a:pt x="737" y="100"/>
                  <a:pt x="731" y="100"/>
                </a:cubicBezTo>
                <a:cubicBezTo>
                  <a:pt x="730" y="98"/>
                  <a:pt x="736" y="94"/>
                  <a:pt x="739" y="90"/>
                </a:cubicBezTo>
                <a:cubicBezTo>
                  <a:pt x="743" y="87"/>
                  <a:pt x="746" y="83"/>
                  <a:pt x="749" y="80"/>
                </a:cubicBezTo>
                <a:close/>
                <a:moveTo>
                  <a:pt x="754" y="80"/>
                </a:moveTo>
                <a:cubicBezTo>
                  <a:pt x="762" y="85"/>
                  <a:pt x="771" y="94"/>
                  <a:pt x="776" y="100"/>
                </a:cubicBezTo>
                <a:cubicBezTo>
                  <a:pt x="769" y="100"/>
                  <a:pt x="761" y="100"/>
                  <a:pt x="754" y="100"/>
                </a:cubicBezTo>
                <a:cubicBezTo>
                  <a:pt x="754" y="94"/>
                  <a:pt x="754" y="87"/>
                  <a:pt x="754" y="80"/>
                </a:cubicBezTo>
                <a:close/>
                <a:moveTo>
                  <a:pt x="1032" y="220"/>
                </a:moveTo>
                <a:cubicBezTo>
                  <a:pt x="1035" y="222"/>
                  <a:pt x="1037" y="225"/>
                  <a:pt x="1039" y="227"/>
                </a:cubicBezTo>
                <a:cubicBezTo>
                  <a:pt x="1038" y="228"/>
                  <a:pt x="1034" y="227"/>
                  <a:pt x="1032" y="228"/>
                </a:cubicBezTo>
                <a:cubicBezTo>
                  <a:pt x="1032" y="225"/>
                  <a:pt x="1032" y="223"/>
                  <a:pt x="1032" y="220"/>
                </a:cubicBezTo>
                <a:close/>
                <a:moveTo>
                  <a:pt x="552" y="281"/>
                </a:moveTo>
                <a:cubicBezTo>
                  <a:pt x="554" y="280"/>
                  <a:pt x="551" y="284"/>
                  <a:pt x="550" y="285"/>
                </a:cubicBezTo>
                <a:cubicBezTo>
                  <a:pt x="548" y="283"/>
                  <a:pt x="551" y="282"/>
                  <a:pt x="552" y="281"/>
                </a:cubicBezTo>
                <a:close/>
                <a:moveTo>
                  <a:pt x="553" y="289"/>
                </a:moveTo>
                <a:cubicBezTo>
                  <a:pt x="553" y="289"/>
                  <a:pt x="552" y="289"/>
                  <a:pt x="552" y="289"/>
                </a:cubicBezTo>
                <a:cubicBezTo>
                  <a:pt x="551" y="289"/>
                  <a:pt x="552" y="290"/>
                  <a:pt x="552" y="291"/>
                </a:cubicBezTo>
                <a:cubicBezTo>
                  <a:pt x="549" y="291"/>
                  <a:pt x="549" y="289"/>
                  <a:pt x="550" y="287"/>
                </a:cubicBezTo>
                <a:cubicBezTo>
                  <a:pt x="551" y="286"/>
                  <a:pt x="554" y="285"/>
                  <a:pt x="553" y="289"/>
                </a:cubicBezTo>
                <a:close/>
                <a:moveTo>
                  <a:pt x="572" y="301"/>
                </a:moveTo>
                <a:cubicBezTo>
                  <a:pt x="571" y="299"/>
                  <a:pt x="570" y="303"/>
                  <a:pt x="570" y="303"/>
                </a:cubicBezTo>
                <a:cubicBezTo>
                  <a:pt x="567" y="301"/>
                  <a:pt x="570" y="299"/>
                  <a:pt x="569" y="295"/>
                </a:cubicBezTo>
                <a:cubicBezTo>
                  <a:pt x="567" y="295"/>
                  <a:pt x="568" y="299"/>
                  <a:pt x="566" y="299"/>
                </a:cubicBezTo>
                <a:cubicBezTo>
                  <a:pt x="565" y="296"/>
                  <a:pt x="568" y="296"/>
                  <a:pt x="567" y="294"/>
                </a:cubicBezTo>
                <a:cubicBezTo>
                  <a:pt x="565" y="295"/>
                  <a:pt x="566" y="299"/>
                  <a:pt x="563" y="299"/>
                </a:cubicBezTo>
                <a:cubicBezTo>
                  <a:pt x="564" y="297"/>
                  <a:pt x="564" y="295"/>
                  <a:pt x="565" y="293"/>
                </a:cubicBezTo>
                <a:cubicBezTo>
                  <a:pt x="562" y="294"/>
                  <a:pt x="562" y="296"/>
                  <a:pt x="561" y="300"/>
                </a:cubicBezTo>
                <a:cubicBezTo>
                  <a:pt x="561" y="295"/>
                  <a:pt x="559" y="295"/>
                  <a:pt x="563" y="292"/>
                </a:cubicBezTo>
                <a:cubicBezTo>
                  <a:pt x="563" y="291"/>
                  <a:pt x="560" y="292"/>
                  <a:pt x="561" y="293"/>
                </a:cubicBezTo>
                <a:cubicBezTo>
                  <a:pt x="559" y="292"/>
                  <a:pt x="561" y="291"/>
                  <a:pt x="562" y="290"/>
                </a:cubicBezTo>
                <a:cubicBezTo>
                  <a:pt x="577" y="294"/>
                  <a:pt x="601" y="298"/>
                  <a:pt x="619" y="293"/>
                </a:cubicBezTo>
                <a:cubicBezTo>
                  <a:pt x="621" y="295"/>
                  <a:pt x="619" y="299"/>
                  <a:pt x="620" y="302"/>
                </a:cubicBezTo>
                <a:cubicBezTo>
                  <a:pt x="606" y="302"/>
                  <a:pt x="593" y="302"/>
                  <a:pt x="579" y="302"/>
                </a:cubicBezTo>
                <a:cubicBezTo>
                  <a:pt x="579" y="304"/>
                  <a:pt x="579" y="307"/>
                  <a:pt x="579" y="310"/>
                </a:cubicBezTo>
                <a:cubicBezTo>
                  <a:pt x="576" y="310"/>
                  <a:pt x="572" y="309"/>
                  <a:pt x="570" y="310"/>
                </a:cubicBezTo>
                <a:cubicBezTo>
                  <a:pt x="571" y="309"/>
                  <a:pt x="572" y="309"/>
                  <a:pt x="572" y="307"/>
                </a:cubicBezTo>
                <a:cubicBezTo>
                  <a:pt x="571" y="308"/>
                  <a:pt x="569" y="310"/>
                  <a:pt x="570" y="307"/>
                </a:cubicBezTo>
                <a:cubicBezTo>
                  <a:pt x="567" y="309"/>
                  <a:pt x="568" y="312"/>
                  <a:pt x="565" y="313"/>
                </a:cubicBezTo>
                <a:cubicBezTo>
                  <a:pt x="567" y="308"/>
                  <a:pt x="567" y="307"/>
                  <a:pt x="572" y="301"/>
                </a:cubicBezTo>
                <a:close/>
                <a:moveTo>
                  <a:pt x="1236" y="329"/>
                </a:moveTo>
                <a:cubicBezTo>
                  <a:pt x="1229" y="329"/>
                  <a:pt x="1222" y="329"/>
                  <a:pt x="1215" y="329"/>
                </a:cubicBezTo>
                <a:cubicBezTo>
                  <a:pt x="1215" y="327"/>
                  <a:pt x="1215" y="325"/>
                  <a:pt x="1215" y="324"/>
                </a:cubicBezTo>
                <a:cubicBezTo>
                  <a:pt x="1210" y="323"/>
                  <a:pt x="1203" y="325"/>
                  <a:pt x="1199" y="323"/>
                </a:cubicBezTo>
                <a:cubicBezTo>
                  <a:pt x="1198" y="317"/>
                  <a:pt x="1205" y="319"/>
                  <a:pt x="1208" y="319"/>
                </a:cubicBezTo>
                <a:cubicBezTo>
                  <a:pt x="1218" y="318"/>
                  <a:pt x="1229" y="315"/>
                  <a:pt x="1235" y="311"/>
                </a:cubicBezTo>
                <a:cubicBezTo>
                  <a:pt x="1238" y="314"/>
                  <a:pt x="1235" y="323"/>
                  <a:pt x="1236" y="329"/>
                </a:cubicBezTo>
                <a:close/>
                <a:moveTo>
                  <a:pt x="1399" y="359"/>
                </a:moveTo>
                <a:cubicBezTo>
                  <a:pt x="1400" y="368"/>
                  <a:pt x="1399" y="385"/>
                  <a:pt x="1399" y="398"/>
                </a:cubicBezTo>
                <a:cubicBezTo>
                  <a:pt x="1398" y="389"/>
                  <a:pt x="1399" y="371"/>
                  <a:pt x="1399" y="359"/>
                </a:cubicBezTo>
                <a:close/>
                <a:moveTo>
                  <a:pt x="1228" y="374"/>
                </a:moveTo>
                <a:cubicBezTo>
                  <a:pt x="1229" y="374"/>
                  <a:pt x="1229" y="374"/>
                  <a:pt x="1230" y="374"/>
                </a:cubicBezTo>
                <a:cubicBezTo>
                  <a:pt x="1232" y="380"/>
                  <a:pt x="1232" y="396"/>
                  <a:pt x="1230" y="403"/>
                </a:cubicBezTo>
                <a:cubicBezTo>
                  <a:pt x="1227" y="396"/>
                  <a:pt x="1229" y="383"/>
                  <a:pt x="1228" y="374"/>
                </a:cubicBezTo>
                <a:close/>
                <a:moveTo>
                  <a:pt x="1234" y="374"/>
                </a:moveTo>
                <a:cubicBezTo>
                  <a:pt x="1234" y="374"/>
                  <a:pt x="1234" y="374"/>
                  <a:pt x="1235" y="374"/>
                </a:cubicBezTo>
                <a:cubicBezTo>
                  <a:pt x="1237" y="380"/>
                  <a:pt x="1237" y="396"/>
                  <a:pt x="1235" y="403"/>
                </a:cubicBezTo>
                <a:cubicBezTo>
                  <a:pt x="1232" y="396"/>
                  <a:pt x="1234" y="383"/>
                  <a:pt x="1234" y="374"/>
                </a:cubicBezTo>
                <a:close/>
              </a:path>
            </a:pathLst>
          </a:custGeom>
          <a:solidFill>
            <a:schemeClr val="accent6">
              <a:lumMod val="20000"/>
              <a:lumOff val="8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2" name="Rectangle 131">
            <a:extLst>
              <a:ext uri="{FF2B5EF4-FFF2-40B4-BE49-F238E27FC236}">
                <a16:creationId xmlns:a16="http://schemas.microsoft.com/office/drawing/2014/main" id="{5F1793B0-68F6-4DD9-98F4-59758F70BB56}"/>
              </a:ext>
            </a:extLst>
          </p:cNvPr>
          <p:cNvSpPr/>
          <p:nvPr/>
        </p:nvSpPr>
        <p:spPr bwMode="ltGray">
          <a:xfrm>
            <a:off x="1134572" y="3748404"/>
            <a:ext cx="6875953" cy="719013"/>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bg1"/>
              </a:solidFill>
              <a:latin typeface="Georgia" pitchFamily="18" charset="0"/>
            </a:endParaRPr>
          </a:p>
        </p:txBody>
      </p:sp>
      <p:sp>
        <p:nvSpPr>
          <p:cNvPr id="133" name="Freeform 728">
            <a:extLst>
              <a:ext uri="{FF2B5EF4-FFF2-40B4-BE49-F238E27FC236}">
                <a16:creationId xmlns:a16="http://schemas.microsoft.com/office/drawing/2014/main" id="{62BC9CF9-4DE6-4775-891B-6715B0310E76}"/>
              </a:ext>
            </a:extLst>
          </p:cNvPr>
          <p:cNvSpPr>
            <a:spLocks noEditPoints="1"/>
          </p:cNvSpPr>
          <p:nvPr/>
        </p:nvSpPr>
        <p:spPr bwMode="auto">
          <a:xfrm>
            <a:off x="1309448" y="3156266"/>
            <a:ext cx="1676540" cy="600024"/>
          </a:xfrm>
          <a:custGeom>
            <a:avLst/>
            <a:gdLst>
              <a:gd name="T0" fmla="*/ 238 w 380"/>
              <a:gd name="T1" fmla="*/ 6 h 136"/>
              <a:gd name="T2" fmla="*/ 270 w 380"/>
              <a:gd name="T3" fmla="*/ 30 h 136"/>
              <a:gd name="T4" fmla="*/ 176 w 380"/>
              <a:gd name="T5" fmla="*/ 6 h 136"/>
              <a:gd name="T6" fmla="*/ 358 w 380"/>
              <a:gd name="T7" fmla="*/ 70 h 136"/>
              <a:gd name="T8" fmla="*/ 12 w 380"/>
              <a:gd name="T9" fmla="*/ 134 h 136"/>
              <a:gd name="T10" fmla="*/ 166 w 380"/>
              <a:gd name="T11" fmla="*/ 4 h 136"/>
              <a:gd name="T12" fmla="*/ 286 w 380"/>
              <a:gd name="T13" fmla="*/ 50 h 136"/>
              <a:gd name="T14" fmla="*/ 36 w 380"/>
              <a:gd name="T15" fmla="*/ 54 h 136"/>
              <a:gd name="T16" fmla="*/ 4 w 380"/>
              <a:gd name="T17" fmla="*/ 122 h 136"/>
              <a:gd name="T18" fmla="*/ 156 w 380"/>
              <a:gd name="T19" fmla="*/ 12 h 136"/>
              <a:gd name="T20" fmla="*/ 356 w 380"/>
              <a:gd name="T21" fmla="*/ 92 h 136"/>
              <a:gd name="T22" fmla="*/ 342 w 380"/>
              <a:gd name="T23" fmla="*/ 104 h 136"/>
              <a:gd name="T24" fmla="*/ 342 w 380"/>
              <a:gd name="T25" fmla="*/ 84 h 136"/>
              <a:gd name="T26" fmla="*/ 326 w 380"/>
              <a:gd name="T27" fmla="*/ 84 h 136"/>
              <a:gd name="T28" fmla="*/ 318 w 380"/>
              <a:gd name="T29" fmla="*/ 84 h 136"/>
              <a:gd name="T30" fmla="*/ 330 w 380"/>
              <a:gd name="T31" fmla="*/ 72 h 136"/>
              <a:gd name="T32" fmla="*/ 328 w 380"/>
              <a:gd name="T33" fmla="*/ 62 h 136"/>
              <a:gd name="T34" fmla="*/ 308 w 380"/>
              <a:gd name="T35" fmla="*/ 74 h 136"/>
              <a:gd name="T36" fmla="*/ 310 w 380"/>
              <a:gd name="T37" fmla="*/ 58 h 136"/>
              <a:gd name="T38" fmla="*/ 286 w 380"/>
              <a:gd name="T39" fmla="*/ 52 h 136"/>
              <a:gd name="T40" fmla="*/ 274 w 380"/>
              <a:gd name="T41" fmla="*/ 60 h 136"/>
              <a:gd name="T42" fmla="*/ 268 w 380"/>
              <a:gd name="T43" fmla="*/ 52 h 136"/>
              <a:gd name="T44" fmla="*/ 254 w 380"/>
              <a:gd name="T45" fmla="*/ 52 h 136"/>
              <a:gd name="T46" fmla="*/ 250 w 380"/>
              <a:gd name="T47" fmla="*/ 50 h 136"/>
              <a:gd name="T48" fmla="*/ 254 w 380"/>
              <a:gd name="T49" fmla="*/ 38 h 136"/>
              <a:gd name="T50" fmla="*/ 240 w 380"/>
              <a:gd name="T51" fmla="*/ 40 h 136"/>
              <a:gd name="T52" fmla="*/ 230 w 380"/>
              <a:gd name="T53" fmla="*/ 38 h 136"/>
              <a:gd name="T54" fmla="*/ 244 w 380"/>
              <a:gd name="T55" fmla="*/ 28 h 136"/>
              <a:gd name="T56" fmla="*/ 240 w 380"/>
              <a:gd name="T57" fmla="*/ 18 h 136"/>
              <a:gd name="T58" fmla="*/ 218 w 380"/>
              <a:gd name="T59" fmla="*/ 26 h 136"/>
              <a:gd name="T60" fmla="*/ 224 w 380"/>
              <a:gd name="T61" fmla="*/ 12 h 136"/>
              <a:gd name="T62" fmla="*/ 200 w 380"/>
              <a:gd name="T63" fmla="*/ 6 h 136"/>
              <a:gd name="T64" fmla="*/ 198 w 380"/>
              <a:gd name="T65" fmla="*/ 18 h 136"/>
              <a:gd name="T66" fmla="*/ 166 w 380"/>
              <a:gd name="T67" fmla="*/ 12 h 136"/>
              <a:gd name="T68" fmla="*/ 166 w 380"/>
              <a:gd name="T69" fmla="*/ 28 h 136"/>
              <a:gd name="T70" fmla="*/ 156 w 380"/>
              <a:gd name="T71" fmla="*/ 40 h 136"/>
              <a:gd name="T72" fmla="*/ 152 w 380"/>
              <a:gd name="T73" fmla="*/ 68 h 136"/>
              <a:gd name="T74" fmla="*/ 124 w 380"/>
              <a:gd name="T75" fmla="*/ 78 h 136"/>
              <a:gd name="T76" fmla="*/ 116 w 380"/>
              <a:gd name="T77" fmla="*/ 68 h 136"/>
              <a:gd name="T78" fmla="*/ 126 w 380"/>
              <a:gd name="T79" fmla="*/ 60 h 136"/>
              <a:gd name="T80" fmla="*/ 112 w 380"/>
              <a:gd name="T81" fmla="*/ 64 h 136"/>
              <a:gd name="T82" fmla="*/ 102 w 380"/>
              <a:gd name="T83" fmla="*/ 56 h 136"/>
              <a:gd name="T84" fmla="*/ 100 w 380"/>
              <a:gd name="T85" fmla="*/ 48 h 136"/>
              <a:gd name="T86" fmla="*/ 92 w 380"/>
              <a:gd name="T87" fmla="*/ 58 h 136"/>
              <a:gd name="T88" fmla="*/ 74 w 380"/>
              <a:gd name="T89" fmla="*/ 66 h 136"/>
              <a:gd name="T90" fmla="*/ 54 w 380"/>
              <a:gd name="T91" fmla="*/ 60 h 136"/>
              <a:gd name="T92" fmla="*/ 58 w 380"/>
              <a:gd name="T93" fmla="*/ 80 h 136"/>
              <a:gd name="T94" fmla="*/ 44 w 380"/>
              <a:gd name="T95" fmla="*/ 90 h 136"/>
              <a:gd name="T96" fmla="*/ 30 w 380"/>
              <a:gd name="T97" fmla="*/ 108 h 136"/>
              <a:gd name="T98" fmla="*/ 18 w 380"/>
              <a:gd name="T99" fmla="*/ 126 h 136"/>
              <a:gd name="T100" fmla="*/ 372 w 380"/>
              <a:gd name="T101" fmla="*/ 124 h 136"/>
              <a:gd name="T102" fmla="*/ 374 w 380"/>
              <a:gd name="T103" fmla="*/ 100 h 136"/>
              <a:gd name="T104" fmla="*/ 116 w 380"/>
              <a:gd name="T105" fmla="*/ 80 h 136"/>
              <a:gd name="T106" fmla="*/ 134 w 380"/>
              <a:gd name="T107" fmla="*/ 86 h 136"/>
              <a:gd name="T108" fmla="*/ 280 w 380"/>
              <a:gd name="T109" fmla="*/ 68 h 136"/>
              <a:gd name="T110" fmla="*/ 286 w 380"/>
              <a:gd name="T111" fmla="*/ 62 h 136"/>
              <a:gd name="T112" fmla="*/ 62 w 380"/>
              <a:gd name="T113" fmla="*/ 48 h 136"/>
              <a:gd name="T114" fmla="*/ 124 w 380"/>
              <a:gd name="T115" fmla="*/ 48 h 136"/>
              <a:gd name="T116" fmla="*/ 74 w 380"/>
              <a:gd name="T117" fmla="*/ 52 h 136"/>
              <a:gd name="T118" fmla="*/ 82 w 380"/>
              <a:gd name="T119" fmla="*/ 5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0" h="136">
                <a:moveTo>
                  <a:pt x="198" y="4"/>
                </a:moveTo>
                <a:lnTo>
                  <a:pt x="198" y="4"/>
                </a:lnTo>
                <a:lnTo>
                  <a:pt x="198" y="2"/>
                </a:lnTo>
                <a:lnTo>
                  <a:pt x="198" y="0"/>
                </a:lnTo>
                <a:lnTo>
                  <a:pt x="196" y="0"/>
                </a:lnTo>
                <a:lnTo>
                  <a:pt x="196" y="0"/>
                </a:lnTo>
                <a:lnTo>
                  <a:pt x="196" y="4"/>
                </a:lnTo>
                <a:lnTo>
                  <a:pt x="196" y="4"/>
                </a:lnTo>
                <a:lnTo>
                  <a:pt x="198" y="4"/>
                </a:lnTo>
                <a:lnTo>
                  <a:pt x="198" y="4"/>
                </a:lnTo>
                <a:close/>
                <a:moveTo>
                  <a:pt x="238" y="6"/>
                </a:moveTo>
                <a:lnTo>
                  <a:pt x="238" y="6"/>
                </a:lnTo>
                <a:lnTo>
                  <a:pt x="238" y="10"/>
                </a:lnTo>
                <a:lnTo>
                  <a:pt x="238" y="10"/>
                </a:lnTo>
                <a:lnTo>
                  <a:pt x="242" y="10"/>
                </a:lnTo>
                <a:lnTo>
                  <a:pt x="242" y="10"/>
                </a:lnTo>
                <a:lnTo>
                  <a:pt x="242" y="8"/>
                </a:lnTo>
                <a:lnTo>
                  <a:pt x="238" y="6"/>
                </a:lnTo>
                <a:lnTo>
                  <a:pt x="238" y="6"/>
                </a:lnTo>
                <a:close/>
                <a:moveTo>
                  <a:pt x="278" y="36"/>
                </a:moveTo>
                <a:lnTo>
                  <a:pt x="278" y="36"/>
                </a:lnTo>
                <a:lnTo>
                  <a:pt x="274" y="36"/>
                </a:lnTo>
                <a:lnTo>
                  <a:pt x="274" y="36"/>
                </a:lnTo>
                <a:lnTo>
                  <a:pt x="272" y="38"/>
                </a:lnTo>
                <a:lnTo>
                  <a:pt x="272" y="38"/>
                </a:lnTo>
                <a:lnTo>
                  <a:pt x="276" y="38"/>
                </a:lnTo>
                <a:lnTo>
                  <a:pt x="278" y="36"/>
                </a:lnTo>
                <a:lnTo>
                  <a:pt x="278" y="36"/>
                </a:lnTo>
                <a:close/>
                <a:moveTo>
                  <a:pt x="270" y="30"/>
                </a:moveTo>
                <a:lnTo>
                  <a:pt x="270" y="30"/>
                </a:lnTo>
                <a:lnTo>
                  <a:pt x="270" y="24"/>
                </a:lnTo>
                <a:lnTo>
                  <a:pt x="270" y="20"/>
                </a:lnTo>
                <a:lnTo>
                  <a:pt x="268" y="20"/>
                </a:lnTo>
                <a:lnTo>
                  <a:pt x="268" y="20"/>
                </a:lnTo>
                <a:lnTo>
                  <a:pt x="266" y="26"/>
                </a:lnTo>
                <a:lnTo>
                  <a:pt x="266" y="28"/>
                </a:lnTo>
                <a:lnTo>
                  <a:pt x="270" y="30"/>
                </a:lnTo>
                <a:lnTo>
                  <a:pt x="270" y="30"/>
                </a:lnTo>
                <a:close/>
                <a:moveTo>
                  <a:pt x="194" y="10"/>
                </a:moveTo>
                <a:lnTo>
                  <a:pt x="194" y="10"/>
                </a:lnTo>
                <a:lnTo>
                  <a:pt x="196" y="12"/>
                </a:lnTo>
                <a:lnTo>
                  <a:pt x="198" y="12"/>
                </a:lnTo>
                <a:lnTo>
                  <a:pt x="198" y="12"/>
                </a:lnTo>
                <a:lnTo>
                  <a:pt x="198" y="10"/>
                </a:lnTo>
                <a:lnTo>
                  <a:pt x="196" y="8"/>
                </a:lnTo>
                <a:lnTo>
                  <a:pt x="194" y="8"/>
                </a:lnTo>
                <a:lnTo>
                  <a:pt x="194" y="10"/>
                </a:lnTo>
                <a:lnTo>
                  <a:pt x="194" y="10"/>
                </a:lnTo>
                <a:close/>
                <a:moveTo>
                  <a:pt x="176" y="6"/>
                </a:moveTo>
                <a:lnTo>
                  <a:pt x="176" y="6"/>
                </a:lnTo>
                <a:lnTo>
                  <a:pt x="172" y="6"/>
                </a:lnTo>
                <a:lnTo>
                  <a:pt x="170" y="6"/>
                </a:lnTo>
                <a:lnTo>
                  <a:pt x="170" y="8"/>
                </a:lnTo>
                <a:lnTo>
                  <a:pt x="170" y="8"/>
                </a:lnTo>
                <a:lnTo>
                  <a:pt x="174" y="10"/>
                </a:lnTo>
                <a:lnTo>
                  <a:pt x="176" y="8"/>
                </a:lnTo>
                <a:lnTo>
                  <a:pt x="176" y="6"/>
                </a:lnTo>
                <a:lnTo>
                  <a:pt x="176" y="6"/>
                </a:lnTo>
                <a:close/>
                <a:moveTo>
                  <a:pt x="190" y="14"/>
                </a:moveTo>
                <a:lnTo>
                  <a:pt x="190" y="14"/>
                </a:lnTo>
                <a:lnTo>
                  <a:pt x="190" y="10"/>
                </a:lnTo>
                <a:lnTo>
                  <a:pt x="190" y="8"/>
                </a:lnTo>
                <a:lnTo>
                  <a:pt x="190" y="6"/>
                </a:lnTo>
                <a:lnTo>
                  <a:pt x="190" y="6"/>
                </a:lnTo>
                <a:lnTo>
                  <a:pt x="186" y="6"/>
                </a:lnTo>
                <a:lnTo>
                  <a:pt x="182" y="6"/>
                </a:lnTo>
                <a:lnTo>
                  <a:pt x="182" y="8"/>
                </a:lnTo>
                <a:lnTo>
                  <a:pt x="182" y="8"/>
                </a:lnTo>
                <a:lnTo>
                  <a:pt x="186" y="10"/>
                </a:lnTo>
                <a:lnTo>
                  <a:pt x="186" y="12"/>
                </a:lnTo>
                <a:lnTo>
                  <a:pt x="188" y="14"/>
                </a:lnTo>
                <a:lnTo>
                  <a:pt x="190" y="14"/>
                </a:lnTo>
                <a:lnTo>
                  <a:pt x="190" y="14"/>
                </a:lnTo>
                <a:close/>
                <a:moveTo>
                  <a:pt x="356" y="74"/>
                </a:moveTo>
                <a:lnTo>
                  <a:pt x="356" y="74"/>
                </a:lnTo>
                <a:lnTo>
                  <a:pt x="358" y="70"/>
                </a:lnTo>
                <a:lnTo>
                  <a:pt x="358" y="66"/>
                </a:lnTo>
                <a:lnTo>
                  <a:pt x="354" y="66"/>
                </a:lnTo>
                <a:lnTo>
                  <a:pt x="354" y="66"/>
                </a:lnTo>
                <a:lnTo>
                  <a:pt x="354" y="72"/>
                </a:lnTo>
                <a:lnTo>
                  <a:pt x="354" y="74"/>
                </a:lnTo>
                <a:lnTo>
                  <a:pt x="356" y="74"/>
                </a:lnTo>
                <a:lnTo>
                  <a:pt x="356" y="74"/>
                </a:lnTo>
                <a:close/>
                <a:moveTo>
                  <a:pt x="378" y="136"/>
                </a:moveTo>
                <a:lnTo>
                  <a:pt x="380" y="136"/>
                </a:lnTo>
                <a:lnTo>
                  <a:pt x="380" y="136"/>
                </a:lnTo>
                <a:lnTo>
                  <a:pt x="380" y="134"/>
                </a:lnTo>
                <a:lnTo>
                  <a:pt x="380" y="134"/>
                </a:lnTo>
                <a:lnTo>
                  <a:pt x="378" y="136"/>
                </a:lnTo>
                <a:lnTo>
                  <a:pt x="378" y="136"/>
                </a:lnTo>
                <a:close/>
                <a:moveTo>
                  <a:pt x="12" y="136"/>
                </a:moveTo>
                <a:lnTo>
                  <a:pt x="16" y="136"/>
                </a:lnTo>
                <a:lnTo>
                  <a:pt x="16" y="136"/>
                </a:lnTo>
                <a:lnTo>
                  <a:pt x="12" y="134"/>
                </a:lnTo>
                <a:lnTo>
                  <a:pt x="12" y="134"/>
                </a:lnTo>
                <a:lnTo>
                  <a:pt x="12" y="136"/>
                </a:lnTo>
                <a:lnTo>
                  <a:pt x="12" y="136"/>
                </a:lnTo>
                <a:close/>
                <a:moveTo>
                  <a:pt x="364" y="82"/>
                </a:moveTo>
                <a:lnTo>
                  <a:pt x="364" y="82"/>
                </a:lnTo>
                <a:lnTo>
                  <a:pt x="362" y="82"/>
                </a:lnTo>
                <a:lnTo>
                  <a:pt x="360" y="82"/>
                </a:lnTo>
                <a:lnTo>
                  <a:pt x="360" y="82"/>
                </a:lnTo>
                <a:lnTo>
                  <a:pt x="360" y="82"/>
                </a:lnTo>
                <a:lnTo>
                  <a:pt x="362" y="84"/>
                </a:lnTo>
                <a:lnTo>
                  <a:pt x="364" y="82"/>
                </a:lnTo>
                <a:lnTo>
                  <a:pt x="364" y="82"/>
                </a:lnTo>
                <a:close/>
                <a:moveTo>
                  <a:pt x="166" y="4"/>
                </a:moveTo>
                <a:lnTo>
                  <a:pt x="166" y="4"/>
                </a:lnTo>
                <a:lnTo>
                  <a:pt x="166" y="2"/>
                </a:lnTo>
                <a:lnTo>
                  <a:pt x="162" y="0"/>
                </a:lnTo>
                <a:lnTo>
                  <a:pt x="162" y="0"/>
                </a:lnTo>
                <a:lnTo>
                  <a:pt x="162" y="4"/>
                </a:lnTo>
                <a:lnTo>
                  <a:pt x="164" y="4"/>
                </a:lnTo>
                <a:lnTo>
                  <a:pt x="166" y="4"/>
                </a:lnTo>
                <a:lnTo>
                  <a:pt x="166" y="4"/>
                </a:lnTo>
                <a:close/>
                <a:moveTo>
                  <a:pt x="326" y="52"/>
                </a:moveTo>
                <a:lnTo>
                  <a:pt x="326" y="52"/>
                </a:lnTo>
                <a:lnTo>
                  <a:pt x="324" y="56"/>
                </a:lnTo>
                <a:lnTo>
                  <a:pt x="324" y="56"/>
                </a:lnTo>
                <a:lnTo>
                  <a:pt x="328" y="56"/>
                </a:lnTo>
                <a:lnTo>
                  <a:pt x="328" y="56"/>
                </a:lnTo>
                <a:lnTo>
                  <a:pt x="328" y="54"/>
                </a:lnTo>
                <a:lnTo>
                  <a:pt x="326" y="52"/>
                </a:lnTo>
                <a:lnTo>
                  <a:pt x="326" y="52"/>
                </a:lnTo>
                <a:close/>
                <a:moveTo>
                  <a:pt x="286" y="50"/>
                </a:moveTo>
                <a:lnTo>
                  <a:pt x="286" y="50"/>
                </a:lnTo>
                <a:lnTo>
                  <a:pt x="286" y="48"/>
                </a:lnTo>
                <a:lnTo>
                  <a:pt x="286" y="46"/>
                </a:lnTo>
                <a:lnTo>
                  <a:pt x="284" y="46"/>
                </a:lnTo>
                <a:lnTo>
                  <a:pt x="284" y="46"/>
                </a:lnTo>
                <a:lnTo>
                  <a:pt x="284" y="48"/>
                </a:lnTo>
                <a:lnTo>
                  <a:pt x="284" y="50"/>
                </a:lnTo>
                <a:lnTo>
                  <a:pt x="286" y="50"/>
                </a:lnTo>
                <a:lnTo>
                  <a:pt x="286" y="50"/>
                </a:lnTo>
                <a:close/>
                <a:moveTo>
                  <a:pt x="34" y="82"/>
                </a:moveTo>
                <a:lnTo>
                  <a:pt x="34" y="82"/>
                </a:lnTo>
                <a:lnTo>
                  <a:pt x="30" y="82"/>
                </a:lnTo>
                <a:lnTo>
                  <a:pt x="28" y="84"/>
                </a:lnTo>
                <a:lnTo>
                  <a:pt x="30" y="86"/>
                </a:lnTo>
                <a:lnTo>
                  <a:pt x="30" y="86"/>
                </a:lnTo>
                <a:lnTo>
                  <a:pt x="32" y="84"/>
                </a:lnTo>
                <a:lnTo>
                  <a:pt x="34" y="82"/>
                </a:lnTo>
                <a:lnTo>
                  <a:pt x="34" y="82"/>
                </a:lnTo>
                <a:close/>
                <a:moveTo>
                  <a:pt x="22" y="98"/>
                </a:moveTo>
                <a:lnTo>
                  <a:pt x="22" y="100"/>
                </a:lnTo>
                <a:lnTo>
                  <a:pt x="28" y="100"/>
                </a:lnTo>
                <a:lnTo>
                  <a:pt x="28" y="100"/>
                </a:lnTo>
                <a:lnTo>
                  <a:pt x="26" y="98"/>
                </a:lnTo>
                <a:lnTo>
                  <a:pt x="22" y="98"/>
                </a:lnTo>
                <a:lnTo>
                  <a:pt x="22" y="98"/>
                </a:lnTo>
                <a:close/>
                <a:moveTo>
                  <a:pt x="40" y="54"/>
                </a:moveTo>
                <a:lnTo>
                  <a:pt x="36" y="54"/>
                </a:lnTo>
                <a:lnTo>
                  <a:pt x="36" y="54"/>
                </a:lnTo>
                <a:lnTo>
                  <a:pt x="36" y="56"/>
                </a:lnTo>
                <a:lnTo>
                  <a:pt x="36" y="58"/>
                </a:lnTo>
                <a:lnTo>
                  <a:pt x="36" y="58"/>
                </a:lnTo>
                <a:lnTo>
                  <a:pt x="40" y="56"/>
                </a:lnTo>
                <a:lnTo>
                  <a:pt x="40" y="54"/>
                </a:lnTo>
                <a:lnTo>
                  <a:pt x="40" y="54"/>
                </a:lnTo>
                <a:close/>
                <a:moveTo>
                  <a:pt x="50" y="46"/>
                </a:moveTo>
                <a:lnTo>
                  <a:pt x="50" y="46"/>
                </a:lnTo>
                <a:lnTo>
                  <a:pt x="50" y="44"/>
                </a:lnTo>
                <a:lnTo>
                  <a:pt x="48" y="42"/>
                </a:lnTo>
                <a:lnTo>
                  <a:pt x="48" y="42"/>
                </a:lnTo>
                <a:lnTo>
                  <a:pt x="48" y="46"/>
                </a:lnTo>
                <a:lnTo>
                  <a:pt x="48" y="46"/>
                </a:lnTo>
                <a:lnTo>
                  <a:pt x="50" y="46"/>
                </a:lnTo>
                <a:lnTo>
                  <a:pt x="50" y="46"/>
                </a:lnTo>
                <a:close/>
                <a:moveTo>
                  <a:pt x="0" y="120"/>
                </a:moveTo>
                <a:lnTo>
                  <a:pt x="0" y="120"/>
                </a:lnTo>
                <a:lnTo>
                  <a:pt x="4" y="122"/>
                </a:lnTo>
                <a:lnTo>
                  <a:pt x="4" y="124"/>
                </a:lnTo>
                <a:lnTo>
                  <a:pt x="6" y="126"/>
                </a:lnTo>
                <a:lnTo>
                  <a:pt x="8" y="126"/>
                </a:lnTo>
                <a:lnTo>
                  <a:pt x="8" y="126"/>
                </a:lnTo>
                <a:lnTo>
                  <a:pt x="8" y="122"/>
                </a:lnTo>
                <a:lnTo>
                  <a:pt x="6" y="120"/>
                </a:lnTo>
                <a:lnTo>
                  <a:pt x="6" y="120"/>
                </a:lnTo>
                <a:lnTo>
                  <a:pt x="2" y="120"/>
                </a:lnTo>
                <a:lnTo>
                  <a:pt x="2" y="120"/>
                </a:lnTo>
                <a:lnTo>
                  <a:pt x="0" y="120"/>
                </a:lnTo>
                <a:lnTo>
                  <a:pt x="0" y="120"/>
                </a:lnTo>
                <a:close/>
                <a:moveTo>
                  <a:pt x="156" y="12"/>
                </a:moveTo>
                <a:lnTo>
                  <a:pt x="152" y="12"/>
                </a:lnTo>
                <a:lnTo>
                  <a:pt x="152" y="12"/>
                </a:lnTo>
                <a:lnTo>
                  <a:pt x="152" y="14"/>
                </a:lnTo>
                <a:lnTo>
                  <a:pt x="152" y="16"/>
                </a:lnTo>
                <a:lnTo>
                  <a:pt x="152" y="16"/>
                </a:lnTo>
                <a:lnTo>
                  <a:pt x="154" y="16"/>
                </a:lnTo>
                <a:lnTo>
                  <a:pt x="156" y="12"/>
                </a:lnTo>
                <a:lnTo>
                  <a:pt x="156" y="12"/>
                </a:lnTo>
                <a:close/>
                <a:moveTo>
                  <a:pt x="370" y="104"/>
                </a:moveTo>
                <a:lnTo>
                  <a:pt x="370" y="104"/>
                </a:lnTo>
                <a:lnTo>
                  <a:pt x="368" y="108"/>
                </a:lnTo>
                <a:lnTo>
                  <a:pt x="362" y="108"/>
                </a:lnTo>
                <a:lnTo>
                  <a:pt x="362" y="108"/>
                </a:lnTo>
                <a:lnTo>
                  <a:pt x="360" y="106"/>
                </a:lnTo>
                <a:lnTo>
                  <a:pt x="362" y="102"/>
                </a:lnTo>
                <a:lnTo>
                  <a:pt x="362" y="94"/>
                </a:lnTo>
                <a:lnTo>
                  <a:pt x="362" y="94"/>
                </a:lnTo>
                <a:lnTo>
                  <a:pt x="360" y="96"/>
                </a:lnTo>
                <a:lnTo>
                  <a:pt x="358" y="96"/>
                </a:lnTo>
                <a:lnTo>
                  <a:pt x="356" y="98"/>
                </a:lnTo>
                <a:lnTo>
                  <a:pt x="354" y="98"/>
                </a:lnTo>
                <a:lnTo>
                  <a:pt x="354" y="98"/>
                </a:lnTo>
                <a:lnTo>
                  <a:pt x="352" y="94"/>
                </a:lnTo>
                <a:lnTo>
                  <a:pt x="352" y="90"/>
                </a:lnTo>
                <a:lnTo>
                  <a:pt x="352" y="90"/>
                </a:lnTo>
                <a:lnTo>
                  <a:pt x="356" y="92"/>
                </a:lnTo>
                <a:lnTo>
                  <a:pt x="358" y="90"/>
                </a:lnTo>
                <a:lnTo>
                  <a:pt x="362" y="90"/>
                </a:lnTo>
                <a:lnTo>
                  <a:pt x="362" y="88"/>
                </a:lnTo>
                <a:lnTo>
                  <a:pt x="362" y="88"/>
                </a:lnTo>
                <a:lnTo>
                  <a:pt x="360" y="88"/>
                </a:lnTo>
                <a:lnTo>
                  <a:pt x="358" y="88"/>
                </a:lnTo>
                <a:lnTo>
                  <a:pt x="352" y="86"/>
                </a:lnTo>
                <a:lnTo>
                  <a:pt x="352" y="86"/>
                </a:lnTo>
                <a:lnTo>
                  <a:pt x="352" y="88"/>
                </a:lnTo>
                <a:lnTo>
                  <a:pt x="350" y="90"/>
                </a:lnTo>
                <a:lnTo>
                  <a:pt x="350" y="90"/>
                </a:lnTo>
                <a:lnTo>
                  <a:pt x="344" y="92"/>
                </a:lnTo>
                <a:lnTo>
                  <a:pt x="342" y="94"/>
                </a:lnTo>
                <a:lnTo>
                  <a:pt x="340" y="98"/>
                </a:lnTo>
                <a:lnTo>
                  <a:pt x="340" y="98"/>
                </a:lnTo>
                <a:lnTo>
                  <a:pt x="342" y="100"/>
                </a:lnTo>
                <a:lnTo>
                  <a:pt x="344" y="102"/>
                </a:lnTo>
                <a:lnTo>
                  <a:pt x="344" y="102"/>
                </a:lnTo>
                <a:lnTo>
                  <a:pt x="342" y="104"/>
                </a:lnTo>
                <a:lnTo>
                  <a:pt x="336" y="104"/>
                </a:lnTo>
                <a:lnTo>
                  <a:pt x="334" y="102"/>
                </a:lnTo>
                <a:lnTo>
                  <a:pt x="332" y="98"/>
                </a:lnTo>
                <a:lnTo>
                  <a:pt x="332" y="98"/>
                </a:lnTo>
                <a:lnTo>
                  <a:pt x="336" y="96"/>
                </a:lnTo>
                <a:lnTo>
                  <a:pt x="336" y="96"/>
                </a:lnTo>
                <a:lnTo>
                  <a:pt x="336" y="92"/>
                </a:lnTo>
                <a:lnTo>
                  <a:pt x="336" y="90"/>
                </a:lnTo>
                <a:lnTo>
                  <a:pt x="336" y="88"/>
                </a:lnTo>
                <a:lnTo>
                  <a:pt x="336" y="88"/>
                </a:lnTo>
                <a:lnTo>
                  <a:pt x="338" y="88"/>
                </a:lnTo>
                <a:lnTo>
                  <a:pt x="338" y="90"/>
                </a:lnTo>
                <a:lnTo>
                  <a:pt x="340" y="90"/>
                </a:lnTo>
                <a:lnTo>
                  <a:pt x="340" y="90"/>
                </a:lnTo>
                <a:lnTo>
                  <a:pt x="340" y="90"/>
                </a:lnTo>
                <a:lnTo>
                  <a:pt x="344" y="88"/>
                </a:lnTo>
                <a:lnTo>
                  <a:pt x="344" y="88"/>
                </a:lnTo>
                <a:lnTo>
                  <a:pt x="344" y="86"/>
                </a:lnTo>
                <a:lnTo>
                  <a:pt x="342" y="84"/>
                </a:lnTo>
                <a:lnTo>
                  <a:pt x="342" y="84"/>
                </a:lnTo>
                <a:lnTo>
                  <a:pt x="342" y="82"/>
                </a:lnTo>
                <a:lnTo>
                  <a:pt x="342" y="82"/>
                </a:lnTo>
                <a:lnTo>
                  <a:pt x="344" y="80"/>
                </a:lnTo>
                <a:lnTo>
                  <a:pt x="346" y="78"/>
                </a:lnTo>
                <a:lnTo>
                  <a:pt x="346" y="78"/>
                </a:lnTo>
                <a:lnTo>
                  <a:pt x="340" y="74"/>
                </a:lnTo>
                <a:lnTo>
                  <a:pt x="340" y="74"/>
                </a:lnTo>
                <a:lnTo>
                  <a:pt x="338" y="76"/>
                </a:lnTo>
                <a:lnTo>
                  <a:pt x="336" y="76"/>
                </a:lnTo>
                <a:lnTo>
                  <a:pt x="336" y="76"/>
                </a:lnTo>
                <a:lnTo>
                  <a:pt x="334" y="76"/>
                </a:lnTo>
                <a:lnTo>
                  <a:pt x="332" y="76"/>
                </a:lnTo>
                <a:lnTo>
                  <a:pt x="328" y="78"/>
                </a:lnTo>
                <a:lnTo>
                  <a:pt x="328" y="78"/>
                </a:lnTo>
                <a:lnTo>
                  <a:pt x="328" y="80"/>
                </a:lnTo>
                <a:lnTo>
                  <a:pt x="326" y="82"/>
                </a:lnTo>
                <a:lnTo>
                  <a:pt x="326" y="82"/>
                </a:lnTo>
                <a:lnTo>
                  <a:pt x="326" y="84"/>
                </a:lnTo>
                <a:lnTo>
                  <a:pt x="326" y="86"/>
                </a:lnTo>
                <a:lnTo>
                  <a:pt x="326" y="86"/>
                </a:lnTo>
                <a:lnTo>
                  <a:pt x="320" y="88"/>
                </a:lnTo>
                <a:lnTo>
                  <a:pt x="316" y="88"/>
                </a:lnTo>
                <a:lnTo>
                  <a:pt x="312" y="88"/>
                </a:lnTo>
                <a:lnTo>
                  <a:pt x="312" y="88"/>
                </a:lnTo>
                <a:lnTo>
                  <a:pt x="312" y="90"/>
                </a:lnTo>
                <a:lnTo>
                  <a:pt x="310" y="92"/>
                </a:lnTo>
                <a:lnTo>
                  <a:pt x="310" y="92"/>
                </a:lnTo>
                <a:lnTo>
                  <a:pt x="308" y="90"/>
                </a:lnTo>
                <a:lnTo>
                  <a:pt x="306" y="88"/>
                </a:lnTo>
                <a:lnTo>
                  <a:pt x="306" y="88"/>
                </a:lnTo>
                <a:lnTo>
                  <a:pt x="304" y="88"/>
                </a:lnTo>
                <a:lnTo>
                  <a:pt x="302" y="86"/>
                </a:lnTo>
                <a:lnTo>
                  <a:pt x="302" y="86"/>
                </a:lnTo>
                <a:lnTo>
                  <a:pt x="302" y="84"/>
                </a:lnTo>
                <a:lnTo>
                  <a:pt x="302" y="84"/>
                </a:lnTo>
                <a:lnTo>
                  <a:pt x="310" y="86"/>
                </a:lnTo>
                <a:lnTo>
                  <a:pt x="318" y="84"/>
                </a:lnTo>
                <a:lnTo>
                  <a:pt x="318" y="84"/>
                </a:lnTo>
                <a:lnTo>
                  <a:pt x="318" y="82"/>
                </a:lnTo>
                <a:lnTo>
                  <a:pt x="320" y="80"/>
                </a:lnTo>
                <a:lnTo>
                  <a:pt x="320" y="80"/>
                </a:lnTo>
                <a:lnTo>
                  <a:pt x="326" y="78"/>
                </a:lnTo>
                <a:lnTo>
                  <a:pt x="326" y="78"/>
                </a:lnTo>
                <a:lnTo>
                  <a:pt x="328" y="76"/>
                </a:lnTo>
                <a:lnTo>
                  <a:pt x="328" y="76"/>
                </a:lnTo>
                <a:lnTo>
                  <a:pt x="322" y="74"/>
                </a:lnTo>
                <a:lnTo>
                  <a:pt x="318" y="72"/>
                </a:lnTo>
                <a:lnTo>
                  <a:pt x="318" y="72"/>
                </a:lnTo>
                <a:lnTo>
                  <a:pt x="320" y="66"/>
                </a:lnTo>
                <a:lnTo>
                  <a:pt x="324" y="66"/>
                </a:lnTo>
                <a:lnTo>
                  <a:pt x="324" y="66"/>
                </a:lnTo>
                <a:lnTo>
                  <a:pt x="324" y="66"/>
                </a:lnTo>
                <a:lnTo>
                  <a:pt x="324" y="68"/>
                </a:lnTo>
                <a:lnTo>
                  <a:pt x="324" y="68"/>
                </a:lnTo>
                <a:lnTo>
                  <a:pt x="328" y="70"/>
                </a:lnTo>
                <a:lnTo>
                  <a:pt x="330" y="72"/>
                </a:lnTo>
                <a:lnTo>
                  <a:pt x="330" y="72"/>
                </a:lnTo>
                <a:lnTo>
                  <a:pt x="332" y="74"/>
                </a:lnTo>
                <a:lnTo>
                  <a:pt x="332" y="74"/>
                </a:lnTo>
                <a:lnTo>
                  <a:pt x="334" y="72"/>
                </a:lnTo>
                <a:lnTo>
                  <a:pt x="336" y="70"/>
                </a:lnTo>
                <a:lnTo>
                  <a:pt x="336" y="70"/>
                </a:lnTo>
                <a:lnTo>
                  <a:pt x="330" y="68"/>
                </a:lnTo>
                <a:lnTo>
                  <a:pt x="328" y="64"/>
                </a:lnTo>
                <a:lnTo>
                  <a:pt x="328" y="64"/>
                </a:lnTo>
                <a:lnTo>
                  <a:pt x="328" y="64"/>
                </a:lnTo>
                <a:lnTo>
                  <a:pt x="330" y="64"/>
                </a:lnTo>
                <a:lnTo>
                  <a:pt x="330" y="64"/>
                </a:lnTo>
                <a:lnTo>
                  <a:pt x="330" y="62"/>
                </a:lnTo>
                <a:lnTo>
                  <a:pt x="330" y="62"/>
                </a:lnTo>
                <a:lnTo>
                  <a:pt x="330" y="60"/>
                </a:lnTo>
                <a:lnTo>
                  <a:pt x="328" y="58"/>
                </a:lnTo>
                <a:lnTo>
                  <a:pt x="328" y="60"/>
                </a:lnTo>
                <a:lnTo>
                  <a:pt x="328" y="60"/>
                </a:lnTo>
                <a:lnTo>
                  <a:pt x="328" y="62"/>
                </a:lnTo>
                <a:lnTo>
                  <a:pt x="328" y="64"/>
                </a:lnTo>
                <a:lnTo>
                  <a:pt x="328" y="64"/>
                </a:lnTo>
                <a:lnTo>
                  <a:pt x="326" y="62"/>
                </a:lnTo>
                <a:lnTo>
                  <a:pt x="324" y="62"/>
                </a:lnTo>
                <a:lnTo>
                  <a:pt x="324" y="58"/>
                </a:lnTo>
                <a:lnTo>
                  <a:pt x="324" y="58"/>
                </a:lnTo>
                <a:lnTo>
                  <a:pt x="320" y="62"/>
                </a:lnTo>
                <a:lnTo>
                  <a:pt x="314" y="66"/>
                </a:lnTo>
                <a:lnTo>
                  <a:pt x="314" y="66"/>
                </a:lnTo>
                <a:lnTo>
                  <a:pt x="310" y="64"/>
                </a:lnTo>
                <a:lnTo>
                  <a:pt x="308" y="64"/>
                </a:lnTo>
                <a:lnTo>
                  <a:pt x="306" y="64"/>
                </a:lnTo>
                <a:lnTo>
                  <a:pt x="306" y="64"/>
                </a:lnTo>
                <a:lnTo>
                  <a:pt x="306" y="66"/>
                </a:lnTo>
                <a:lnTo>
                  <a:pt x="308" y="68"/>
                </a:lnTo>
                <a:lnTo>
                  <a:pt x="310" y="72"/>
                </a:lnTo>
                <a:lnTo>
                  <a:pt x="310" y="72"/>
                </a:lnTo>
                <a:lnTo>
                  <a:pt x="308" y="74"/>
                </a:lnTo>
                <a:lnTo>
                  <a:pt x="308" y="74"/>
                </a:lnTo>
                <a:lnTo>
                  <a:pt x="304" y="72"/>
                </a:lnTo>
                <a:lnTo>
                  <a:pt x="302" y="70"/>
                </a:lnTo>
                <a:lnTo>
                  <a:pt x="302" y="68"/>
                </a:lnTo>
                <a:lnTo>
                  <a:pt x="302" y="68"/>
                </a:lnTo>
                <a:lnTo>
                  <a:pt x="304" y="66"/>
                </a:lnTo>
                <a:lnTo>
                  <a:pt x="304" y="62"/>
                </a:lnTo>
                <a:lnTo>
                  <a:pt x="304" y="62"/>
                </a:lnTo>
                <a:lnTo>
                  <a:pt x="302" y="60"/>
                </a:lnTo>
                <a:lnTo>
                  <a:pt x="304" y="58"/>
                </a:lnTo>
                <a:lnTo>
                  <a:pt x="304" y="58"/>
                </a:lnTo>
                <a:lnTo>
                  <a:pt x="306" y="58"/>
                </a:lnTo>
                <a:lnTo>
                  <a:pt x="306" y="60"/>
                </a:lnTo>
                <a:lnTo>
                  <a:pt x="310" y="60"/>
                </a:lnTo>
                <a:lnTo>
                  <a:pt x="310" y="60"/>
                </a:lnTo>
                <a:lnTo>
                  <a:pt x="314" y="62"/>
                </a:lnTo>
                <a:lnTo>
                  <a:pt x="316" y="58"/>
                </a:lnTo>
                <a:lnTo>
                  <a:pt x="316" y="58"/>
                </a:lnTo>
                <a:lnTo>
                  <a:pt x="314" y="58"/>
                </a:lnTo>
                <a:lnTo>
                  <a:pt x="310" y="58"/>
                </a:lnTo>
                <a:lnTo>
                  <a:pt x="310" y="58"/>
                </a:lnTo>
                <a:lnTo>
                  <a:pt x="310" y="56"/>
                </a:lnTo>
                <a:lnTo>
                  <a:pt x="310" y="56"/>
                </a:lnTo>
                <a:lnTo>
                  <a:pt x="306" y="58"/>
                </a:lnTo>
                <a:lnTo>
                  <a:pt x="306" y="58"/>
                </a:lnTo>
                <a:lnTo>
                  <a:pt x="304" y="54"/>
                </a:lnTo>
                <a:lnTo>
                  <a:pt x="302" y="52"/>
                </a:lnTo>
                <a:lnTo>
                  <a:pt x="300" y="50"/>
                </a:lnTo>
                <a:lnTo>
                  <a:pt x="300" y="50"/>
                </a:lnTo>
                <a:lnTo>
                  <a:pt x="300" y="52"/>
                </a:lnTo>
                <a:lnTo>
                  <a:pt x="298" y="52"/>
                </a:lnTo>
                <a:lnTo>
                  <a:pt x="296" y="56"/>
                </a:lnTo>
                <a:lnTo>
                  <a:pt x="296" y="56"/>
                </a:lnTo>
                <a:lnTo>
                  <a:pt x="296" y="56"/>
                </a:lnTo>
                <a:lnTo>
                  <a:pt x="294" y="56"/>
                </a:lnTo>
                <a:lnTo>
                  <a:pt x="294" y="56"/>
                </a:lnTo>
                <a:lnTo>
                  <a:pt x="290" y="54"/>
                </a:lnTo>
                <a:lnTo>
                  <a:pt x="288" y="52"/>
                </a:lnTo>
                <a:lnTo>
                  <a:pt x="286" y="52"/>
                </a:lnTo>
                <a:lnTo>
                  <a:pt x="286" y="52"/>
                </a:lnTo>
                <a:lnTo>
                  <a:pt x="286" y="54"/>
                </a:lnTo>
                <a:lnTo>
                  <a:pt x="286" y="54"/>
                </a:lnTo>
                <a:lnTo>
                  <a:pt x="284" y="58"/>
                </a:lnTo>
                <a:lnTo>
                  <a:pt x="284" y="58"/>
                </a:lnTo>
                <a:lnTo>
                  <a:pt x="284" y="56"/>
                </a:lnTo>
                <a:lnTo>
                  <a:pt x="284" y="54"/>
                </a:lnTo>
                <a:lnTo>
                  <a:pt x="282" y="54"/>
                </a:lnTo>
                <a:lnTo>
                  <a:pt x="280" y="56"/>
                </a:lnTo>
                <a:lnTo>
                  <a:pt x="280" y="56"/>
                </a:lnTo>
                <a:lnTo>
                  <a:pt x="282" y="56"/>
                </a:lnTo>
                <a:lnTo>
                  <a:pt x="284" y="58"/>
                </a:lnTo>
                <a:lnTo>
                  <a:pt x="284" y="58"/>
                </a:lnTo>
                <a:lnTo>
                  <a:pt x="284" y="58"/>
                </a:lnTo>
                <a:lnTo>
                  <a:pt x="284" y="58"/>
                </a:lnTo>
                <a:lnTo>
                  <a:pt x="280" y="62"/>
                </a:lnTo>
                <a:lnTo>
                  <a:pt x="276" y="64"/>
                </a:lnTo>
                <a:lnTo>
                  <a:pt x="276" y="64"/>
                </a:lnTo>
                <a:lnTo>
                  <a:pt x="274" y="60"/>
                </a:lnTo>
                <a:lnTo>
                  <a:pt x="274" y="58"/>
                </a:lnTo>
                <a:lnTo>
                  <a:pt x="274" y="58"/>
                </a:lnTo>
                <a:lnTo>
                  <a:pt x="276" y="60"/>
                </a:lnTo>
                <a:lnTo>
                  <a:pt x="278" y="60"/>
                </a:lnTo>
                <a:lnTo>
                  <a:pt x="278" y="60"/>
                </a:lnTo>
                <a:lnTo>
                  <a:pt x="276" y="56"/>
                </a:lnTo>
                <a:lnTo>
                  <a:pt x="276" y="54"/>
                </a:lnTo>
                <a:lnTo>
                  <a:pt x="276" y="52"/>
                </a:lnTo>
                <a:lnTo>
                  <a:pt x="276" y="52"/>
                </a:lnTo>
                <a:lnTo>
                  <a:pt x="276" y="52"/>
                </a:lnTo>
                <a:lnTo>
                  <a:pt x="276" y="52"/>
                </a:lnTo>
                <a:lnTo>
                  <a:pt x="276" y="50"/>
                </a:lnTo>
                <a:lnTo>
                  <a:pt x="276" y="50"/>
                </a:lnTo>
                <a:lnTo>
                  <a:pt x="272" y="50"/>
                </a:lnTo>
                <a:lnTo>
                  <a:pt x="272" y="50"/>
                </a:lnTo>
                <a:lnTo>
                  <a:pt x="270" y="52"/>
                </a:lnTo>
                <a:lnTo>
                  <a:pt x="270" y="52"/>
                </a:lnTo>
                <a:lnTo>
                  <a:pt x="270" y="52"/>
                </a:lnTo>
                <a:lnTo>
                  <a:pt x="268" y="52"/>
                </a:lnTo>
                <a:lnTo>
                  <a:pt x="268" y="52"/>
                </a:lnTo>
                <a:lnTo>
                  <a:pt x="266" y="50"/>
                </a:lnTo>
                <a:lnTo>
                  <a:pt x="266" y="44"/>
                </a:lnTo>
                <a:lnTo>
                  <a:pt x="266" y="44"/>
                </a:lnTo>
                <a:lnTo>
                  <a:pt x="268" y="46"/>
                </a:lnTo>
                <a:lnTo>
                  <a:pt x="272" y="46"/>
                </a:lnTo>
                <a:lnTo>
                  <a:pt x="274" y="44"/>
                </a:lnTo>
                <a:lnTo>
                  <a:pt x="276" y="42"/>
                </a:lnTo>
                <a:lnTo>
                  <a:pt x="276" y="42"/>
                </a:lnTo>
                <a:lnTo>
                  <a:pt x="272" y="42"/>
                </a:lnTo>
                <a:lnTo>
                  <a:pt x="270" y="42"/>
                </a:lnTo>
                <a:lnTo>
                  <a:pt x="264" y="40"/>
                </a:lnTo>
                <a:lnTo>
                  <a:pt x="264" y="40"/>
                </a:lnTo>
                <a:lnTo>
                  <a:pt x="264" y="42"/>
                </a:lnTo>
                <a:lnTo>
                  <a:pt x="264" y="44"/>
                </a:lnTo>
                <a:lnTo>
                  <a:pt x="264" y="44"/>
                </a:lnTo>
                <a:lnTo>
                  <a:pt x="258" y="46"/>
                </a:lnTo>
                <a:lnTo>
                  <a:pt x="254" y="48"/>
                </a:lnTo>
                <a:lnTo>
                  <a:pt x="254" y="52"/>
                </a:lnTo>
                <a:lnTo>
                  <a:pt x="254" y="52"/>
                </a:lnTo>
                <a:lnTo>
                  <a:pt x="256" y="54"/>
                </a:lnTo>
                <a:lnTo>
                  <a:pt x="256" y="56"/>
                </a:lnTo>
                <a:lnTo>
                  <a:pt x="256" y="56"/>
                </a:lnTo>
                <a:lnTo>
                  <a:pt x="256" y="58"/>
                </a:lnTo>
                <a:lnTo>
                  <a:pt x="256" y="58"/>
                </a:lnTo>
                <a:lnTo>
                  <a:pt x="252" y="56"/>
                </a:lnTo>
                <a:lnTo>
                  <a:pt x="252" y="56"/>
                </a:lnTo>
                <a:lnTo>
                  <a:pt x="252" y="58"/>
                </a:lnTo>
                <a:lnTo>
                  <a:pt x="254" y="58"/>
                </a:lnTo>
                <a:lnTo>
                  <a:pt x="254" y="58"/>
                </a:lnTo>
                <a:lnTo>
                  <a:pt x="248" y="56"/>
                </a:lnTo>
                <a:lnTo>
                  <a:pt x="246" y="54"/>
                </a:lnTo>
                <a:lnTo>
                  <a:pt x="244" y="52"/>
                </a:lnTo>
                <a:lnTo>
                  <a:pt x="244" y="52"/>
                </a:lnTo>
                <a:lnTo>
                  <a:pt x="250" y="50"/>
                </a:lnTo>
                <a:lnTo>
                  <a:pt x="250" y="50"/>
                </a:lnTo>
                <a:lnTo>
                  <a:pt x="250" y="50"/>
                </a:lnTo>
                <a:lnTo>
                  <a:pt x="250" y="50"/>
                </a:lnTo>
                <a:lnTo>
                  <a:pt x="250" y="50"/>
                </a:lnTo>
                <a:lnTo>
                  <a:pt x="252" y="50"/>
                </a:lnTo>
                <a:lnTo>
                  <a:pt x="252" y="50"/>
                </a:lnTo>
                <a:lnTo>
                  <a:pt x="252" y="48"/>
                </a:lnTo>
                <a:lnTo>
                  <a:pt x="250" y="46"/>
                </a:lnTo>
                <a:lnTo>
                  <a:pt x="250" y="46"/>
                </a:lnTo>
                <a:lnTo>
                  <a:pt x="250" y="48"/>
                </a:lnTo>
                <a:lnTo>
                  <a:pt x="250" y="48"/>
                </a:lnTo>
                <a:lnTo>
                  <a:pt x="248" y="46"/>
                </a:lnTo>
                <a:lnTo>
                  <a:pt x="250" y="44"/>
                </a:lnTo>
                <a:lnTo>
                  <a:pt x="250" y="44"/>
                </a:lnTo>
                <a:lnTo>
                  <a:pt x="252" y="44"/>
                </a:lnTo>
                <a:lnTo>
                  <a:pt x="254" y="44"/>
                </a:lnTo>
                <a:lnTo>
                  <a:pt x="254" y="44"/>
                </a:lnTo>
                <a:lnTo>
                  <a:pt x="256" y="42"/>
                </a:lnTo>
                <a:lnTo>
                  <a:pt x="256" y="42"/>
                </a:lnTo>
                <a:lnTo>
                  <a:pt x="256" y="40"/>
                </a:lnTo>
                <a:lnTo>
                  <a:pt x="256" y="38"/>
                </a:lnTo>
                <a:lnTo>
                  <a:pt x="254" y="38"/>
                </a:lnTo>
                <a:lnTo>
                  <a:pt x="254" y="36"/>
                </a:lnTo>
                <a:lnTo>
                  <a:pt x="254" y="36"/>
                </a:lnTo>
                <a:lnTo>
                  <a:pt x="256" y="34"/>
                </a:lnTo>
                <a:lnTo>
                  <a:pt x="258" y="32"/>
                </a:lnTo>
                <a:lnTo>
                  <a:pt x="258" y="32"/>
                </a:lnTo>
                <a:lnTo>
                  <a:pt x="254" y="28"/>
                </a:lnTo>
                <a:lnTo>
                  <a:pt x="254" y="28"/>
                </a:lnTo>
                <a:lnTo>
                  <a:pt x="252" y="30"/>
                </a:lnTo>
                <a:lnTo>
                  <a:pt x="250" y="30"/>
                </a:lnTo>
                <a:lnTo>
                  <a:pt x="250" y="30"/>
                </a:lnTo>
                <a:lnTo>
                  <a:pt x="248" y="30"/>
                </a:lnTo>
                <a:lnTo>
                  <a:pt x="246" y="32"/>
                </a:lnTo>
                <a:lnTo>
                  <a:pt x="242" y="32"/>
                </a:lnTo>
                <a:lnTo>
                  <a:pt x="242" y="32"/>
                </a:lnTo>
                <a:lnTo>
                  <a:pt x="240" y="36"/>
                </a:lnTo>
                <a:lnTo>
                  <a:pt x="238" y="36"/>
                </a:lnTo>
                <a:lnTo>
                  <a:pt x="238" y="36"/>
                </a:lnTo>
                <a:lnTo>
                  <a:pt x="238" y="38"/>
                </a:lnTo>
                <a:lnTo>
                  <a:pt x="240" y="40"/>
                </a:lnTo>
                <a:lnTo>
                  <a:pt x="240" y="40"/>
                </a:lnTo>
                <a:lnTo>
                  <a:pt x="232" y="42"/>
                </a:lnTo>
                <a:lnTo>
                  <a:pt x="228" y="42"/>
                </a:lnTo>
                <a:lnTo>
                  <a:pt x="226" y="42"/>
                </a:lnTo>
                <a:lnTo>
                  <a:pt x="226" y="42"/>
                </a:lnTo>
                <a:lnTo>
                  <a:pt x="224" y="46"/>
                </a:lnTo>
                <a:lnTo>
                  <a:pt x="222" y="46"/>
                </a:lnTo>
                <a:lnTo>
                  <a:pt x="222" y="46"/>
                </a:lnTo>
                <a:lnTo>
                  <a:pt x="220" y="44"/>
                </a:lnTo>
                <a:lnTo>
                  <a:pt x="218" y="42"/>
                </a:lnTo>
                <a:lnTo>
                  <a:pt x="218" y="42"/>
                </a:lnTo>
                <a:lnTo>
                  <a:pt x="216" y="42"/>
                </a:lnTo>
                <a:lnTo>
                  <a:pt x="214" y="42"/>
                </a:lnTo>
                <a:lnTo>
                  <a:pt x="214" y="40"/>
                </a:lnTo>
                <a:lnTo>
                  <a:pt x="216" y="38"/>
                </a:lnTo>
                <a:lnTo>
                  <a:pt x="216" y="38"/>
                </a:lnTo>
                <a:lnTo>
                  <a:pt x="222" y="40"/>
                </a:lnTo>
                <a:lnTo>
                  <a:pt x="230" y="38"/>
                </a:lnTo>
                <a:lnTo>
                  <a:pt x="230" y="38"/>
                </a:lnTo>
                <a:lnTo>
                  <a:pt x="232" y="36"/>
                </a:lnTo>
                <a:lnTo>
                  <a:pt x="234" y="34"/>
                </a:lnTo>
                <a:lnTo>
                  <a:pt x="234" y="34"/>
                </a:lnTo>
                <a:lnTo>
                  <a:pt x="238" y="34"/>
                </a:lnTo>
                <a:lnTo>
                  <a:pt x="240" y="32"/>
                </a:lnTo>
                <a:lnTo>
                  <a:pt x="240" y="30"/>
                </a:lnTo>
                <a:lnTo>
                  <a:pt x="240" y="30"/>
                </a:lnTo>
                <a:lnTo>
                  <a:pt x="236" y="28"/>
                </a:lnTo>
                <a:lnTo>
                  <a:pt x="232" y="26"/>
                </a:lnTo>
                <a:lnTo>
                  <a:pt x="232" y="26"/>
                </a:lnTo>
                <a:lnTo>
                  <a:pt x="232" y="22"/>
                </a:lnTo>
                <a:lnTo>
                  <a:pt x="236" y="20"/>
                </a:lnTo>
                <a:lnTo>
                  <a:pt x="236" y="20"/>
                </a:lnTo>
                <a:lnTo>
                  <a:pt x="238" y="22"/>
                </a:lnTo>
                <a:lnTo>
                  <a:pt x="238" y="24"/>
                </a:lnTo>
                <a:lnTo>
                  <a:pt x="238" y="24"/>
                </a:lnTo>
                <a:lnTo>
                  <a:pt x="240" y="24"/>
                </a:lnTo>
                <a:lnTo>
                  <a:pt x="242" y="26"/>
                </a:lnTo>
                <a:lnTo>
                  <a:pt x="244" y="28"/>
                </a:lnTo>
                <a:lnTo>
                  <a:pt x="246" y="28"/>
                </a:lnTo>
                <a:lnTo>
                  <a:pt x="246" y="28"/>
                </a:lnTo>
                <a:lnTo>
                  <a:pt x="248" y="28"/>
                </a:lnTo>
                <a:lnTo>
                  <a:pt x="248" y="24"/>
                </a:lnTo>
                <a:lnTo>
                  <a:pt x="248" y="24"/>
                </a:lnTo>
                <a:lnTo>
                  <a:pt x="244" y="22"/>
                </a:lnTo>
                <a:lnTo>
                  <a:pt x="240" y="18"/>
                </a:lnTo>
                <a:lnTo>
                  <a:pt x="240" y="18"/>
                </a:lnTo>
                <a:lnTo>
                  <a:pt x="242" y="18"/>
                </a:lnTo>
                <a:lnTo>
                  <a:pt x="242" y="18"/>
                </a:lnTo>
                <a:lnTo>
                  <a:pt x="244" y="18"/>
                </a:lnTo>
                <a:lnTo>
                  <a:pt x="244" y="18"/>
                </a:lnTo>
                <a:lnTo>
                  <a:pt x="244" y="18"/>
                </a:lnTo>
                <a:lnTo>
                  <a:pt x="242" y="14"/>
                </a:lnTo>
                <a:lnTo>
                  <a:pt x="242" y="14"/>
                </a:lnTo>
                <a:lnTo>
                  <a:pt x="240" y="14"/>
                </a:lnTo>
                <a:lnTo>
                  <a:pt x="240" y="14"/>
                </a:lnTo>
                <a:lnTo>
                  <a:pt x="242" y="16"/>
                </a:lnTo>
                <a:lnTo>
                  <a:pt x="240" y="18"/>
                </a:lnTo>
                <a:lnTo>
                  <a:pt x="240" y="18"/>
                </a:lnTo>
                <a:lnTo>
                  <a:pt x="238" y="16"/>
                </a:lnTo>
                <a:lnTo>
                  <a:pt x="238" y="16"/>
                </a:lnTo>
                <a:lnTo>
                  <a:pt x="238" y="12"/>
                </a:lnTo>
                <a:lnTo>
                  <a:pt x="238" y="12"/>
                </a:lnTo>
                <a:lnTo>
                  <a:pt x="232" y="18"/>
                </a:lnTo>
                <a:lnTo>
                  <a:pt x="228" y="22"/>
                </a:lnTo>
                <a:lnTo>
                  <a:pt x="228" y="22"/>
                </a:lnTo>
                <a:lnTo>
                  <a:pt x="224" y="18"/>
                </a:lnTo>
                <a:lnTo>
                  <a:pt x="222" y="18"/>
                </a:lnTo>
                <a:lnTo>
                  <a:pt x="220" y="18"/>
                </a:lnTo>
                <a:lnTo>
                  <a:pt x="220" y="18"/>
                </a:lnTo>
                <a:lnTo>
                  <a:pt x="220" y="20"/>
                </a:lnTo>
                <a:lnTo>
                  <a:pt x="220" y="22"/>
                </a:lnTo>
                <a:lnTo>
                  <a:pt x="222" y="26"/>
                </a:lnTo>
                <a:lnTo>
                  <a:pt x="222" y="26"/>
                </a:lnTo>
                <a:lnTo>
                  <a:pt x="220" y="28"/>
                </a:lnTo>
                <a:lnTo>
                  <a:pt x="220" y="28"/>
                </a:lnTo>
                <a:lnTo>
                  <a:pt x="218" y="26"/>
                </a:lnTo>
                <a:lnTo>
                  <a:pt x="216" y="24"/>
                </a:lnTo>
                <a:lnTo>
                  <a:pt x="216" y="22"/>
                </a:lnTo>
                <a:lnTo>
                  <a:pt x="216" y="22"/>
                </a:lnTo>
                <a:lnTo>
                  <a:pt x="216" y="20"/>
                </a:lnTo>
                <a:lnTo>
                  <a:pt x="218" y="18"/>
                </a:lnTo>
                <a:lnTo>
                  <a:pt x="218" y="18"/>
                </a:lnTo>
                <a:lnTo>
                  <a:pt x="216" y="14"/>
                </a:lnTo>
                <a:lnTo>
                  <a:pt x="216" y="12"/>
                </a:lnTo>
                <a:lnTo>
                  <a:pt x="216" y="12"/>
                </a:lnTo>
                <a:lnTo>
                  <a:pt x="218" y="12"/>
                </a:lnTo>
                <a:lnTo>
                  <a:pt x="220" y="14"/>
                </a:lnTo>
                <a:lnTo>
                  <a:pt x="220" y="14"/>
                </a:lnTo>
                <a:lnTo>
                  <a:pt x="222" y="16"/>
                </a:lnTo>
                <a:lnTo>
                  <a:pt x="222" y="16"/>
                </a:lnTo>
                <a:lnTo>
                  <a:pt x="226" y="16"/>
                </a:lnTo>
                <a:lnTo>
                  <a:pt x="230" y="12"/>
                </a:lnTo>
                <a:lnTo>
                  <a:pt x="230" y="12"/>
                </a:lnTo>
                <a:lnTo>
                  <a:pt x="226" y="12"/>
                </a:lnTo>
                <a:lnTo>
                  <a:pt x="224" y="12"/>
                </a:lnTo>
                <a:lnTo>
                  <a:pt x="224" y="12"/>
                </a:lnTo>
                <a:lnTo>
                  <a:pt x="222" y="10"/>
                </a:lnTo>
                <a:lnTo>
                  <a:pt x="222" y="10"/>
                </a:lnTo>
                <a:lnTo>
                  <a:pt x="218" y="12"/>
                </a:lnTo>
                <a:lnTo>
                  <a:pt x="218" y="12"/>
                </a:lnTo>
                <a:lnTo>
                  <a:pt x="216" y="8"/>
                </a:lnTo>
                <a:lnTo>
                  <a:pt x="216" y="6"/>
                </a:lnTo>
                <a:lnTo>
                  <a:pt x="214" y="4"/>
                </a:lnTo>
                <a:lnTo>
                  <a:pt x="214" y="4"/>
                </a:lnTo>
                <a:lnTo>
                  <a:pt x="212" y="6"/>
                </a:lnTo>
                <a:lnTo>
                  <a:pt x="212" y="8"/>
                </a:lnTo>
                <a:lnTo>
                  <a:pt x="210" y="10"/>
                </a:lnTo>
                <a:lnTo>
                  <a:pt x="210" y="10"/>
                </a:lnTo>
                <a:lnTo>
                  <a:pt x="208" y="10"/>
                </a:lnTo>
                <a:lnTo>
                  <a:pt x="206" y="10"/>
                </a:lnTo>
                <a:lnTo>
                  <a:pt x="206" y="10"/>
                </a:lnTo>
                <a:lnTo>
                  <a:pt x="204" y="8"/>
                </a:lnTo>
                <a:lnTo>
                  <a:pt x="202" y="6"/>
                </a:lnTo>
                <a:lnTo>
                  <a:pt x="200" y="6"/>
                </a:lnTo>
                <a:lnTo>
                  <a:pt x="200" y="6"/>
                </a:lnTo>
                <a:lnTo>
                  <a:pt x="200" y="10"/>
                </a:lnTo>
                <a:lnTo>
                  <a:pt x="198" y="12"/>
                </a:lnTo>
                <a:lnTo>
                  <a:pt x="198" y="14"/>
                </a:lnTo>
                <a:lnTo>
                  <a:pt x="198" y="16"/>
                </a:lnTo>
                <a:lnTo>
                  <a:pt x="198" y="16"/>
                </a:lnTo>
                <a:lnTo>
                  <a:pt x="208" y="18"/>
                </a:lnTo>
                <a:lnTo>
                  <a:pt x="208" y="18"/>
                </a:lnTo>
                <a:lnTo>
                  <a:pt x="210" y="14"/>
                </a:lnTo>
                <a:lnTo>
                  <a:pt x="210" y="12"/>
                </a:lnTo>
                <a:lnTo>
                  <a:pt x="214" y="12"/>
                </a:lnTo>
                <a:lnTo>
                  <a:pt x="214" y="12"/>
                </a:lnTo>
                <a:lnTo>
                  <a:pt x="214" y="16"/>
                </a:lnTo>
                <a:lnTo>
                  <a:pt x="212" y="18"/>
                </a:lnTo>
                <a:lnTo>
                  <a:pt x="212" y="18"/>
                </a:lnTo>
                <a:lnTo>
                  <a:pt x="208" y="20"/>
                </a:lnTo>
                <a:lnTo>
                  <a:pt x="202" y="22"/>
                </a:lnTo>
                <a:lnTo>
                  <a:pt x="202" y="22"/>
                </a:lnTo>
                <a:lnTo>
                  <a:pt x="198" y="18"/>
                </a:lnTo>
                <a:lnTo>
                  <a:pt x="192" y="18"/>
                </a:lnTo>
                <a:lnTo>
                  <a:pt x="192" y="18"/>
                </a:lnTo>
                <a:lnTo>
                  <a:pt x="194" y="22"/>
                </a:lnTo>
                <a:lnTo>
                  <a:pt x="198" y="24"/>
                </a:lnTo>
                <a:lnTo>
                  <a:pt x="198" y="24"/>
                </a:lnTo>
                <a:lnTo>
                  <a:pt x="188" y="24"/>
                </a:lnTo>
                <a:lnTo>
                  <a:pt x="188" y="24"/>
                </a:lnTo>
                <a:lnTo>
                  <a:pt x="188" y="22"/>
                </a:lnTo>
                <a:lnTo>
                  <a:pt x="188" y="20"/>
                </a:lnTo>
                <a:lnTo>
                  <a:pt x="188" y="20"/>
                </a:lnTo>
                <a:lnTo>
                  <a:pt x="184" y="20"/>
                </a:lnTo>
                <a:lnTo>
                  <a:pt x="182" y="20"/>
                </a:lnTo>
                <a:lnTo>
                  <a:pt x="176" y="18"/>
                </a:lnTo>
                <a:lnTo>
                  <a:pt x="176" y="18"/>
                </a:lnTo>
                <a:lnTo>
                  <a:pt x="170" y="14"/>
                </a:lnTo>
                <a:lnTo>
                  <a:pt x="168" y="12"/>
                </a:lnTo>
                <a:lnTo>
                  <a:pt x="164" y="10"/>
                </a:lnTo>
                <a:lnTo>
                  <a:pt x="164" y="10"/>
                </a:lnTo>
                <a:lnTo>
                  <a:pt x="166" y="12"/>
                </a:lnTo>
                <a:lnTo>
                  <a:pt x="168" y="14"/>
                </a:lnTo>
                <a:lnTo>
                  <a:pt x="168" y="14"/>
                </a:lnTo>
                <a:lnTo>
                  <a:pt x="168" y="18"/>
                </a:lnTo>
                <a:lnTo>
                  <a:pt x="168" y="18"/>
                </a:lnTo>
                <a:lnTo>
                  <a:pt x="168" y="18"/>
                </a:lnTo>
                <a:lnTo>
                  <a:pt x="168" y="18"/>
                </a:lnTo>
                <a:lnTo>
                  <a:pt x="168" y="18"/>
                </a:lnTo>
                <a:lnTo>
                  <a:pt x="166" y="20"/>
                </a:lnTo>
                <a:lnTo>
                  <a:pt x="166" y="20"/>
                </a:lnTo>
                <a:lnTo>
                  <a:pt x="164" y="18"/>
                </a:lnTo>
                <a:lnTo>
                  <a:pt x="162" y="16"/>
                </a:lnTo>
                <a:lnTo>
                  <a:pt x="162" y="16"/>
                </a:lnTo>
                <a:lnTo>
                  <a:pt x="160" y="18"/>
                </a:lnTo>
                <a:lnTo>
                  <a:pt x="158" y="22"/>
                </a:lnTo>
                <a:lnTo>
                  <a:pt x="158" y="22"/>
                </a:lnTo>
                <a:lnTo>
                  <a:pt x="164" y="24"/>
                </a:lnTo>
                <a:lnTo>
                  <a:pt x="166" y="26"/>
                </a:lnTo>
                <a:lnTo>
                  <a:pt x="166" y="28"/>
                </a:lnTo>
                <a:lnTo>
                  <a:pt x="166" y="28"/>
                </a:lnTo>
                <a:lnTo>
                  <a:pt x="170" y="32"/>
                </a:lnTo>
                <a:lnTo>
                  <a:pt x="170" y="32"/>
                </a:lnTo>
                <a:lnTo>
                  <a:pt x="170" y="34"/>
                </a:lnTo>
                <a:lnTo>
                  <a:pt x="170" y="34"/>
                </a:lnTo>
                <a:lnTo>
                  <a:pt x="172" y="36"/>
                </a:lnTo>
                <a:lnTo>
                  <a:pt x="172" y="36"/>
                </a:lnTo>
                <a:lnTo>
                  <a:pt x="172" y="38"/>
                </a:lnTo>
                <a:lnTo>
                  <a:pt x="172" y="38"/>
                </a:lnTo>
                <a:lnTo>
                  <a:pt x="170" y="38"/>
                </a:lnTo>
                <a:lnTo>
                  <a:pt x="170" y="38"/>
                </a:lnTo>
                <a:lnTo>
                  <a:pt x="168" y="38"/>
                </a:lnTo>
                <a:lnTo>
                  <a:pt x="164" y="36"/>
                </a:lnTo>
                <a:lnTo>
                  <a:pt x="164" y="36"/>
                </a:lnTo>
                <a:lnTo>
                  <a:pt x="164" y="38"/>
                </a:lnTo>
                <a:lnTo>
                  <a:pt x="162" y="38"/>
                </a:lnTo>
                <a:lnTo>
                  <a:pt x="162" y="38"/>
                </a:lnTo>
                <a:lnTo>
                  <a:pt x="158" y="38"/>
                </a:lnTo>
                <a:lnTo>
                  <a:pt x="158" y="38"/>
                </a:lnTo>
                <a:lnTo>
                  <a:pt x="156" y="40"/>
                </a:lnTo>
                <a:lnTo>
                  <a:pt x="156" y="40"/>
                </a:lnTo>
                <a:lnTo>
                  <a:pt x="160" y="42"/>
                </a:lnTo>
                <a:lnTo>
                  <a:pt x="162" y="42"/>
                </a:lnTo>
                <a:lnTo>
                  <a:pt x="162" y="44"/>
                </a:lnTo>
                <a:lnTo>
                  <a:pt x="162" y="44"/>
                </a:lnTo>
                <a:lnTo>
                  <a:pt x="160" y="48"/>
                </a:lnTo>
                <a:lnTo>
                  <a:pt x="158" y="48"/>
                </a:lnTo>
                <a:lnTo>
                  <a:pt x="154" y="52"/>
                </a:lnTo>
                <a:lnTo>
                  <a:pt x="154" y="52"/>
                </a:lnTo>
                <a:lnTo>
                  <a:pt x="148" y="52"/>
                </a:lnTo>
                <a:lnTo>
                  <a:pt x="148" y="52"/>
                </a:lnTo>
                <a:lnTo>
                  <a:pt x="148" y="56"/>
                </a:lnTo>
                <a:lnTo>
                  <a:pt x="150" y="60"/>
                </a:lnTo>
                <a:lnTo>
                  <a:pt x="150" y="60"/>
                </a:lnTo>
                <a:lnTo>
                  <a:pt x="148" y="64"/>
                </a:lnTo>
                <a:lnTo>
                  <a:pt x="148" y="66"/>
                </a:lnTo>
                <a:lnTo>
                  <a:pt x="148" y="66"/>
                </a:lnTo>
                <a:lnTo>
                  <a:pt x="152" y="68"/>
                </a:lnTo>
                <a:lnTo>
                  <a:pt x="152" y="68"/>
                </a:lnTo>
                <a:lnTo>
                  <a:pt x="152" y="70"/>
                </a:lnTo>
                <a:lnTo>
                  <a:pt x="152" y="70"/>
                </a:lnTo>
                <a:lnTo>
                  <a:pt x="150" y="72"/>
                </a:lnTo>
                <a:lnTo>
                  <a:pt x="150" y="72"/>
                </a:lnTo>
                <a:lnTo>
                  <a:pt x="144" y="70"/>
                </a:lnTo>
                <a:lnTo>
                  <a:pt x="144" y="70"/>
                </a:lnTo>
                <a:lnTo>
                  <a:pt x="144" y="68"/>
                </a:lnTo>
                <a:lnTo>
                  <a:pt x="142" y="64"/>
                </a:lnTo>
                <a:lnTo>
                  <a:pt x="142" y="64"/>
                </a:lnTo>
                <a:lnTo>
                  <a:pt x="136" y="68"/>
                </a:lnTo>
                <a:lnTo>
                  <a:pt x="128" y="72"/>
                </a:lnTo>
                <a:lnTo>
                  <a:pt x="128" y="72"/>
                </a:lnTo>
                <a:lnTo>
                  <a:pt x="128" y="74"/>
                </a:lnTo>
                <a:lnTo>
                  <a:pt x="128" y="74"/>
                </a:lnTo>
                <a:lnTo>
                  <a:pt x="126" y="74"/>
                </a:lnTo>
                <a:lnTo>
                  <a:pt x="126" y="74"/>
                </a:lnTo>
                <a:lnTo>
                  <a:pt x="126" y="76"/>
                </a:lnTo>
                <a:lnTo>
                  <a:pt x="124" y="78"/>
                </a:lnTo>
                <a:lnTo>
                  <a:pt x="124" y="78"/>
                </a:lnTo>
                <a:lnTo>
                  <a:pt x="124" y="80"/>
                </a:lnTo>
                <a:lnTo>
                  <a:pt x="124" y="82"/>
                </a:lnTo>
                <a:lnTo>
                  <a:pt x="124" y="82"/>
                </a:lnTo>
                <a:lnTo>
                  <a:pt x="122" y="82"/>
                </a:lnTo>
                <a:lnTo>
                  <a:pt x="122" y="82"/>
                </a:lnTo>
                <a:lnTo>
                  <a:pt x="120" y="78"/>
                </a:lnTo>
                <a:lnTo>
                  <a:pt x="120" y="78"/>
                </a:lnTo>
                <a:lnTo>
                  <a:pt x="116" y="78"/>
                </a:lnTo>
                <a:lnTo>
                  <a:pt x="116" y="78"/>
                </a:lnTo>
                <a:lnTo>
                  <a:pt x="118" y="76"/>
                </a:lnTo>
                <a:lnTo>
                  <a:pt x="118" y="76"/>
                </a:lnTo>
                <a:lnTo>
                  <a:pt x="118" y="76"/>
                </a:lnTo>
                <a:lnTo>
                  <a:pt x="124" y="74"/>
                </a:lnTo>
                <a:lnTo>
                  <a:pt x="126" y="74"/>
                </a:lnTo>
                <a:lnTo>
                  <a:pt x="126" y="72"/>
                </a:lnTo>
                <a:lnTo>
                  <a:pt x="126" y="72"/>
                </a:lnTo>
                <a:lnTo>
                  <a:pt x="120" y="70"/>
                </a:lnTo>
                <a:lnTo>
                  <a:pt x="116" y="68"/>
                </a:lnTo>
                <a:lnTo>
                  <a:pt x="116" y="68"/>
                </a:lnTo>
                <a:lnTo>
                  <a:pt x="118" y="64"/>
                </a:lnTo>
                <a:lnTo>
                  <a:pt x="118" y="64"/>
                </a:lnTo>
                <a:lnTo>
                  <a:pt x="120" y="62"/>
                </a:lnTo>
                <a:lnTo>
                  <a:pt x="120" y="62"/>
                </a:lnTo>
                <a:lnTo>
                  <a:pt x="122" y="62"/>
                </a:lnTo>
                <a:lnTo>
                  <a:pt x="122" y="62"/>
                </a:lnTo>
                <a:lnTo>
                  <a:pt x="122" y="62"/>
                </a:lnTo>
                <a:lnTo>
                  <a:pt x="122" y="64"/>
                </a:lnTo>
                <a:lnTo>
                  <a:pt x="122" y="64"/>
                </a:lnTo>
                <a:lnTo>
                  <a:pt x="126" y="66"/>
                </a:lnTo>
                <a:lnTo>
                  <a:pt x="128" y="68"/>
                </a:lnTo>
                <a:lnTo>
                  <a:pt x="128" y="68"/>
                </a:lnTo>
                <a:lnTo>
                  <a:pt x="130" y="70"/>
                </a:lnTo>
                <a:lnTo>
                  <a:pt x="130" y="70"/>
                </a:lnTo>
                <a:lnTo>
                  <a:pt x="132" y="68"/>
                </a:lnTo>
                <a:lnTo>
                  <a:pt x="134" y="66"/>
                </a:lnTo>
                <a:lnTo>
                  <a:pt x="134" y="66"/>
                </a:lnTo>
                <a:lnTo>
                  <a:pt x="128" y="64"/>
                </a:lnTo>
                <a:lnTo>
                  <a:pt x="126" y="60"/>
                </a:lnTo>
                <a:lnTo>
                  <a:pt x="126" y="60"/>
                </a:lnTo>
                <a:lnTo>
                  <a:pt x="126" y="60"/>
                </a:lnTo>
                <a:lnTo>
                  <a:pt x="128" y="60"/>
                </a:lnTo>
                <a:lnTo>
                  <a:pt x="128" y="60"/>
                </a:lnTo>
                <a:lnTo>
                  <a:pt x="130" y="58"/>
                </a:lnTo>
                <a:lnTo>
                  <a:pt x="130" y="58"/>
                </a:lnTo>
                <a:lnTo>
                  <a:pt x="128" y="56"/>
                </a:lnTo>
                <a:lnTo>
                  <a:pt x="126" y="54"/>
                </a:lnTo>
                <a:lnTo>
                  <a:pt x="126" y="56"/>
                </a:lnTo>
                <a:lnTo>
                  <a:pt x="126" y="56"/>
                </a:lnTo>
                <a:lnTo>
                  <a:pt x="126" y="58"/>
                </a:lnTo>
                <a:lnTo>
                  <a:pt x="126" y="60"/>
                </a:lnTo>
                <a:lnTo>
                  <a:pt x="126" y="60"/>
                </a:lnTo>
                <a:lnTo>
                  <a:pt x="124" y="58"/>
                </a:lnTo>
                <a:lnTo>
                  <a:pt x="122" y="58"/>
                </a:lnTo>
                <a:lnTo>
                  <a:pt x="122" y="54"/>
                </a:lnTo>
                <a:lnTo>
                  <a:pt x="122" y="54"/>
                </a:lnTo>
                <a:lnTo>
                  <a:pt x="118" y="58"/>
                </a:lnTo>
                <a:lnTo>
                  <a:pt x="112" y="64"/>
                </a:lnTo>
                <a:lnTo>
                  <a:pt x="112" y="64"/>
                </a:lnTo>
                <a:lnTo>
                  <a:pt x="108" y="60"/>
                </a:lnTo>
                <a:lnTo>
                  <a:pt x="106" y="60"/>
                </a:lnTo>
                <a:lnTo>
                  <a:pt x="104" y="60"/>
                </a:lnTo>
                <a:lnTo>
                  <a:pt x="104" y="60"/>
                </a:lnTo>
                <a:lnTo>
                  <a:pt x="104" y="62"/>
                </a:lnTo>
                <a:lnTo>
                  <a:pt x="106" y="64"/>
                </a:lnTo>
                <a:lnTo>
                  <a:pt x="108" y="68"/>
                </a:lnTo>
                <a:lnTo>
                  <a:pt x="108" y="68"/>
                </a:lnTo>
                <a:lnTo>
                  <a:pt x="106" y="70"/>
                </a:lnTo>
                <a:lnTo>
                  <a:pt x="106" y="70"/>
                </a:lnTo>
                <a:lnTo>
                  <a:pt x="102" y="68"/>
                </a:lnTo>
                <a:lnTo>
                  <a:pt x="100" y="66"/>
                </a:lnTo>
                <a:lnTo>
                  <a:pt x="100" y="64"/>
                </a:lnTo>
                <a:lnTo>
                  <a:pt x="100" y="64"/>
                </a:lnTo>
                <a:lnTo>
                  <a:pt x="102" y="62"/>
                </a:lnTo>
                <a:lnTo>
                  <a:pt x="102" y="58"/>
                </a:lnTo>
                <a:lnTo>
                  <a:pt x="102" y="58"/>
                </a:lnTo>
                <a:lnTo>
                  <a:pt x="102" y="56"/>
                </a:lnTo>
                <a:lnTo>
                  <a:pt x="102" y="54"/>
                </a:lnTo>
                <a:lnTo>
                  <a:pt x="102" y="54"/>
                </a:lnTo>
                <a:lnTo>
                  <a:pt x="104" y="54"/>
                </a:lnTo>
                <a:lnTo>
                  <a:pt x="104" y="56"/>
                </a:lnTo>
                <a:lnTo>
                  <a:pt x="106" y="56"/>
                </a:lnTo>
                <a:lnTo>
                  <a:pt x="108" y="56"/>
                </a:lnTo>
                <a:lnTo>
                  <a:pt x="108" y="56"/>
                </a:lnTo>
                <a:lnTo>
                  <a:pt x="112" y="58"/>
                </a:lnTo>
                <a:lnTo>
                  <a:pt x="114" y="54"/>
                </a:lnTo>
                <a:lnTo>
                  <a:pt x="114" y="54"/>
                </a:lnTo>
                <a:lnTo>
                  <a:pt x="112" y="54"/>
                </a:lnTo>
                <a:lnTo>
                  <a:pt x="110" y="54"/>
                </a:lnTo>
                <a:lnTo>
                  <a:pt x="110" y="54"/>
                </a:lnTo>
                <a:lnTo>
                  <a:pt x="108" y="52"/>
                </a:lnTo>
                <a:lnTo>
                  <a:pt x="108" y="52"/>
                </a:lnTo>
                <a:lnTo>
                  <a:pt x="104" y="54"/>
                </a:lnTo>
                <a:lnTo>
                  <a:pt x="104" y="54"/>
                </a:lnTo>
                <a:lnTo>
                  <a:pt x="102" y="50"/>
                </a:lnTo>
                <a:lnTo>
                  <a:pt x="100" y="48"/>
                </a:lnTo>
                <a:lnTo>
                  <a:pt x="98" y="46"/>
                </a:lnTo>
                <a:lnTo>
                  <a:pt x="98" y="46"/>
                </a:lnTo>
                <a:lnTo>
                  <a:pt x="98" y="48"/>
                </a:lnTo>
                <a:lnTo>
                  <a:pt x="96" y="48"/>
                </a:lnTo>
                <a:lnTo>
                  <a:pt x="96" y="52"/>
                </a:lnTo>
                <a:lnTo>
                  <a:pt x="96" y="52"/>
                </a:lnTo>
                <a:lnTo>
                  <a:pt x="94" y="52"/>
                </a:lnTo>
                <a:lnTo>
                  <a:pt x="92" y="52"/>
                </a:lnTo>
                <a:lnTo>
                  <a:pt x="92" y="52"/>
                </a:lnTo>
                <a:lnTo>
                  <a:pt x="88" y="50"/>
                </a:lnTo>
                <a:lnTo>
                  <a:pt x="86" y="48"/>
                </a:lnTo>
                <a:lnTo>
                  <a:pt x="84" y="48"/>
                </a:lnTo>
                <a:lnTo>
                  <a:pt x="84" y="48"/>
                </a:lnTo>
                <a:lnTo>
                  <a:pt x="84" y="50"/>
                </a:lnTo>
                <a:lnTo>
                  <a:pt x="84" y="54"/>
                </a:lnTo>
                <a:lnTo>
                  <a:pt x="84" y="56"/>
                </a:lnTo>
                <a:lnTo>
                  <a:pt x="84" y="58"/>
                </a:lnTo>
                <a:lnTo>
                  <a:pt x="84" y="58"/>
                </a:lnTo>
                <a:lnTo>
                  <a:pt x="92" y="58"/>
                </a:lnTo>
                <a:lnTo>
                  <a:pt x="92" y="58"/>
                </a:lnTo>
                <a:lnTo>
                  <a:pt x="94" y="56"/>
                </a:lnTo>
                <a:lnTo>
                  <a:pt x="96" y="54"/>
                </a:lnTo>
                <a:lnTo>
                  <a:pt x="98" y="54"/>
                </a:lnTo>
                <a:lnTo>
                  <a:pt x="98" y="54"/>
                </a:lnTo>
                <a:lnTo>
                  <a:pt x="98" y="58"/>
                </a:lnTo>
                <a:lnTo>
                  <a:pt x="96" y="60"/>
                </a:lnTo>
                <a:lnTo>
                  <a:pt x="96" y="60"/>
                </a:lnTo>
                <a:lnTo>
                  <a:pt x="92" y="62"/>
                </a:lnTo>
                <a:lnTo>
                  <a:pt x="88" y="64"/>
                </a:lnTo>
                <a:lnTo>
                  <a:pt x="88" y="64"/>
                </a:lnTo>
                <a:lnTo>
                  <a:pt x="84" y="60"/>
                </a:lnTo>
                <a:lnTo>
                  <a:pt x="76" y="60"/>
                </a:lnTo>
                <a:lnTo>
                  <a:pt x="76" y="60"/>
                </a:lnTo>
                <a:lnTo>
                  <a:pt x="80" y="64"/>
                </a:lnTo>
                <a:lnTo>
                  <a:pt x="82" y="66"/>
                </a:lnTo>
                <a:lnTo>
                  <a:pt x="82" y="66"/>
                </a:lnTo>
                <a:lnTo>
                  <a:pt x="74" y="66"/>
                </a:lnTo>
                <a:lnTo>
                  <a:pt x="74" y="66"/>
                </a:lnTo>
                <a:lnTo>
                  <a:pt x="72" y="64"/>
                </a:lnTo>
                <a:lnTo>
                  <a:pt x="72" y="62"/>
                </a:lnTo>
                <a:lnTo>
                  <a:pt x="72" y="62"/>
                </a:lnTo>
                <a:lnTo>
                  <a:pt x="70" y="62"/>
                </a:lnTo>
                <a:lnTo>
                  <a:pt x="66" y="62"/>
                </a:lnTo>
                <a:lnTo>
                  <a:pt x="60" y="60"/>
                </a:lnTo>
                <a:lnTo>
                  <a:pt x="60" y="60"/>
                </a:lnTo>
                <a:lnTo>
                  <a:pt x="56" y="56"/>
                </a:lnTo>
                <a:lnTo>
                  <a:pt x="54" y="52"/>
                </a:lnTo>
                <a:lnTo>
                  <a:pt x="50" y="52"/>
                </a:lnTo>
                <a:lnTo>
                  <a:pt x="50" y="52"/>
                </a:lnTo>
                <a:lnTo>
                  <a:pt x="50" y="54"/>
                </a:lnTo>
                <a:lnTo>
                  <a:pt x="52" y="56"/>
                </a:lnTo>
                <a:lnTo>
                  <a:pt x="52" y="56"/>
                </a:lnTo>
                <a:lnTo>
                  <a:pt x="52" y="58"/>
                </a:lnTo>
                <a:lnTo>
                  <a:pt x="52" y="58"/>
                </a:lnTo>
                <a:lnTo>
                  <a:pt x="54" y="60"/>
                </a:lnTo>
                <a:lnTo>
                  <a:pt x="54" y="60"/>
                </a:lnTo>
                <a:lnTo>
                  <a:pt x="54" y="60"/>
                </a:lnTo>
                <a:lnTo>
                  <a:pt x="50" y="62"/>
                </a:lnTo>
                <a:lnTo>
                  <a:pt x="50" y="62"/>
                </a:lnTo>
                <a:lnTo>
                  <a:pt x="48" y="60"/>
                </a:lnTo>
                <a:lnTo>
                  <a:pt x="46" y="58"/>
                </a:lnTo>
                <a:lnTo>
                  <a:pt x="46" y="58"/>
                </a:lnTo>
                <a:lnTo>
                  <a:pt x="44" y="60"/>
                </a:lnTo>
                <a:lnTo>
                  <a:pt x="44" y="64"/>
                </a:lnTo>
                <a:lnTo>
                  <a:pt x="44" y="64"/>
                </a:lnTo>
                <a:lnTo>
                  <a:pt x="48" y="64"/>
                </a:lnTo>
                <a:lnTo>
                  <a:pt x="50" y="66"/>
                </a:lnTo>
                <a:lnTo>
                  <a:pt x="50" y="70"/>
                </a:lnTo>
                <a:lnTo>
                  <a:pt x="50" y="70"/>
                </a:lnTo>
                <a:lnTo>
                  <a:pt x="56" y="74"/>
                </a:lnTo>
                <a:lnTo>
                  <a:pt x="56" y="74"/>
                </a:lnTo>
                <a:lnTo>
                  <a:pt x="56" y="76"/>
                </a:lnTo>
                <a:lnTo>
                  <a:pt x="56" y="76"/>
                </a:lnTo>
                <a:lnTo>
                  <a:pt x="58" y="76"/>
                </a:lnTo>
                <a:lnTo>
                  <a:pt x="58" y="78"/>
                </a:lnTo>
                <a:lnTo>
                  <a:pt x="58" y="80"/>
                </a:lnTo>
                <a:lnTo>
                  <a:pt x="58" y="80"/>
                </a:lnTo>
                <a:lnTo>
                  <a:pt x="56" y="80"/>
                </a:lnTo>
                <a:lnTo>
                  <a:pt x="56" y="80"/>
                </a:lnTo>
                <a:lnTo>
                  <a:pt x="52" y="80"/>
                </a:lnTo>
                <a:lnTo>
                  <a:pt x="50" y="78"/>
                </a:lnTo>
                <a:lnTo>
                  <a:pt x="50" y="78"/>
                </a:lnTo>
                <a:lnTo>
                  <a:pt x="48" y="80"/>
                </a:lnTo>
                <a:lnTo>
                  <a:pt x="48" y="80"/>
                </a:lnTo>
                <a:lnTo>
                  <a:pt x="48" y="80"/>
                </a:lnTo>
                <a:lnTo>
                  <a:pt x="44" y="80"/>
                </a:lnTo>
                <a:lnTo>
                  <a:pt x="42" y="80"/>
                </a:lnTo>
                <a:lnTo>
                  <a:pt x="42" y="82"/>
                </a:lnTo>
                <a:lnTo>
                  <a:pt x="42" y="82"/>
                </a:lnTo>
                <a:lnTo>
                  <a:pt x="46" y="84"/>
                </a:lnTo>
                <a:lnTo>
                  <a:pt x="46" y="84"/>
                </a:lnTo>
                <a:lnTo>
                  <a:pt x="48" y="86"/>
                </a:lnTo>
                <a:lnTo>
                  <a:pt x="48" y="86"/>
                </a:lnTo>
                <a:lnTo>
                  <a:pt x="46" y="88"/>
                </a:lnTo>
                <a:lnTo>
                  <a:pt x="44" y="90"/>
                </a:lnTo>
                <a:lnTo>
                  <a:pt x="40" y="94"/>
                </a:lnTo>
                <a:lnTo>
                  <a:pt x="40" y="94"/>
                </a:lnTo>
                <a:lnTo>
                  <a:pt x="34" y="94"/>
                </a:lnTo>
                <a:lnTo>
                  <a:pt x="34" y="94"/>
                </a:lnTo>
                <a:lnTo>
                  <a:pt x="34" y="98"/>
                </a:lnTo>
                <a:lnTo>
                  <a:pt x="34" y="102"/>
                </a:lnTo>
                <a:lnTo>
                  <a:pt x="34" y="102"/>
                </a:lnTo>
                <a:lnTo>
                  <a:pt x="34" y="106"/>
                </a:lnTo>
                <a:lnTo>
                  <a:pt x="34" y="108"/>
                </a:lnTo>
                <a:lnTo>
                  <a:pt x="34" y="108"/>
                </a:lnTo>
                <a:lnTo>
                  <a:pt x="36" y="110"/>
                </a:lnTo>
                <a:lnTo>
                  <a:pt x="38" y="110"/>
                </a:lnTo>
                <a:lnTo>
                  <a:pt x="38" y="112"/>
                </a:lnTo>
                <a:lnTo>
                  <a:pt x="38" y="112"/>
                </a:lnTo>
                <a:lnTo>
                  <a:pt x="36" y="114"/>
                </a:lnTo>
                <a:lnTo>
                  <a:pt x="34" y="112"/>
                </a:lnTo>
                <a:lnTo>
                  <a:pt x="30" y="112"/>
                </a:lnTo>
                <a:lnTo>
                  <a:pt x="30" y="112"/>
                </a:lnTo>
                <a:lnTo>
                  <a:pt x="30" y="108"/>
                </a:lnTo>
                <a:lnTo>
                  <a:pt x="28" y="106"/>
                </a:lnTo>
                <a:lnTo>
                  <a:pt x="28" y="106"/>
                </a:lnTo>
                <a:lnTo>
                  <a:pt x="20" y="110"/>
                </a:lnTo>
                <a:lnTo>
                  <a:pt x="12" y="114"/>
                </a:lnTo>
                <a:lnTo>
                  <a:pt x="12" y="114"/>
                </a:lnTo>
                <a:lnTo>
                  <a:pt x="14" y="116"/>
                </a:lnTo>
                <a:lnTo>
                  <a:pt x="14" y="118"/>
                </a:lnTo>
                <a:lnTo>
                  <a:pt x="14" y="118"/>
                </a:lnTo>
                <a:lnTo>
                  <a:pt x="14" y="122"/>
                </a:lnTo>
                <a:lnTo>
                  <a:pt x="14" y="126"/>
                </a:lnTo>
                <a:lnTo>
                  <a:pt x="14" y="126"/>
                </a:lnTo>
                <a:lnTo>
                  <a:pt x="12" y="128"/>
                </a:lnTo>
                <a:lnTo>
                  <a:pt x="12" y="130"/>
                </a:lnTo>
                <a:lnTo>
                  <a:pt x="12" y="130"/>
                </a:lnTo>
                <a:lnTo>
                  <a:pt x="14" y="130"/>
                </a:lnTo>
                <a:lnTo>
                  <a:pt x="18" y="130"/>
                </a:lnTo>
                <a:lnTo>
                  <a:pt x="18" y="130"/>
                </a:lnTo>
                <a:lnTo>
                  <a:pt x="18" y="128"/>
                </a:lnTo>
                <a:lnTo>
                  <a:pt x="18" y="126"/>
                </a:lnTo>
                <a:lnTo>
                  <a:pt x="16" y="126"/>
                </a:lnTo>
                <a:lnTo>
                  <a:pt x="16" y="124"/>
                </a:lnTo>
                <a:lnTo>
                  <a:pt x="22" y="124"/>
                </a:lnTo>
                <a:lnTo>
                  <a:pt x="22" y="124"/>
                </a:lnTo>
                <a:lnTo>
                  <a:pt x="24" y="132"/>
                </a:lnTo>
                <a:lnTo>
                  <a:pt x="24" y="132"/>
                </a:lnTo>
                <a:lnTo>
                  <a:pt x="26" y="130"/>
                </a:lnTo>
                <a:lnTo>
                  <a:pt x="30" y="130"/>
                </a:lnTo>
                <a:lnTo>
                  <a:pt x="30" y="130"/>
                </a:lnTo>
                <a:lnTo>
                  <a:pt x="30" y="132"/>
                </a:lnTo>
                <a:lnTo>
                  <a:pt x="30" y="136"/>
                </a:lnTo>
                <a:lnTo>
                  <a:pt x="370" y="136"/>
                </a:lnTo>
                <a:lnTo>
                  <a:pt x="370" y="136"/>
                </a:lnTo>
                <a:lnTo>
                  <a:pt x="368" y="132"/>
                </a:lnTo>
                <a:lnTo>
                  <a:pt x="368" y="132"/>
                </a:lnTo>
                <a:lnTo>
                  <a:pt x="372" y="128"/>
                </a:lnTo>
                <a:lnTo>
                  <a:pt x="372" y="128"/>
                </a:lnTo>
                <a:lnTo>
                  <a:pt x="370" y="126"/>
                </a:lnTo>
                <a:lnTo>
                  <a:pt x="372" y="124"/>
                </a:lnTo>
                <a:lnTo>
                  <a:pt x="372" y="122"/>
                </a:lnTo>
                <a:lnTo>
                  <a:pt x="374" y="118"/>
                </a:lnTo>
                <a:lnTo>
                  <a:pt x="374" y="118"/>
                </a:lnTo>
                <a:lnTo>
                  <a:pt x="370" y="118"/>
                </a:lnTo>
                <a:lnTo>
                  <a:pt x="368" y="118"/>
                </a:lnTo>
                <a:lnTo>
                  <a:pt x="368" y="118"/>
                </a:lnTo>
                <a:lnTo>
                  <a:pt x="368" y="116"/>
                </a:lnTo>
                <a:lnTo>
                  <a:pt x="368" y="114"/>
                </a:lnTo>
                <a:lnTo>
                  <a:pt x="368" y="114"/>
                </a:lnTo>
                <a:lnTo>
                  <a:pt x="370" y="110"/>
                </a:lnTo>
                <a:lnTo>
                  <a:pt x="372" y="108"/>
                </a:lnTo>
                <a:lnTo>
                  <a:pt x="372" y="106"/>
                </a:lnTo>
                <a:lnTo>
                  <a:pt x="372" y="106"/>
                </a:lnTo>
                <a:lnTo>
                  <a:pt x="374" y="106"/>
                </a:lnTo>
                <a:lnTo>
                  <a:pt x="376" y="104"/>
                </a:lnTo>
                <a:lnTo>
                  <a:pt x="378" y="102"/>
                </a:lnTo>
                <a:lnTo>
                  <a:pt x="376" y="100"/>
                </a:lnTo>
                <a:lnTo>
                  <a:pt x="376" y="100"/>
                </a:lnTo>
                <a:lnTo>
                  <a:pt x="374" y="100"/>
                </a:lnTo>
                <a:lnTo>
                  <a:pt x="372" y="100"/>
                </a:lnTo>
                <a:lnTo>
                  <a:pt x="370" y="104"/>
                </a:lnTo>
                <a:lnTo>
                  <a:pt x="370" y="104"/>
                </a:lnTo>
                <a:close/>
                <a:moveTo>
                  <a:pt x="110" y="84"/>
                </a:moveTo>
                <a:lnTo>
                  <a:pt x="110" y="84"/>
                </a:lnTo>
                <a:lnTo>
                  <a:pt x="110" y="86"/>
                </a:lnTo>
                <a:lnTo>
                  <a:pt x="108" y="88"/>
                </a:lnTo>
                <a:lnTo>
                  <a:pt x="108" y="88"/>
                </a:lnTo>
                <a:lnTo>
                  <a:pt x="106" y="86"/>
                </a:lnTo>
                <a:lnTo>
                  <a:pt x="104" y="84"/>
                </a:lnTo>
                <a:lnTo>
                  <a:pt x="104" y="84"/>
                </a:lnTo>
                <a:lnTo>
                  <a:pt x="102" y="84"/>
                </a:lnTo>
                <a:lnTo>
                  <a:pt x="100" y="82"/>
                </a:lnTo>
                <a:lnTo>
                  <a:pt x="100" y="82"/>
                </a:lnTo>
                <a:lnTo>
                  <a:pt x="100" y="80"/>
                </a:lnTo>
                <a:lnTo>
                  <a:pt x="100" y="80"/>
                </a:lnTo>
                <a:lnTo>
                  <a:pt x="108" y="82"/>
                </a:lnTo>
                <a:lnTo>
                  <a:pt x="116" y="80"/>
                </a:lnTo>
                <a:lnTo>
                  <a:pt x="116" y="80"/>
                </a:lnTo>
                <a:lnTo>
                  <a:pt x="116" y="78"/>
                </a:lnTo>
                <a:lnTo>
                  <a:pt x="116" y="78"/>
                </a:lnTo>
                <a:lnTo>
                  <a:pt x="118" y="80"/>
                </a:lnTo>
                <a:lnTo>
                  <a:pt x="120" y="84"/>
                </a:lnTo>
                <a:lnTo>
                  <a:pt x="120" y="84"/>
                </a:lnTo>
                <a:lnTo>
                  <a:pt x="116" y="84"/>
                </a:lnTo>
                <a:lnTo>
                  <a:pt x="110" y="84"/>
                </a:lnTo>
                <a:lnTo>
                  <a:pt x="110" y="84"/>
                </a:lnTo>
                <a:close/>
                <a:moveTo>
                  <a:pt x="142" y="96"/>
                </a:moveTo>
                <a:lnTo>
                  <a:pt x="142" y="96"/>
                </a:lnTo>
                <a:lnTo>
                  <a:pt x="134" y="98"/>
                </a:lnTo>
                <a:lnTo>
                  <a:pt x="134" y="98"/>
                </a:lnTo>
                <a:lnTo>
                  <a:pt x="132" y="96"/>
                </a:lnTo>
                <a:lnTo>
                  <a:pt x="130" y="94"/>
                </a:lnTo>
                <a:lnTo>
                  <a:pt x="130" y="94"/>
                </a:lnTo>
                <a:lnTo>
                  <a:pt x="134" y="92"/>
                </a:lnTo>
                <a:lnTo>
                  <a:pt x="134" y="92"/>
                </a:lnTo>
                <a:lnTo>
                  <a:pt x="134" y="88"/>
                </a:lnTo>
                <a:lnTo>
                  <a:pt x="134" y="86"/>
                </a:lnTo>
                <a:lnTo>
                  <a:pt x="134" y="84"/>
                </a:lnTo>
                <a:lnTo>
                  <a:pt x="134" y="84"/>
                </a:lnTo>
                <a:lnTo>
                  <a:pt x="136" y="86"/>
                </a:lnTo>
                <a:lnTo>
                  <a:pt x="138" y="86"/>
                </a:lnTo>
                <a:lnTo>
                  <a:pt x="138" y="86"/>
                </a:lnTo>
                <a:lnTo>
                  <a:pt x="138" y="90"/>
                </a:lnTo>
                <a:lnTo>
                  <a:pt x="138" y="90"/>
                </a:lnTo>
                <a:lnTo>
                  <a:pt x="140" y="90"/>
                </a:lnTo>
                <a:lnTo>
                  <a:pt x="142" y="88"/>
                </a:lnTo>
                <a:lnTo>
                  <a:pt x="142" y="88"/>
                </a:lnTo>
                <a:lnTo>
                  <a:pt x="140" y="90"/>
                </a:lnTo>
                <a:lnTo>
                  <a:pt x="138" y="94"/>
                </a:lnTo>
                <a:lnTo>
                  <a:pt x="138" y="94"/>
                </a:lnTo>
                <a:lnTo>
                  <a:pt x="142" y="96"/>
                </a:lnTo>
                <a:lnTo>
                  <a:pt x="142" y="96"/>
                </a:lnTo>
                <a:close/>
                <a:moveTo>
                  <a:pt x="282" y="70"/>
                </a:moveTo>
                <a:lnTo>
                  <a:pt x="282" y="70"/>
                </a:lnTo>
                <a:lnTo>
                  <a:pt x="280" y="68"/>
                </a:lnTo>
                <a:lnTo>
                  <a:pt x="280" y="68"/>
                </a:lnTo>
                <a:lnTo>
                  <a:pt x="280" y="68"/>
                </a:lnTo>
                <a:lnTo>
                  <a:pt x="280" y="68"/>
                </a:lnTo>
                <a:lnTo>
                  <a:pt x="284" y="70"/>
                </a:lnTo>
                <a:lnTo>
                  <a:pt x="284" y="70"/>
                </a:lnTo>
                <a:lnTo>
                  <a:pt x="282" y="70"/>
                </a:lnTo>
                <a:lnTo>
                  <a:pt x="282" y="70"/>
                </a:lnTo>
                <a:close/>
                <a:moveTo>
                  <a:pt x="298" y="64"/>
                </a:moveTo>
                <a:lnTo>
                  <a:pt x="298" y="64"/>
                </a:lnTo>
                <a:lnTo>
                  <a:pt x="294" y="66"/>
                </a:lnTo>
                <a:lnTo>
                  <a:pt x="290" y="66"/>
                </a:lnTo>
                <a:lnTo>
                  <a:pt x="290" y="66"/>
                </a:lnTo>
                <a:lnTo>
                  <a:pt x="284" y="64"/>
                </a:lnTo>
                <a:lnTo>
                  <a:pt x="284" y="64"/>
                </a:lnTo>
                <a:lnTo>
                  <a:pt x="284" y="60"/>
                </a:lnTo>
                <a:lnTo>
                  <a:pt x="284" y="60"/>
                </a:lnTo>
                <a:lnTo>
                  <a:pt x="284" y="60"/>
                </a:lnTo>
                <a:lnTo>
                  <a:pt x="284" y="60"/>
                </a:lnTo>
                <a:lnTo>
                  <a:pt x="286" y="62"/>
                </a:lnTo>
                <a:lnTo>
                  <a:pt x="286" y="62"/>
                </a:lnTo>
                <a:lnTo>
                  <a:pt x="294" y="62"/>
                </a:lnTo>
                <a:lnTo>
                  <a:pt x="294" y="62"/>
                </a:lnTo>
                <a:lnTo>
                  <a:pt x="296" y="60"/>
                </a:lnTo>
                <a:lnTo>
                  <a:pt x="298" y="58"/>
                </a:lnTo>
                <a:lnTo>
                  <a:pt x="300" y="58"/>
                </a:lnTo>
                <a:lnTo>
                  <a:pt x="300" y="58"/>
                </a:lnTo>
                <a:lnTo>
                  <a:pt x="300" y="62"/>
                </a:lnTo>
                <a:lnTo>
                  <a:pt x="298" y="64"/>
                </a:lnTo>
                <a:lnTo>
                  <a:pt x="298" y="64"/>
                </a:lnTo>
                <a:close/>
                <a:moveTo>
                  <a:pt x="62" y="48"/>
                </a:moveTo>
                <a:lnTo>
                  <a:pt x="62" y="48"/>
                </a:lnTo>
                <a:lnTo>
                  <a:pt x="58" y="48"/>
                </a:lnTo>
                <a:lnTo>
                  <a:pt x="56" y="48"/>
                </a:lnTo>
                <a:lnTo>
                  <a:pt x="56" y="50"/>
                </a:lnTo>
                <a:lnTo>
                  <a:pt x="56" y="50"/>
                </a:lnTo>
                <a:lnTo>
                  <a:pt x="58" y="50"/>
                </a:lnTo>
                <a:lnTo>
                  <a:pt x="60" y="50"/>
                </a:lnTo>
                <a:lnTo>
                  <a:pt x="62" y="48"/>
                </a:lnTo>
                <a:lnTo>
                  <a:pt x="62" y="48"/>
                </a:lnTo>
                <a:close/>
                <a:moveTo>
                  <a:pt x="4" y="104"/>
                </a:moveTo>
                <a:lnTo>
                  <a:pt x="4" y="104"/>
                </a:lnTo>
                <a:lnTo>
                  <a:pt x="2" y="104"/>
                </a:lnTo>
                <a:lnTo>
                  <a:pt x="0" y="104"/>
                </a:lnTo>
                <a:lnTo>
                  <a:pt x="0" y="104"/>
                </a:lnTo>
                <a:lnTo>
                  <a:pt x="0" y="106"/>
                </a:lnTo>
                <a:lnTo>
                  <a:pt x="2" y="106"/>
                </a:lnTo>
                <a:lnTo>
                  <a:pt x="4" y="104"/>
                </a:lnTo>
                <a:lnTo>
                  <a:pt x="4" y="104"/>
                </a:lnTo>
                <a:lnTo>
                  <a:pt x="4" y="104"/>
                </a:lnTo>
                <a:close/>
                <a:moveTo>
                  <a:pt x="138" y="56"/>
                </a:moveTo>
                <a:lnTo>
                  <a:pt x="138" y="58"/>
                </a:lnTo>
                <a:lnTo>
                  <a:pt x="142" y="58"/>
                </a:lnTo>
                <a:lnTo>
                  <a:pt x="142" y="58"/>
                </a:lnTo>
                <a:lnTo>
                  <a:pt x="142" y="56"/>
                </a:lnTo>
                <a:lnTo>
                  <a:pt x="138" y="56"/>
                </a:lnTo>
                <a:lnTo>
                  <a:pt x="138" y="56"/>
                </a:lnTo>
                <a:close/>
                <a:moveTo>
                  <a:pt x="124" y="48"/>
                </a:moveTo>
                <a:lnTo>
                  <a:pt x="124" y="48"/>
                </a:lnTo>
                <a:lnTo>
                  <a:pt x="122" y="52"/>
                </a:lnTo>
                <a:lnTo>
                  <a:pt x="122" y="52"/>
                </a:lnTo>
                <a:lnTo>
                  <a:pt x="126" y="52"/>
                </a:lnTo>
                <a:lnTo>
                  <a:pt x="126" y="52"/>
                </a:lnTo>
                <a:lnTo>
                  <a:pt x="126" y="50"/>
                </a:lnTo>
                <a:lnTo>
                  <a:pt x="124" y="48"/>
                </a:lnTo>
                <a:lnTo>
                  <a:pt x="124" y="48"/>
                </a:lnTo>
                <a:close/>
                <a:moveTo>
                  <a:pt x="148" y="40"/>
                </a:moveTo>
                <a:lnTo>
                  <a:pt x="148" y="40"/>
                </a:lnTo>
                <a:lnTo>
                  <a:pt x="144" y="40"/>
                </a:lnTo>
                <a:lnTo>
                  <a:pt x="144" y="42"/>
                </a:lnTo>
                <a:lnTo>
                  <a:pt x="144" y="44"/>
                </a:lnTo>
                <a:lnTo>
                  <a:pt x="144" y="44"/>
                </a:lnTo>
                <a:lnTo>
                  <a:pt x="148" y="42"/>
                </a:lnTo>
                <a:lnTo>
                  <a:pt x="148" y="40"/>
                </a:lnTo>
                <a:lnTo>
                  <a:pt x="148" y="40"/>
                </a:lnTo>
                <a:close/>
                <a:moveTo>
                  <a:pt x="76" y="56"/>
                </a:moveTo>
                <a:lnTo>
                  <a:pt x="76" y="56"/>
                </a:lnTo>
                <a:lnTo>
                  <a:pt x="74" y="52"/>
                </a:lnTo>
                <a:lnTo>
                  <a:pt x="74" y="50"/>
                </a:lnTo>
                <a:lnTo>
                  <a:pt x="76" y="48"/>
                </a:lnTo>
                <a:lnTo>
                  <a:pt x="76" y="48"/>
                </a:lnTo>
                <a:lnTo>
                  <a:pt x="72" y="46"/>
                </a:lnTo>
                <a:lnTo>
                  <a:pt x="68" y="48"/>
                </a:lnTo>
                <a:lnTo>
                  <a:pt x="68" y="50"/>
                </a:lnTo>
                <a:lnTo>
                  <a:pt x="68" y="50"/>
                </a:lnTo>
                <a:lnTo>
                  <a:pt x="70" y="52"/>
                </a:lnTo>
                <a:lnTo>
                  <a:pt x="72" y="54"/>
                </a:lnTo>
                <a:lnTo>
                  <a:pt x="74" y="56"/>
                </a:lnTo>
                <a:lnTo>
                  <a:pt x="76" y="56"/>
                </a:lnTo>
                <a:lnTo>
                  <a:pt x="76" y="56"/>
                </a:lnTo>
                <a:close/>
                <a:moveTo>
                  <a:pt x="78" y="52"/>
                </a:moveTo>
                <a:lnTo>
                  <a:pt x="78" y="52"/>
                </a:lnTo>
                <a:lnTo>
                  <a:pt x="80" y="52"/>
                </a:lnTo>
                <a:lnTo>
                  <a:pt x="82" y="54"/>
                </a:lnTo>
                <a:lnTo>
                  <a:pt x="82" y="54"/>
                </a:lnTo>
                <a:lnTo>
                  <a:pt x="82" y="52"/>
                </a:lnTo>
                <a:lnTo>
                  <a:pt x="82" y="50"/>
                </a:lnTo>
                <a:lnTo>
                  <a:pt x="80" y="50"/>
                </a:lnTo>
                <a:lnTo>
                  <a:pt x="78" y="52"/>
                </a:lnTo>
                <a:lnTo>
                  <a:pt x="78" y="52"/>
                </a:lnTo>
                <a:close/>
                <a:moveTo>
                  <a:pt x="84" y="46"/>
                </a:moveTo>
                <a:lnTo>
                  <a:pt x="84" y="46"/>
                </a:lnTo>
                <a:lnTo>
                  <a:pt x="84" y="44"/>
                </a:lnTo>
                <a:lnTo>
                  <a:pt x="84" y="42"/>
                </a:lnTo>
                <a:lnTo>
                  <a:pt x="82" y="42"/>
                </a:lnTo>
                <a:lnTo>
                  <a:pt x="82" y="42"/>
                </a:lnTo>
                <a:lnTo>
                  <a:pt x="82" y="46"/>
                </a:lnTo>
                <a:lnTo>
                  <a:pt x="82" y="46"/>
                </a:lnTo>
                <a:lnTo>
                  <a:pt x="84" y="46"/>
                </a:lnTo>
                <a:lnTo>
                  <a:pt x="84" y="46"/>
                </a:lnTo>
                <a:close/>
              </a:path>
            </a:pathLst>
          </a:custGeom>
          <a:solidFill>
            <a:schemeClr val="accent6">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134" name="Freeform 783">
            <a:extLst>
              <a:ext uri="{FF2B5EF4-FFF2-40B4-BE49-F238E27FC236}">
                <a16:creationId xmlns:a16="http://schemas.microsoft.com/office/drawing/2014/main" id="{435D45DB-F11D-4DEB-B667-63D773374D52}"/>
              </a:ext>
            </a:extLst>
          </p:cNvPr>
          <p:cNvSpPr>
            <a:spLocks noEditPoints="1"/>
          </p:cNvSpPr>
          <p:nvPr/>
        </p:nvSpPr>
        <p:spPr bwMode="auto">
          <a:xfrm>
            <a:off x="1920589" y="2199885"/>
            <a:ext cx="1460668" cy="1594674"/>
          </a:xfrm>
          <a:custGeom>
            <a:avLst/>
            <a:gdLst>
              <a:gd name="T0" fmla="*/ 144 w 218"/>
              <a:gd name="T1" fmla="*/ 22 h 238"/>
              <a:gd name="T2" fmla="*/ 124 w 218"/>
              <a:gd name="T3" fmla="*/ 40 h 238"/>
              <a:gd name="T4" fmla="*/ 146 w 218"/>
              <a:gd name="T5" fmla="*/ 36 h 238"/>
              <a:gd name="T6" fmla="*/ 164 w 218"/>
              <a:gd name="T7" fmla="*/ 36 h 238"/>
              <a:gd name="T8" fmla="*/ 152 w 218"/>
              <a:gd name="T9" fmla="*/ 54 h 238"/>
              <a:gd name="T10" fmla="*/ 186 w 218"/>
              <a:gd name="T11" fmla="*/ 42 h 238"/>
              <a:gd name="T12" fmla="*/ 186 w 218"/>
              <a:gd name="T13" fmla="*/ 66 h 238"/>
              <a:gd name="T14" fmla="*/ 194 w 218"/>
              <a:gd name="T15" fmla="*/ 76 h 238"/>
              <a:gd name="T16" fmla="*/ 204 w 218"/>
              <a:gd name="T17" fmla="*/ 108 h 238"/>
              <a:gd name="T18" fmla="*/ 218 w 218"/>
              <a:gd name="T19" fmla="*/ 126 h 238"/>
              <a:gd name="T20" fmla="*/ 204 w 218"/>
              <a:gd name="T21" fmla="*/ 146 h 238"/>
              <a:gd name="T22" fmla="*/ 196 w 218"/>
              <a:gd name="T23" fmla="*/ 154 h 238"/>
              <a:gd name="T24" fmla="*/ 160 w 218"/>
              <a:gd name="T25" fmla="*/ 174 h 238"/>
              <a:gd name="T26" fmla="*/ 154 w 218"/>
              <a:gd name="T27" fmla="*/ 180 h 238"/>
              <a:gd name="T28" fmla="*/ 130 w 218"/>
              <a:gd name="T29" fmla="*/ 176 h 238"/>
              <a:gd name="T30" fmla="*/ 112 w 218"/>
              <a:gd name="T31" fmla="*/ 204 h 238"/>
              <a:gd name="T32" fmla="*/ 48 w 218"/>
              <a:gd name="T33" fmla="*/ 238 h 238"/>
              <a:gd name="T34" fmla="*/ 100 w 218"/>
              <a:gd name="T35" fmla="*/ 184 h 238"/>
              <a:gd name="T36" fmla="*/ 60 w 218"/>
              <a:gd name="T37" fmla="*/ 182 h 238"/>
              <a:gd name="T38" fmla="*/ 56 w 218"/>
              <a:gd name="T39" fmla="*/ 156 h 238"/>
              <a:gd name="T40" fmla="*/ 48 w 218"/>
              <a:gd name="T41" fmla="*/ 160 h 238"/>
              <a:gd name="T42" fmla="*/ 4 w 218"/>
              <a:gd name="T43" fmla="*/ 154 h 238"/>
              <a:gd name="T44" fmla="*/ 16 w 218"/>
              <a:gd name="T45" fmla="*/ 134 h 238"/>
              <a:gd name="T46" fmla="*/ 20 w 218"/>
              <a:gd name="T47" fmla="*/ 124 h 238"/>
              <a:gd name="T48" fmla="*/ 50 w 218"/>
              <a:gd name="T49" fmla="*/ 122 h 238"/>
              <a:gd name="T50" fmla="*/ 18 w 218"/>
              <a:gd name="T51" fmla="*/ 114 h 238"/>
              <a:gd name="T52" fmla="*/ 40 w 218"/>
              <a:gd name="T53" fmla="*/ 102 h 238"/>
              <a:gd name="T54" fmla="*/ 20 w 218"/>
              <a:gd name="T55" fmla="*/ 94 h 238"/>
              <a:gd name="T56" fmla="*/ 48 w 218"/>
              <a:gd name="T57" fmla="*/ 74 h 238"/>
              <a:gd name="T58" fmla="*/ 54 w 218"/>
              <a:gd name="T59" fmla="*/ 40 h 238"/>
              <a:gd name="T60" fmla="*/ 68 w 218"/>
              <a:gd name="T61" fmla="*/ 30 h 238"/>
              <a:gd name="T62" fmla="*/ 66 w 218"/>
              <a:gd name="T63" fmla="*/ 14 h 238"/>
              <a:gd name="T64" fmla="*/ 100 w 218"/>
              <a:gd name="T65" fmla="*/ 24 h 238"/>
              <a:gd name="T66" fmla="*/ 100 w 218"/>
              <a:gd name="T67" fmla="*/ 10 h 238"/>
              <a:gd name="T68" fmla="*/ 124 w 218"/>
              <a:gd name="T69" fmla="*/ 8 h 238"/>
              <a:gd name="T70" fmla="*/ 120 w 218"/>
              <a:gd name="T71" fmla="*/ 10 h 238"/>
              <a:gd name="T72" fmla="*/ 132 w 218"/>
              <a:gd name="T73" fmla="*/ 20 h 238"/>
              <a:gd name="T74" fmla="*/ 152 w 218"/>
              <a:gd name="T75" fmla="*/ 14 h 238"/>
              <a:gd name="T76" fmla="*/ 80 w 218"/>
              <a:gd name="T77" fmla="*/ 28 h 238"/>
              <a:gd name="T78" fmla="*/ 96 w 218"/>
              <a:gd name="T79" fmla="*/ 28 h 238"/>
              <a:gd name="T80" fmla="*/ 136 w 218"/>
              <a:gd name="T81" fmla="*/ 28 h 238"/>
              <a:gd name="T82" fmla="*/ 98 w 218"/>
              <a:gd name="T83" fmla="*/ 38 h 238"/>
              <a:gd name="T84" fmla="*/ 76 w 218"/>
              <a:gd name="T85" fmla="*/ 60 h 238"/>
              <a:gd name="T86" fmla="*/ 172 w 218"/>
              <a:gd name="T87" fmla="*/ 62 h 238"/>
              <a:gd name="T88" fmla="*/ 150 w 218"/>
              <a:gd name="T89" fmla="*/ 64 h 238"/>
              <a:gd name="T90" fmla="*/ 172 w 218"/>
              <a:gd name="T91" fmla="*/ 72 h 238"/>
              <a:gd name="T92" fmla="*/ 34 w 218"/>
              <a:gd name="T93" fmla="*/ 88 h 238"/>
              <a:gd name="T94" fmla="*/ 120 w 218"/>
              <a:gd name="T95" fmla="*/ 96 h 238"/>
              <a:gd name="T96" fmla="*/ 166 w 218"/>
              <a:gd name="T97" fmla="*/ 94 h 238"/>
              <a:gd name="T98" fmla="*/ 84 w 218"/>
              <a:gd name="T99" fmla="*/ 112 h 238"/>
              <a:gd name="T100" fmla="*/ 108 w 218"/>
              <a:gd name="T101" fmla="*/ 118 h 238"/>
              <a:gd name="T102" fmla="*/ 60 w 218"/>
              <a:gd name="T103" fmla="*/ 114 h 238"/>
              <a:gd name="T104" fmla="*/ 150 w 218"/>
              <a:gd name="T105" fmla="*/ 122 h 238"/>
              <a:gd name="T106" fmla="*/ 162 w 218"/>
              <a:gd name="T107" fmla="*/ 118 h 238"/>
              <a:gd name="T108" fmla="*/ 72 w 218"/>
              <a:gd name="T109" fmla="*/ 132 h 238"/>
              <a:gd name="T110" fmla="*/ 162 w 218"/>
              <a:gd name="T111" fmla="*/ 142 h 238"/>
              <a:gd name="T112" fmla="*/ 126 w 218"/>
              <a:gd name="T113" fmla="*/ 146 h 238"/>
              <a:gd name="T114" fmla="*/ 132 w 218"/>
              <a:gd name="T115" fmla="*/ 146 h 238"/>
              <a:gd name="T116" fmla="*/ 148 w 218"/>
              <a:gd name="T117" fmla="*/ 160 h 238"/>
              <a:gd name="T118" fmla="*/ 162 w 218"/>
              <a:gd name="T119" fmla="*/ 158 h 238"/>
              <a:gd name="T120" fmla="*/ 78 w 218"/>
              <a:gd name="T121" fmla="*/ 166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38">
                <a:moveTo>
                  <a:pt x="152" y="14"/>
                </a:moveTo>
                <a:lnTo>
                  <a:pt x="152" y="14"/>
                </a:lnTo>
                <a:lnTo>
                  <a:pt x="152" y="16"/>
                </a:lnTo>
                <a:lnTo>
                  <a:pt x="150" y="16"/>
                </a:lnTo>
                <a:lnTo>
                  <a:pt x="148" y="16"/>
                </a:lnTo>
                <a:lnTo>
                  <a:pt x="148" y="16"/>
                </a:lnTo>
                <a:lnTo>
                  <a:pt x="148" y="16"/>
                </a:lnTo>
                <a:lnTo>
                  <a:pt x="148" y="18"/>
                </a:lnTo>
                <a:lnTo>
                  <a:pt x="150" y="20"/>
                </a:lnTo>
                <a:lnTo>
                  <a:pt x="156" y="24"/>
                </a:lnTo>
                <a:lnTo>
                  <a:pt x="156" y="24"/>
                </a:lnTo>
                <a:lnTo>
                  <a:pt x="156" y="26"/>
                </a:lnTo>
                <a:lnTo>
                  <a:pt x="154" y="28"/>
                </a:lnTo>
                <a:lnTo>
                  <a:pt x="154" y="28"/>
                </a:lnTo>
                <a:lnTo>
                  <a:pt x="150" y="26"/>
                </a:lnTo>
                <a:lnTo>
                  <a:pt x="150" y="24"/>
                </a:lnTo>
                <a:lnTo>
                  <a:pt x="148" y="22"/>
                </a:lnTo>
                <a:lnTo>
                  <a:pt x="144" y="22"/>
                </a:lnTo>
                <a:lnTo>
                  <a:pt x="144" y="22"/>
                </a:lnTo>
                <a:lnTo>
                  <a:pt x="144" y="20"/>
                </a:lnTo>
                <a:lnTo>
                  <a:pt x="142" y="18"/>
                </a:lnTo>
                <a:lnTo>
                  <a:pt x="142" y="18"/>
                </a:lnTo>
                <a:lnTo>
                  <a:pt x="140" y="18"/>
                </a:lnTo>
                <a:lnTo>
                  <a:pt x="138" y="20"/>
                </a:lnTo>
                <a:lnTo>
                  <a:pt x="138" y="24"/>
                </a:lnTo>
                <a:lnTo>
                  <a:pt x="138" y="24"/>
                </a:lnTo>
                <a:lnTo>
                  <a:pt x="142" y="28"/>
                </a:lnTo>
                <a:lnTo>
                  <a:pt x="148" y="30"/>
                </a:lnTo>
                <a:lnTo>
                  <a:pt x="148" y="30"/>
                </a:lnTo>
                <a:lnTo>
                  <a:pt x="146" y="32"/>
                </a:lnTo>
                <a:lnTo>
                  <a:pt x="146" y="32"/>
                </a:lnTo>
                <a:lnTo>
                  <a:pt x="140" y="32"/>
                </a:lnTo>
                <a:lnTo>
                  <a:pt x="140" y="32"/>
                </a:lnTo>
                <a:lnTo>
                  <a:pt x="138" y="36"/>
                </a:lnTo>
                <a:lnTo>
                  <a:pt x="136" y="38"/>
                </a:lnTo>
                <a:lnTo>
                  <a:pt x="136" y="38"/>
                </a:lnTo>
                <a:lnTo>
                  <a:pt x="128" y="40"/>
                </a:lnTo>
                <a:lnTo>
                  <a:pt x="124" y="40"/>
                </a:lnTo>
                <a:lnTo>
                  <a:pt x="120" y="38"/>
                </a:lnTo>
                <a:lnTo>
                  <a:pt x="120" y="38"/>
                </a:lnTo>
                <a:lnTo>
                  <a:pt x="118" y="40"/>
                </a:lnTo>
                <a:lnTo>
                  <a:pt x="118" y="42"/>
                </a:lnTo>
                <a:lnTo>
                  <a:pt x="120" y="42"/>
                </a:lnTo>
                <a:lnTo>
                  <a:pt x="124" y="42"/>
                </a:lnTo>
                <a:lnTo>
                  <a:pt x="124" y="42"/>
                </a:lnTo>
                <a:lnTo>
                  <a:pt x="124" y="46"/>
                </a:lnTo>
                <a:lnTo>
                  <a:pt x="126" y="48"/>
                </a:lnTo>
                <a:lnTo>
                  <a:pt x="126" y="48"/>
                </a:lnTo>
                <a:lnTo>
                  <a:pt x="130" y="46"/>
                </a:lnTo>
                <a:lnTo>
                  <a:pt x="130" y="42"/>
                </a:lnTo>
                <a:lnTo>
                  <a:pt x="130" y="42"/>
                </a:lnTo>
                <a:lnTo>
                  <a:pt x="134" y="44"/>
                </a:lnTo>
                <a:lnTo>
                  <a:pt x="138" y="42"/>
                </a:lnTo>
                <a:lnTo>
                  <a:pt x="146" y="40"/>
                </a:lnTo>
                <a:lnTo>
                  <a:pt x="146" y="40"/>
                </a:lnTo>
                <a:lnTo>
                  <a:pt x="146" y="38"/>
                </a:lnTo>
                <a:lnTo>
                  <a:pt x="146" y="36"/>
                </a:lnTo>
                <a:lnTo>
                  <a:pt x="146" y="36"/>
                </a:lnTo>
                <a:lnTo>
                  <a:pt x="148" y="34"/>
                </a:lnTo>
                <a:lnTo>
                  <a:pt x="148" y="32"/>
                </a:lnTo>
                <a:lnTo>
                  <a:pt x="148" y="32"/>
                </a:lnTo>
                <a:lnTo>
                  <a:pt x="152" y="32"/>
                </a:lnTo>
                <a:lnTo>
                  <a:pt x="154" y="30"/>
                </a:lnTo>
                <a:lnTo>
                  <a:pt x="156" y="30"/>
                </a:lnTo>
                <a:lnTo>
                  <a:pt x="158" y="30"/>
                </a:lnTo>
                <a:lnTo>
                  <a:pt x="158" y="30"/>
                </a:lnTo>
                <a:lnTo>
                  <a:pt x="160" y="28"/>
                </a:lnTo>
                <a:lnTo>
                  <a:pt x="162" y="26"/>
                </a:lnTo>
                <a:lnTo>
                  <a:pt x="162" y="26"/>
                </a:lnTo>
                <a:lnTo>
                  <a:pt x="166" y="28"/>
                </a:lnTo>
                <a:lnTo>
                  <a:pt x="168" y="30"/>
                </a:lnTo>
                <a:lnTo>
                  <a:pt x="168" y="30"/>
                </a:lnTo>
                <a:lnTo>
                  <a:pt x="168" y="32"/>
                </a:lnTo>
                <a:lnTo>
                  <a:pt x="166" y="34"/>
                </a:lnTo>
                <a:lnTo>
                  <a:pt x="164" y="36"/>
                </a:lnTo>
                <a:lnTo>
                  <a:pt x="164" y="36"/>
                </a:lnTo>
                <a:lnTo>
                  <a:pt x="164" y="38"/>
                </a:lnTo>
                <a:lnTo>
                  <a:pt x="164" y="38"/>
                </a:lnTo>
                <a:lnTo>
                  <a:pt x="166" y="40"/>
                </a:lnTo>
                <a:lnTo>
                  <a:pt x="166" y="42"/>
                </a:lnTo>
                <a:lnTo>
                  <a:pt x="166" y="42"/>
                </a:lnTo>
                <a:lnTo>
                  <a:pt x="164" y="44"/>
                </a:lnTo>
                <a:lnTo>
                  <a:pt x="162" y="46"/>
                </a:lnTo>
                <a:lnTo>
                  <a:pt x="162" y="46"/>
                </a:lnTo>
                <a:lnTo>
                  <a:pt x="160" y="46"/>
                </a:lnTo>
                <a:lnTo>
                  <a:pt x="160" y="44"/>
                </a:lnTo>
                <a:lnTo>
                  <a:pt x="158" y="44"/>
                </a:lnTo>
                <a:lnTo>
                  <a:pt x="158" y="44"/>
                </a:lnTo>
                <a:lnTo>
                  <a:pt x="158" y="44"/>
                </a:lnTo>
                <a:lnTo>
                  <a:pt x="156" y="46"/>
                </a:lnTo>
                <a:lnTo>
                  <a:pt x="156" y="48"/>
                </a:lnTo>
                <a:lnTo>
                  <a:pt x="158" y="50"/>
                </a:lnTo>
                <a:lnTo>
                  <a:pt x="158" y="52"/>
                </a:lnTo>
                <a:lnTo>
                  <a:pt x="158" y="52"/>
                </a:lnTo>
                <a:lnTo>
                  <a:pt x="152" y="54"/>
                </a:lnTo>
                <a:lnTo>
                  <a:pt x="152" y="54"/>
                </a:lnTo>
                <a:lnTo>
                  <a:pt x="154" y="58"/>
                </a:lnTo>
                <a:lnTo>
                  <a:pt x="158" y="60"/>
                </a:lnTo>
                <a:lnTo>
                  <a:pt x="162" y="60"/>
                </a:lnTo>
                <a:lnTo>
                  <a:pt x="166" y="58"/>
                </a:lnTo>
                <a:lnTo>
                  <a:pt x="166" y="58"/>
                </a:lnTo>
                <a:lnTo>
                  <a:pt x="164" y="56"/>
                </a:lnTo>
                <a:lnTo>
                  <a:pt x="162" y="54"/>
                </a:lnTo>
                <a:lnTo>
                  <a:pt x="162" y="54"/>
                </a:lnTo>
                <a:lnTo>
                  <a:pt x="164" y="50"/>
                </a:lnTo>
                <a:lnTo>
                  <a:pt x="166" y="48"/>
                </a:lnTo>
                <a:lnTo>
                  <a:pt x="174" y="44"/>
                </a:lnTo>
                <a:lnTo>
                  <a:pt x="174" y="44"/>
                </a:lnTo>
                <a:lnTo>
                  <a:pt x="174" y="44"/>
                </a:lnTo>
                <a:lnTo>
                  <a:pt x="174" y="40"/>
                </a:lnTo>
                <a:lnTo>
                  <a:pt x="174" y="40"/>
                </a:lnTo>
                <a:lnTo>
                  <a:pt x="180" y="42"/>
                </a:lnTo>
                <a:lnTo>
                  <a:pt x="184" y="42"/>
                </a:lnTo>
                <a:lnTo>
                  <a:pt x="186" y="42"/>
                </a:lnTo>
                <a:lnTo>
                  <a:pt x="186" y="42"/>
                </a:lnTo>
                <a:lnTo>
                  <a:pt x="186" y="44"/>
                </a:lnTo>
                <a:lnTo>
                  <a:pt x="182" y="46"/>
                </a:lnTo>
                <a:lnTo>
                  <a:pt x="180" y="46"/>
                </a:lnTo>
                <a:lnTo>
                  <a:pt x="176" y="46"/>
                </a:lnTo>
                <a:lnTo>
                  <a:pt x="176" y="46"/>
                </a:lnTo>
                <a:lnTo>
                  <a:pt x="174" y="48"/>
                </a:lnTo>
                <a:lnTo>
                  <a:pt x="176" y="50"/>
                </a:lnTo>
                <a:lnTo>
                  <a:pt x="178" y="54"/>
                </a:lnTo>
                <a:lnTo>
                  <a:pt x="178" y="54"/>
                </a:lnTo>
                <a:lnTo>
                  <a:pt x="180" y="54"/>
                </a:lnTo>
                <a:lnTo>
                  <a:pt x="182" y="52"/>
                </a:lnTo>
                <a:lnTo>
                  <a:pt x="184" y="50"/>
                </a:lnTo>
                <a:lnTo>
                  <a:pt x="186" y="50"/>
                </a:lnTo>
                <a:lnTo>
                  <a:pt x="186" y="50"/>
                </a:lnTo>
                <a:lnTo>
                  <a:pt x="186" y="58"/>
                </a:lnTo>
                <a:lnTo>
                  <a:pt x="186" y="62"/>
                </a:lnTo>
                <a:lnTo>
                  <a:pt x="186" y="66"/>
                </a:lnTo>
                <a:lnTo>
                  <a:pt x="186" y="66"/>
                </a:lnTo>
                <a:lnTo>
                  <a:pt x="192" y="64"/>
                </a:lnTo>
                <a:lnTo>
                  <a:pt x="196" y="62"/>
                </a:lnTo>
                <a:lnTo>
                  <a:pt x="196" y="62"/>
                </a:lnTo>
                <a:lnTo>
                  <a:pt x="198" y="58"/>
                </a:lnTo>
                <a:lnTo>
                  <a:pt x="200" y="56"/>
                </a:lnTo>
                <a:lnTo>
                  <a:pt x="202" y="56"/>
                </a:lnTo>
                <a:lnTo>
                  <a:pt x="202" y="56"/>
                </a:lnTo>
                <a:lnTo>
                  <a:pt x="204" y="58"/>
                </a:lnTo>
                <a:lnTo>
                  <a:pt x="202" y="60"/>
                </a:lnTo>
                <a:lnTo>
                  <a:pt x="200" y="62"/>
                </a:lnTo>
                <a:lnTo>
                  <a:pt x="198" y="62"/>
                </a:lnTo>
                <a:lnTo>
                  <a:pt x="198" y="62"/>
                </a:lnTo>
                <a:lnTo>
                  <a:pt x="198" y="66"/>
                </a:lnTo>
                <a:lnTo>
                  <a:pt x="196" y="68"/>
                </a:lnTo>
                <a:lnTo>
                  <a:pt x="192" y="72"/>
                </a:lnTo>
                <a:lnTo>
                  <a:pt x="192" y="72"/>
                </a:lnTo>
                <a:lnTo>
                  <a:pt x="194" y="74"/>
                </a:lnTo>
                <a:lnTo>
                  <a:pt x="194" y="76"/>
                </a:lnTo>
                <a:lnTo>
                  <a:pt x="194" y="76"/>
                </a:lnTo>
                <a:lnTo>
                  <a:pt x="196" y="76"/>
                </a:lnTo>
                <a:lnTo>
                  <a:pt x="200" y="76"/>
                </a:lnTo>
                <a:lnTo>
                  <a:pt x="200" y="76"/>
                </a:lnTo>
                <a:lnTo>
                  <a:pt x="198" y="80"/>
                </a:lnTo>
                <a:lnTo>
                  <a:pt x="196" y="82"/>
                </a:lnTo>
                <a:lnTo>
                  <a:pt x="196" y="84"/>
                </a:lnTo>
                <a:lnTo>
                  <a:pt x="198" y="88"/>
                </a:lnTo>
                <a:lnTo>
                  <a:pt x="198" y="88"/>
                </a:lnTo>
                <a:lnTo>
                  <a:pt x="194" y="92"/>
                </a:lnTo>
                <a:lnTo>
                  <a:pt x="194" y="92"/>
                </a:lnTo>
                <a:lnTo>
                  <a:pt x="196" y="96"/>
                </a:lnTo>
                <a:lnTo>
                  <a:pt x="200" y="98"/>
                </a:lnTo>
                <a:lnTo>
                  <a:pt x="200" y="98"/>
                </a:lnTo>
                <a:lnTo>
                  <a:pt x="202" y="98"/>
                </a:lnTo>
                <a:lnTo>
                  <a:pt x="206" y="96"/>
                </a:lnTo>
                <a:lnTo>
                  <a:pt x="206" y="96"/>
                </a:lnTo>
                <a:lnTo>
                  <a:pt x="200" y="104"/>
                </a:lnTo>
                <a:lnTo>
                  <a:pt x="200" y="104"/>
                </a:lnTo>
                <a:lnTo>
                  <a:pt x="204" y="108"/>
                </a:lnTo>
                <a:lnTo>
                  <a:pt x="206" y="112"/>
                </a:lnTo>
                <a:lnTo>
                  <a:pt x="206" y="112"/>
                </a:lnTo>
                <a:lnTo>
                  <a:pt x="210" y="110"/>
                </a:lnTo>
                <a:lnTo>
                  <a:pt x="212" y="108"/>
                </a:lnTo>
                <a:lnTo>
                  <a:pt x="214" y="110"/>
                </a:lnTo>
                <a:lnTo>
                  <a:pt x="214" y="110"/>
                </a:lnTo>
                <a:lnTo>
                  <a:pt x="214" y="114"/>
                </a:lnTo>
                <a:lnTo>
                  <a:pt x="212" y="114"/>
                </a:lnTo>
                <a:lnTo>
                  <a:pt x="210" y="116"/>
                </a:lnTo>
                <a:lnTo>
                  <a:pt x="210" y="116"/>
                </a:lnTo>
                <a:lnTo>
                  <a:pt x="210" y="116"/>
                </a:lnTo>
                <a:lnTo>
                  <a:pt x="210" y="118"/>
                </a:lnTo>
                <a:lnTo>
                  <a:pt x="212" y="120"/>
                </a:lnTo>
                <a:lnTo>
                  <a:pt x="214" y="122"/>
                </a:lnTo>
                <a:lnTo>
                  <a:pt x="214" y="124"/>
                </a:lnTo>
                <a:lnTo>
                  <a:pt x="214" y="124"/>
                </a:lnTo>
                <a:lnTo>
                  <a:pt x="218" y="124"/>
                </a:lnTo>
                <a:lnTo>
                  <a:pt x="218" y="126"/>
                </a:lnTo>
                <a:lnTo>
                  <a:pt x="218" y="126"/>
                </a:lnTo>
                <a:lnTo>
                  <a:pt x="218" y="128"/>
                </a:lnTo>
                <a:lnTo>
                  <a:pt x="216" y="128"/>
                </a:lnTo>
                <a:lnTo>
                  <a:pt x="214" y="128"/>
                </a:lnTo>
                <a:lnTo>
                  <a:pt x="214" y="128"/>
                </a:lnTo>
                <a:lnTo>
                  <a:pt x="214" y="128"/>
                </a:lnTo>
                <a:lnTo>
                  <a:pt x="212" y="134"/>
                </a:lnTo>
                <a:lnTo>
                  <a:pt x="212" y="138"/>
                </a:lnTo>
                <a:lnTo>
                  <a:pt x="212" y="138"/>
                </a:lnTo>
                <a:lnTo>
                  <a:pt x="214" y="140"/>
                </a:lnTo>
                <a:lnTo>
                  <a:pt x="214" y="140"/>
                </a:lnTo>
                <a:lnTo>
                  <a:pt x="212" y="142"/>
                </a:lnTo>
                <a:lnTo>
                  <a:pt x="212" y="148"/>
                </a:lnTo>
                <a:lnTo>
                  <a:pt x="212" y="148"/>
                </a:lnTo>
                <a:lnTo>
                  <a:pt x="208" y="148"/>
                </a:lnTo>
                <a:lnTo>
                  <a:pt x="208" y="146"/>
                </a:lnTo>
                <a:lnTo>
                  <a:pt x="206" y="146"/>
                </a:lnTo>
                <a:lnTo>
                  <a:pt x="204" y="146"/>
                </a:lnTo>
                <a:lnTo>
                  <a:pt x="204" y="146"/>
                </a:lnTo>
                <a:lnTo>
                  <a:pt x="204" y="146"/>
                </a:lnTo>
                <a:lnTo>
                  <a:pt x="204" y="148"/>
                </a:lnTo>
                <a:lnTo>
                  <a:pt x="206" y="150"/>
                </a:lnTo>
                <a:lnTo>
                  <a:pt x="204" y="152"/>
                </a:lnTo>
                <a:lnTo>
                  <a:pt x="204" y="152"/>
                </a:lnTo>
                <a:lnTo>
                  <a:pt x="202" y="150"/>
                </a:lnTo>
                <a:lnTo>
                  <a:pt x="202" y="150"/>
                </a:lnTo>
                <a:lnTo>
                  <a:pt x="200" y="148"/>
                </a:lnTo>
                <a:lnTo>
                  <a:pt x="200" y="148"/>
                </a:lnTo>
                <a:lnTo>
                  <a:pt x="194" y="148"/>
                </a:lnTo>
                <a:lnTo>
                  <a:pt x="190" y="146"/>
                </a:lnTo>
                <a:lnTo>
                  <a:pt x="186" y="146"/>
                </a:lnTo>
                <a:lnTo>
                  <a:pt x="184" y="150"/>
                </a:lnTo>
                <a:lnTo>
                  <a:pt x="184" y="150"/>
                </a:lnTo>
                <a:lnTo>
                  <a:pt x="184" y="150"/>
                </a:lnTo>
                <a:lnTo>
                  <a:pt x="184" y="152"/>
                </a:lnTo>
                <a:lnTo>
                  <a:pt x="186" y="154"/>
                </a:lnTo>
                <a:lnTo>
                  <a:pt x="186" y="154"/>
                </a:lnTo>
                <a:lnTo>
                  <a:pt x="196" y="154"/>
                </a:lnTo>
                <a:lnTo>
                  <a:pt x="196" y="154"/>
                </a:lnTo>
                <a:lnTo>
                  <a:pt x="200" y="158"/>
                </a:lnTo>
                <a:lnTo>
                  <a:pt x="206" y="160"/>
                </a:lnTo>
                <a:lnTo>
                  <a:pt x="206" y="160"/>
                </a:lnTo>
                <a:lnTo>
                  <a:pt x="204" y="160"/>
                </a:lnTo>
                <a:lnTo>
                  <a:pt x="202" y="160"/>
                </a:lnTo>
                <a:lnTo>
                  <a:pt x="202" y="160"/>
                </a:lnTo>
                <a:lnTo>
                  <a:pt x="194" y="168"/>
                </a:lnTo>
                <a:lnTo>
                  <a:pt x="190" y="170"/>
                </a:lnTo>
                <a:lnTo>
                  <a:pt x="182" y="170"/>
                </a:lnTo>
                <a:lnTo>
                  <a:pt x="182" y="170"/>
                </a:lnTo>
                <a:lnTo>
                  <a:pt x="180" y="172"/>
                </a:lnTo>
                <a:lnTo>
                  <a:pt x="180" y="172"/>
                </a:lnTo>
                <a:lnTo>
                  <a:pt x="178" y="174"/>
                </a:lnTo>
                <a:lnTo>
                  <a:pt x="176" y="174"/>
                </a:lnTo>
                <a:lnTo>
                  <a:pt x="176" y="174"/>
                </a:lnTo>
                <a:lnTo>
                  <a:pt x="168" y="172"/>
                </a:lnTo>
                <a:lnTo>
                  <a:pt x="164" y="172"/>
                </a:lnTo>
                <a:lnTo>
                  <a:pt x="160" y="174"/>
                </a:lnTo>
                <a:lnTo>
                  <a:pt x="160" y="174"/>
                </a:lnTo>
                <a:lnTo>
                  <a:pt x="174" y="180"/>
                </a:lnTo>
                <a:lnTo>
                  <a:pt x="174" y="180"/>
                </a:lnTo>
                <a:lnTo>
                  <a:pt x="178" y="178"/>
                </a:lnTo>
                <a:lnTo>
                  <a:pt x="180" y="178"/>
                </a:lnTo>
                <a:lnTo>
                  <a:pt x="180" y="178"/>
                </a:lnTo>
                <a:lnTo>
                  <a:pt x="182" y="180"/>
                </a:lnTo>
                <a:lnTo>
                  <a:pt x="182" y="184"/>
                </a:lnTo>
                <a:lnTo>
                  <a:pt x="182" y="184"/>
                </a:lnTo>
                <a:lnTo>
                  <a:pt x="184" y="186"/>
                </a:lnTo>
                <a:lnTo>
                  <a:pt x="186" y="188"/>
                </a:lnTo>
                <a:lnTo>
                  <a:pt x="186" y="190"/>
                </a:lnTo>
                <a:lnTo>
                  <a:pt x="186" y="190"/>
                </a:lnTo>
                <a:lnTo>
                  <a:pt x="180" y="190"/>
                </a:lnTo>
                <a:lnTo>
                  <a:pt x="176" y="188"/>
                </a:lnTo>
                <a:lnTo>
                  <a:pt x="172" y="186"/>
                </a:lnTo>
                <a:lnTo>
                  <a:pt x="168" y="188"/>
                </a:lnTo>
                <a:lnTo>
                  <a:pt x="168" y="188"/>
                </a:lnTo>
                <a:lnTo>
                  <a:pt x="160" y="184"/>
                </a:lnTo>
                <a:lnTo>
                  <a:pt x="154" y="180"/>
                </a:lnTo>
                <a:lnTo>
                  <a:pt x="154" y="180"/>
                </a:lnTo>
                <a:lnTo>
                  <a:pt x="148" y="182"/>
                </a:lnTo>
                <a:lnTo>
                  <a:pt x="144" y="184"/>
                </a:lnTo>
                <a:lnTo>
                  <a:pt x="144" y="184"/>
                </a:lnTo>
                <a:lnTo>
                  <a:pt x="142" y="182"/>
                </a:lnTo>
                <a:lnTo>
                  <a:pt x="142" y="180"/>
                </a:lnTo>
                <a:lnTo>
                  <a:pt x="144" y="174"/>
                </a:lnTo>
                <a:lnTo>
                  <a:pt x="144" y="174"/>
                </a:lnTo>
                <a:lnTo>
                  <a:pt x="142" y="174"/>
                </a:lnTo>
                <a:lnTo>
                  <a:pt x="140" y="172"/>
                </a:lnTo>
                <a:lnTo>
                  <a:pt x="140" y="172"/>
                </a:lnTo>
                <a:lnTo>
                  <a:pt x="138" y="172"/>
                </a:lnTo>
                <a:lnTo>
                  <a:pt x="138" y="174"/>
                </a:lnTo>
                <a:lnTo>
                  <a:pt x="138" y="176"/>
                </a:lnTo>
                <a:lnTo>
                  <a:pt x="138" y="178"/>
                </a:lnTo>
                <a:lnTo>
                  <a:pt x="138" y="178"/>
                </a:lnTo>
                <a:lnTo>
                  <a:pt x="134" y="176"/>
                </a:lnTo>
                <a:lnTo>
                  <a:pt x="130" y="176"/>
                </a:lnTo>
                <a:lnTo>
                  <a:pt x="130" y="176"/>
                </a:lnTo>
                <a:lnTo>
                  <a:pt x="128" y="176"/>
                </a:lnTo>
                <a:lnTo>
                  <a:pt x="128" y="178"/>
                </a:lnTo>
                <a:lnTo>
                  <a:pt x="126" y="180"/>
                </a:lnTo>
                <a:lnTo>
                  <a:pt x="124" y="180"/>
                </a:lnTo>
                <a:lnTo>
                  <a:pt x="124" y="180"/>
                </a:lnTo>
                <a:lnTo>
                  <a:pt x="122" y="176"/>
                </a:lnTo>
                <a:lnTo>
                  <a:pt x="122" y="174"/>
                </a:lnTo>
                <a:lnTo>
                  <a:pt x="118" y="172"/>
                </a:lnTo>
                <a:lnTo>
                  <a:pt x="118" y="172"/>
                </a:lnTo>
                <a:lnTo>
                  <a:pt x="116" y="174"/>
                </a:lnTo>
                <a:lnTo>
                  <a:pt x="116" y="174"/>
                </a:lnTo>
                <a:lnTo>
                  <a:pt x="118" y="178"/>
                </a:lnTo>
                <a:lnTo>
                  <a:pt x="118" y="180"/>
                </a:lnTo>
                <a:lnTo>
                  <a:pt x="118" y="182"/>
                </a:lnTo>
                <a:lnTo>
                  <a:pt x="118" y="182"/>
                </a:lnTo>
                <a:lnTo>
                  <a:pt x="114" y="184"/>
                </a:lnTo>
                <a:lnTo>
                  <a:pt x="110" y="184"/>
                </a:lnTo>
                <a:lnTo>
                  <a:pt x="110" y="184"/>
                </a:lnTo>
                <a:lnTo>
                  <a:pt x="112" y="204"/>
                </a:lnTo>
                <a:lnTo>
                  <a:pt x="114" y="226"/>
                </a:lnTo>
                <a:lnTo>
                  <a:pt x="114" y="226"/>
                </a:lnTo>
                <a:lnTo>
                  <a:pt x="118" y="228"/>
                </a:lnTo>
                <a:lnTo>
                  <a:pt x="122" y="230"/>
                </a:lnTo>
                <a:lnTo>
                  <a:pt x="122" y="230"/>
                </a:lnTo>
                <a:lnTo>
                  <a:pt x="128" y="232"/>
                </a:lnTo>
                <a:lnTo>
                  <a:pt x="128" y="232"/>
                </a:lnTo>
                <a:lnTo>
                  <a:pt x="140" y="232"/>
                </a:lnTo>
                <a:lnTo>
                  <a:pt x="154" y="232"/>
                </a:lnTo>
                <a:lnTo>
                  <a:pt x="154" y="232"/>
                </a:lnTo>
                <a:lnTo>
                  <a:pt x="164" y="234"/>
                </a:lnTo>
                <a:lnTo>
                  <a:pt x="172" y="236"/>
                </a:lnTo>
                <a:lnTo>
                  <a:pt x="172" y="236"/>
                </a:lnTo>
                <a:lnTo>
                  <a:pt x="170" y="238"/>
                </a:lnTo>
                <a:lnTo>
                  <a:pt x="170" y="238"/>
                </a:lnTo>
                <a:lnTo>
                  <a:pt x="166" y="238"/>
                </a:lnTo>
                <a:lnTo>
                  <a:pt x="166" y="238"/>
                </a:lnTo>
                <a:lnTo>
                  <a:pt x="108" y="238"/>
                </a:lnTo>
                <a:lnTo>
                  <a:pt x="48" y="238"/>
                </a:lnTo>
                <a:lnTo>
                  <a:pt x="48" y="238"/>
                </a:lnTo>
                <a:lnTo>
                  <a:pt x="50" y="236"/>
                </a:lnTo>
                <a:lnTo>
                  <a:pt x="54" y="234"/>
                </a:lnTo>
                <a:lnTo>
                  <a:pt x="62" y="232"/>
                </a:lnTo>
                <a:lnTo>
                  <a:pt x="62" y="232"/>
                </a:lnTo>
                <a:lnTo>
                  <a:pt x="76" y="232"/>
                </a:lnTo>
                <a:lnTo>
                  <a:pt x="76" y="232"/>
                </a:lnTo>
                <a:lnTo>
                  <a:pt x="80" y="230"/>
                </a:lnTo>
                <a:lnTo>
                  <a:pt x="80" y="230"/>
                </a:lnTo>
                <a:lnTo>
                  <a:pt x="94" y="232"/>
                </a:lnTo>
                <a:lnTo>
                  <a:pt x="100" y="232"/>
                </a:lnTo>
                <a:lnTo>
                  <a:pt x="104" y="228"/>
                </a:lnTo>
                <a:lnTo>
                  <a:pt x="104" y="228"/>
                </a:lnTo>
                <a:lnTo>
                  <a:pt x="104" y="212"/>
                </a:lnTo>
                <a:lnTo>
                  <a:pt x="104" y="212"/>
                </a:lnTo>
                <a:lnTo>
                  <a:pt x="104" y="198"/>
                </a:lnTo>
                <a:lnTo>
                  <a:pt x="104" y="188"/>
                </a:lnTo>
                <a:lnTo>
                  <a:pt x="104" y="188"/>
                </a:lnTo>
                <a:lnTo>
                  <a:pt x="100" y="184"/>
                </a:lnTo>
                <a:lnTo>
                  <a:pt x="96" y="180"/>
                </a:lnTo>
                <a:lnTo>
                  <a:pt x="96" y="180"/>
                </a:lnTo>
                <a:lnTo>
                  <a:pt x="92" y="182"/>
                </a:lnTo>
                <a:lnTo>
                  <a:pt x="88" y="180"/>
                </a:lnTo>
                <a:lnTo>
                  <a:pt x="78" y="180"/>
                </a:lnTo>
                <a:lnTo>
                  <a:pt x="78" y="180"/>
                </a:lnTo>
                <a:lnTo>
                  <a:pt x="76" y="180"/>
                </a:lnTo>
                <a:lnTo>
                  <a:pt x="74" y="178"/>
                </a:lnTo>
                <a:lnTo>
                  <a:pt x="72" y="176"/>
                </a:lnTo>
                <a:lnTo>
                  <a:pt x="72" y="176"/>
                </a:lnTo>
                <a:lnTo>
                  <a:pt x="70" y="178"/>
                </a:lnTo>
                <a:lnTo>
                  <a:pt x="70" y="182"/>
                </a:lnTo>
                <a:lnTo>
                  <a:pt x="70" y="182"/>
                </a:lnTo>
                <a:lnTo>
                  <a:pt x="66" y="182"/>
                </a:lnTo>
                <a:lnTo>
                  <a:pt x="64" y="182"/>
                </a:lnTo>
                <a:lnTo>
                  <a:pt x="62" y="184"/>
                </a:lnTo>
                <a:lnTo>
                  <a:pt x="60" y="186"/>
                </a:lnTo>
                <a:lnTo>
                  <a:pt x="60" y="186"/>
                </a:lnTo>
                <a:lnTo>
                  <a:pt x="60" y="182"/>
                </a:lnTo>
                <a:lnTo>
                  <a:pt x="62" y="178"/>
                </a:lnTo>
                <a:lnTo>
                  <a:pt x="66" y="176"/>
                </a:lnTo>
                <a:lnTo>
                  <a:pt x="68" y="172"/>
                </a:lnTo>
                <a:lnTo>
                  <a:pt x="68" y="172"/>
                </a:lnTo>
                <a:lnTo>
                  <a:pt x="68" y="172"/>
                </a:lnTo>
                <a:lnTo>
                  <a:pt x="66" y="170"/>
                </a:lnTo>
                <a:lnTo>
                  <a:pt x="64" y="170"/>
                </a:lnTo>
                <a:lnTo>
                  <a:pt x="64" y="170"/>
                </a:lnTo>
                <a:lnTo>
                  <a:pt x="66" y="164"/>
                </a:lnTo>
                <a:lnTo>
                  <a:pt x="70" y="160"/>
                </a:lnTo>
                <a:lnTo>
                  <a:pt x="70" y="160"/>
                </a:lnTo>
                <a:lnTo>
                  <a:pt x="68" y="156"/>
                </a:lnTo>
                <a:lnTo>
                  <a:pt x="68" y="156"/>
                </a:lnTo>
                <a:lnTo>
                  <a:pt x="64" y="156"/>
                </a:lnTo>
                <a:lnTo>
                  <a:pt x="60" y="154"/>
                </a:lnTo>
                <a:lnTo>
                  <a:pt x="58" y="152"/>
                </a:lnTo>
                <a:lnTo>
                  <a:pt x="54" y="154"/>
                </a:lnTo>
                <a:lnTo>
                  <a:pt x="54" y="154"/>
                </a:lnTo>
                <a:lnTo>
                  <a:pt x="56" y="156"/>
                </a:lnTo>
                <a:lnTo>
                  <a:pt x="58" y="158"/>
                </a:lnTo>
                <a:lnTo>
                  <a:pt x="62" y="158"/>
                </a:lnTo>
                <a:lnTo>
                  <a:pt x="66" y="158"/>
                </a:lnTo>
                <a:lnTo>
                  <a:pt x="66" y="158"/>
                </a:lnTo>
                <a:lnTo>
                  <a:pt x="64" y="162"/>
                </a:lnTo>
                <a:lnTo>
                  <a:pt x="62" y="164"/>
                </a:lnTo>
                <a:lnTo>
                  <a:pt x="60" y="166"/>
                </a:lnTo>
                <a:lnTo>
                  <a:pt x="58" y="168"/>
                </a:lnTo>
                <a:lnTo>
                  <a:pt x="58" y="168"/>
                </a:lnTo>
                <a:lnTo>
                  <a:pt x="56" y="168"/>
                </a:lnTo>
                <a:lnTo>
                  <a:pt x="54" y="168"/>
                </a:lnTo>
                <a:lnTo>
                  <a:pt x="50" y="168"/>
                </a:lnTo>
                <a:lnTo>
                  <a:pt x="48" y="166"/>
                </a:lnTo>
                <a:lnTo>
                  <a:pt x="48" y="166"/>
                </a:lnTo>
                <a:lnTo>
                  <a:pt x="50" y="166"/>
                </a:lnTo>
                <a:lnTo>
                  <a:pt x="52" y="162"/>
                </a:lnTo>
                <a:lnTo>
                  <a:pt x="52" y="162"/>
                </a:lnTo>
                <a:lnTo>
                  <a:pt x="50" y="160"/>
                </a:lnTo>
                <a:lnTo>
                  <a:pt x="48" y="160"/>
                </a:lnTo>
                <a:lnTo>
                  <a:pt x="48" y="160"/>
                </a:lnTo>
                <a:lnTo>
                  <a:pt x="38" y="162"/>
                </a:lnTo>
                <a:lnTo>
                  <a:pt x="38" y="162"/>
                </a:lnTo>
                <a:lnTo>
                  <a:pt x="34" y="162"/>
                </a:lnTo>
                <a:lnTo>
                  <a:pt x="30" y="162"/>
                </a:lnTo>
                <a:lnTo>
                  <a:pt x="22" y="164"/>
                </a:lnTo>
                <a:lnTo>
                  <a:pt x="22" y="164"/>
                </a:lnTo>
                <a:lnTo>
                  <a:pt x="14" y="164"/>
                </a:lnTo>
                <a:lnTo>
                  <a:pt x="4" y="162"/>
                </a:lnTo>
                <a:lnTo>
                  <a:pt x="4" y="162"/>
                </a:lnTo>
                <a:lnTo>
                  <a:pt x="4" y="158"/>
                </a:lnTo>
                <a:lnTo>
                  <a:pt x="4" y="158"/>
                </a:lnTo>
                <a:lnTo>
                  <a:pt x="4" y="156"/>
                </a:lnTo>
                <a:lnTo>
                  <a:pt x="2" y="154"/>
                </a:lnTo>
                <a:lnTo>
                  <a:pt x="0" y="154"/>
                </a:lnTo>
                <a:lnTo>
                  <a:pt x="0" y="152"/>
                </a:lnTo>
                <a:lnTo>
                  <a:pt x="0" y="152"/>
                </a:lnTo>
                <a:lnTo>
                  <a:pt x="2" y="152"/>
                </a:lnTo>
                <a:lnTo>
                  <a:pt x="4" y="154"/>
                </a:lnTo>
                <a:lnTo>
                  <a:pt x="6" y="156"/>
                </a:lnTo>
                <a:lnTo>
                  <a:pt x="6" y="156"/>
                </a:lnTo>
                <a:lnTo>
                  <a:pt x="16" y="156"/>
                </a:lnTo>
                <a:lnTo>
                  <a:pt x="20" y="156"/>
                </a:lnTo>
                <a:lnTo>
                  <a:pt x="22" y="154"/>
                </a:lnTo>
                <a:lnTo>
                  <a:pt x="22" y="154"/>
                </a:lnTo>
                <a:lnTo>
                  <a:pt x="22" y="150"/>
                </a:lnTo>
                <a:lnTo>
                  <a:pt x="20" y="148"/>
                </a:lnTo>
                <a:lnTo>
                  <a:pt x="16" y="146"/>
                </a:lnTo>
                <a:lnTo>
                  <a:pt x="16" y="146"/>
                </a:lnTo>
                <a:lnTo>
                  <a:pt x="18" y="144"/>
                </a:lnTo>
                <a:lnTo>
                  <a:pt x="20" y="140"/>
                </a:lnTo>
                <a:lnTo>
                  <a:pt x="20" y="140"/>
                </a:lnTo>
                <a:lnTo>
                  <a:pt x="18" y="138"/>
                </a:lnTo>
                <a:lnTo>
                  <a:pt x="18" y="138"/>
                </a:lnTo>
                <a:lnTo>
                  <a:pt x="14" y="138"/>
                </a:lnTo>
                <a:lnTo>
                  <a:pt x="14" y="138"/>
                </a:lnTo>
                <a:lnTo>
                  <a:pt x="14" y="136"/>
                </a:lnTo>
                <a:lnTo>
                  <a:pt x="16" y="134"/>
                </a:lnTo>
                <a:lnTo>
                  <a:pt x="18" y="134"/>
                </a:lnTo>
                <a:lnTo>
                  <a:pt x="18" y="132"/>
                </a:lnTo>
                <a:lnTo>
                  <a:pt x="18" y="132"/>
                </a:lnTo>
                <a:lnTo>
                  <a:pt x="22" y="132"/>
                </a:lnTo>
                <a:lnTo>
                  <a:pt x="26" y="132"/>
                </a:lnTo>
                <a:lnTo>
                  <a:pt x="26" y="132"/>
                </a:lnTo>
                <a:lnTo>
                  <a:pt x="26" y="130"/>
                </a:lnTo>
                <a:lnTo>
                  <a:pt x="24" y="130"/>
                </a:lnTo>
                <a:lnTo>
                  <a:pt x="20" y="128"/>
                </a:lnTo>
                <a:lnTo>
                  <a:pt x="20" y="128"/>
                </a:lnTo>
                <a:lnTo>
                  <a:pt x="18" y="130"/>
                </a:lnTo>
                <a:lnTo>
                  <a:pt x="18" y="132"/>
                </a:lnTo>
                <a:lnTo>
                  <a:pt x="18" y="132"/>
                </a:lnTo>
                <a:lnTo>
                  <a:pt x="16" y="130"/>
                </a:lnTo>
                <a:lnTo>
                  <a:pt x="14" y="128"/>
                </a:lnTo>
                <a:lnTo>
                  <a:pt x="12" y="126"/>
                </a:lnTo>
                <a:lnTo>
                  <a:pt x="14" y="122"/>
                </a:lnTo>
                <a:lnTo>
                  <a:pt x="14" y="122"/>
                </a:lnTo>
                <a:lnTo>
                  <a:pt x="20" y="124"/>
                </a:lnTo>
                <a:lnTo>
                  <a:pt x="22" y="124"/>
                </a:lnTo>
                <a:lnTo>
                  <a:pt x="26" y="122"/>
                </a:lnTo>
                <a:lnTo>
                  <a:pt x="26" y="122"/>
                </a:lnTo>
                <a:lnTo>
                  <a:pt x="28" y="126"/>
                </a:lnTo>
                <a:lnTo>
                  <a:pt x="30" y="128"/>
                </a:lnTo>
                <a:lnTo>
                  <a:pt x="30" y="128"/>
                </a:lnTo>
                <a:lnTo>
                  <a:pt x="34" y="128"/>
                </a:lnTo>
                <a:lnTo>
                  <a:pt x="36" y="126"/>
                </a:lnTo>
                <a:lnTo>
                  <a:pt x="36" y="126"/>
                </a:lnTo>
                <a:lnTo>
                  <a:pt x="38" y="128"/>
                </a:lnTo>
                <a:lnTo>
                  <a:pt x="38" y="128"/>
                </a:lnTo>
                <a:lnTo>
                  <a:pt x="38" y="130"/>
                </a:lnTo>
                <a:lnTo>
                  <a:pt x="40" y="130"/>
                </a:lnTo>
                <a:lnTo>
                  <a:pt x="40" y="130"/>
                </a:lnTo>
                <a:lnTo>
                  <a:pt x="48" y="128"/>
                </a:lnTo>
                <a:lnTo>
                  <a:pt x="52" y="122"/>
                </a:lnTo>
                <a:lnTo>
                  <a:pt x="52" y="122"/>
                </a:lnTo>
                <a:lnTo>
                  <a:pt x="50" y="122"/>
                </a:lnTo>
                <a:lnTo>
                  <a:pt x="50" y="122"/>
                </a:lnTo>
                <a:lnTo>
                  <a:pt x="48" y="124"/>
                </a:lnTo>
                <a:lnTo>
                  <a:pt x="44" y="124"/>
                </a:lnTo>
                <a:lnTo>
                  <a:pt x="44" y="124"/>
                </a:lnTo>
                <a:lnTo>
                  <a:pt x="44" y="122"/>
                </a:lnTo>
                <a:lnTo>
                  <a:pt x="46" y="120"/>
                </a:lnTo>
                <a:lnTo>
                  <a:pt x="48" y="120"/>
                </a:lnTo>
                <a:lnTo>
                  <a:pt x="48" y="120"/>
                </a:lnTo>
                <a:lnTo>
                  <a:pt x="48" y="118"/>
                </a:lnTo>
                <a:lnTo>
                  <a:pt x="46" y="116"/>
                </a:lnTo>
                <a:lnTo>
                  <a:pt x="46" y="116"/>
                </a:lnTo>
                <a:lnTo>
                  <a:pt x="42" y="116"/>
                </a:lnTo>
                <a:lnTo>
                  <a:pt x="38" y="120"/>
                </a:lnTo>
                <a:lnTo>
                  <a:pt x="38" y="120"/>
                </a:lnTo>
                <a:lnTo>
                  <a:pt x="34" y="118"/>
                </a:lnTo>
                <a:lnTo>
                  <a:pt x="32" y="114"/>
                </a:lnTo>
                <a:lnTo>
                  <a:pt x="32" y="114"/>
                </a:lnTo>
                <a:lnTo>
                  <a:pt x="24" y="114"/>
                </a:lnTo>
                <a:lnTo>
                  <a:pt x="18" y="114"/>
                </a:lnTo>
                <a:lnTo>
                  <a:pt x="18" y="114"/>
                </a:lnTo>
                <a:lnTo>
                  <a:pt x="16" y="112"/>
                </a:lnTo>
                <a:lnTo>
                  <a:pt x="14" y="110"/>
                </a:lnTo>
                <a:lnTo>
                  <a:pt x="12" y="108"/>
                </a:lnTo>
                <a:lnTo>
                  <a:pt x="10" y="106"/>
                </a:lnTo>
                <a:lnTo>
                  <a:pt x="10" y="106"/>
                </a:lnTo>
                <a:lnTo>
                  <a:pt x="10" y="104"/>
                </a:lnTo>
                <a:lnTo>
                  <a:pt x="12" y="104"/>
                </a:lnTo>
                <a:lnTo>
                  <a:pt x="14" y="104"/>
                </a:lnTo>
                <a:lnTo>
                  <a:pt x="16" y="104"/>
                </a:lnTo>
                <a:lnTo>
                  <a:pt x="16" y="104"/>
                </a:lnTo>
                <a:lnTo>
                  <a:pt x="20" y="100"/>
                </a:lnTo>
                <a:lnTo>
                  <a:pt x="20" y="100"/>
                </a:lnTo>
                <a:lnTo>
                  <a:pt x="24" y="100"/>
                </a:lnTo>
                <a:lnTo>
                  <a:pt x="24" y="102"/>
                </a:lnTo>
                <a:lnTo>
                  <a:pt x="28" y="104"/>
                </a:lnTo>
                <a:lnTo>
                  <a:pt x="28" y="104"/>
                </a:lnTo>
                <a:lnTo>
                  <a:pt x="36" y="104"/>
                </a:lnTo>
                <a:lnTo>
                  <a:pt x="40" y="102"/>
                </a:lnTo>
                <a:lnTo>
                  <a:pt x="40" y="102"/>
                </a:lnTo>
                <a:lnTo>
                  <a:pt x="42" y="98"/>
                </a:lnTo>
                <a:lnTo>
                  <a:pt x="40" y="94"/>
                </a:lnTo>
                <a:lnTo>
                  <a:pt x="40" y="94"/>
                </a:lnTo>
                <a:lnTo>
                  <a:pt x="38" y="94"/>
                </a:lnTo>
                <a:lnTo>
                  <a:pt x="36" y="96"/>
                </a:lnTo>
                <a:lnTo>
                  <a:pt x="34" y="96"/>
                </a:lnTo>
                <a:lnTo>
                  <a:pt x="34" y="96"/>
                </a:lnTo>
                <a:lnTo>
                  <a:pt x="30" y="88"/>
                </a:lnTo>
                <a:lnTo>
                  <a:pt x="30" y="88"/>
                </a:lnTo>
                <a:lnTo>
                  <a:pt x="26" y="88"/>
                </a:lnTo>
                <a:lnTo>
                  <a:pt x="26" y="88"/>
                </a:lnTo>
                <a:lnTo>
                  <a:pt x="24" y="90"/>
                </a:lnTo>
                <a:lnTo>
                  <a:pt x="26" y="90"/>
                </a:lnTo>
                <a:lnTo>
                  <a:pt x="28" y="92"/>
                </a:lnTo>
                <a:lnTo>
                  <a:pt x="26" y="94"/>
                </a:lnTo>
                <a:lnTo>
                  <a:pt x="26" y="94"/>
                </a:lnTo>
                <a:lnTo>
                  <a:pt x="24" y="94"/>
                </a:lnTo>
                <a:lnTo>
                  <a:pt x="20" y="94"/>
                </a:lnTo>
                <a:lnTo>
                  <a:pt x="20" y="94"/>
                </a:lnTo>
                <a:lnTo>
                  <a:pt x="20" y="92"/>
                </a:lnTo>
                <a:lnTo>
                  <a:pt x="24" y="90"/>
                </a:lnTo>
                <a:lnTo>
                  <a:pt x="24" y="90"/>
                </a:lnTo>
                <a:lnTo>
                  <a:pt x="22" y="86"/>
                </a:lnTo>
                <a:lnTo>
                  <a:pt x="24" y="82"/>
                </a:lnTo>
                <a:lnTo>
                  <a:pt x="24" y="82"/>
                </a:lnTo>
                <a:lnTo>
                  <a:pt x="22" y="80"/>
                </a:lnTo>
                <a:lnTo>
                  <a:pt x="20" y="76"/>
                </a:lnTo>
                <a:lnTo>
                  <a:pt x="20" y="76"/>
                </a:lnTo>
                <a:lnTo>
                  <a:pt x="30" y="72"/>
                </a:lnTo>
                <a:lnTo>
                  <a:pt x="38" y="68"/>
                </a:lnTo>
                <a:lnTo>
                  <a:pt x="38" y="68"/>
                </a:lnTo>
                <a:lnTo>
                  <a:pt x="40" y="70"/>
                </a:lnTo>
                <a:lnTo>
                  <a:pt x="40" y="74"/>
                </a:lnTo>
                <a:lnTo>
                  <a:pt x="40" y="74"/>
                </a:lnTo>
                <a:lnTo>
                  <a:pt x="46" y="76"/>
                </a:lnTo>
                <a:lnTo>
                  <a:pt x="48" y="76"/>
                </a:lnTo>
                <a:lnTo>
                  <a:pt x="48" y="74"/>
                </a:lnTo>
                <a:lnTo>
                  <a:pt x="48" y="74"/>
                </a:lnTo>
                <a:lnTo>
                  <a:pt x="48" y="72"/>
                </a:lnTo>
                <a:lnTo>
                  <a:pt x="46" y="72"/>
                </a:lnTo>
                <a:lnTo>
                  <a:pt x="44" y="70"/>
                </a:lnTo>
                <a:lnTo>
                  <a:pt x="44" y="70"/>
                </a:lnTo>
                <a:lnTo>
                  <a:pt x="44" y="66"/>
                </a:lnTo>
                <a:lnTo>
                  <a:pt x="46" y="64"/>
                </a:lnTo>
                <a:lnTo>
                  <a:pt x="46" y="64"/>
                </a:lnTo>
                <a:lnTo>
                  <a:pt x="44" y="60"/>
                </a:lnTo>
                <a:lnTo>
                  <a:pt x="44" y="54"/>
                </a:lnTo>
                <a:lnTo>
                  <a:pt x="44" y="54"/>
                </a:lnTo>
                <a:lnTo>
                  <a:pt x="50" y="54"/>
                </a:lnTo>
                <a:lnTo>
                  <a:pt x="50" y="54"/>
                </a:lnTo>
                <a:lnTo>
                  <a:pt x="56" y="50"/>
                </a:lnTo>
                <a:lnTo>
                  <a:pt x="58" y="48"/>
                </a:lnTo>
                <a:lnTo>
                  <a:pt x="60" y="46"/>
                </a:lnTo>
                <a:lnTo>
                  <a:pt x="60" y="46"/>
                </a:lnTo>
                <a:lnTo>
                  <a:pt x="60" y="44"/>
                </a:lnTo>
                <a:lnTo>
                  <a:pt x="58" y="42"/>
                </a:lnTo>
                <a:lnTo>
                  <a:pt x="54" y="40"/>
                </a:lnTo>
                <a:lnTo>
                  <a:pt x="54" y="40"/>
                </a:lnTo>
                <a:lnTo>
                  <a:pt x="54" y="38"/>
                </a:lnTo>
                <a:lnTo>
                  <a:pt x="56" y="38"/>
                </a:lnTo>
                <a:lnTo>
                  <a:pt x="60" y="38"/>
                </a:lnTo>
                <a:lnTo>
                  <a:pt x="60" y="38"/>
                </a:lnTo>
                <a:lnTo>
                  <a:pt x="60" y="38"/>
                </a:lnTo>
                <a:lnTo>
                  <a:pt x="62" y="36"/>
                </a:lnTo>
                <a:lnTo>
                  <a:pt x="62" y="36"/>
                </a:lnTo>
                <a:lnTo>
                  <a:pt x="62" y="36"/>
                </a:lnTo>
                <a:lnTo>
                  <a:pt x="66" y="38"/>
                </a:lnTo>
                <a:lnTo>
                  <a:pt x="70" y="38"/>
                </a:lnTo>
                <a:lnTo>
                  <a:pt x="70" y="38"/>
                </a:lnTo>
                <a:lnTo>
                  <a:pt x="72" y="38"/>
                </a:lnTo>
                <a:lnTo>
                  <a:pt x="72" y="38"/>
                </a:lnTo>
                <a:lnTo>
                  <a:pt x="72" y="36"/>
                </a:lnTo>
                <a:lnTo>
                  <a:pt x="70" y="34"/>
                </a:lnTo>
                <a:lnTo>
                  <a:pt x="68" y="32"/>
                </a:lnTo>
                <a:lnTo>
                  <a:pt x="68" y="32"/>
                </a:lnTo>
                <a:lnTo>
                  <a:pt x="68" y="30"/>
                </a:lnTo>
                <a:lnTo>
                  <a:pt x="68" y="30"/>
                </a:lnTo>
                <a:lnTo>
                  <a:pt x="64" y="28"/>
                </a:lnTo>
                <a:lnTo>
                  <a:pt x="64" y="28"/>
                </a:lnTo>
                <a:lnTo>
                  <a:pt x="64" y="24"/>
                </a:lnTo>
                <a:lnTo>
                  <a:pt x="62" y="22"/>
                </a:lnTo>
                <a:lnTo>
                  <a:pt x="56" y="20"/>
                </a:lnTo>
                <a:lnTo>
                  <a:pt x="56" y="20"/>
                </a:lnTo>
                <a:lnTo>
                  <a:pt x="56" y="16"/>
                </a:lnTo>
                <a:lnTo>
                  <a:pt x="58" y="14"/>
                </a:lnTo>
                <a:lnTo>
                  <a:pt x="58" y="14"/>
                </a:lnTo>
                <a:lnTo>
                  <a:pt x="62" y="16"/>
                </a:lnTo>
                <a:lnTo>
                  <a:pt x="64" y="18"/>
                </a:lnTo>
                <a:lnTo>
                  <a:pt x="64" y="18"/>
                </a:lnTo>
                <a:lnTo>
                  <a:pt x="68" y="16"/>
                </a:lnTo>
                <a:lnTo>
                  <a:pt x="68" y="16"/>
                </a:lnTo>
                <a:lnTo>
                  <a:pt x="68" y="16"/>
                </a:lnTo>
                <a:lnTo>
                  <a:pt x="66" y="14"/>
                </a:lnTo>
                <a:lnTo>
                  <a:pt x="66" y="14"/>
                </a:lnTo>
                <a:lnTo>
                  <a:pt x="66" y="14"/>
                </a:lnTo>
                <a:lnTo>
                  <a:pt x="66" y="10"/>
                </a:lnTo>
                <a:lnTo>
                  <a:pt x="66" y="10"/>
                </a:lnTo>
                <a:lnTo>
                  <a:pt x="64" y="8"/>
                </a:lnTo>
                <a:lnTo>
                  <a:pt x="62" y="8"/>
                </a:lnTo>
                <a:lnTo>
                  <a:pt x="62" y="6"/>
                </a:lnTo>
                <a:lnTo>
                  <a:pt x="62" y="6"/>
                </a:lnTo>
                <a:lnTo>
                  <a:pt x="66" y="8"/>
                </a:lnTo>
                <a:lnTo>
                  <a:pt x="70" y="10"/>
                </a:lnTo>
                <a:lnTo>
                  <a:pt x="74" y="16"/>
                </a:lnTo>
                <a:lnTo>
                  <a:pt x="74" y="16"/>
                </a:lnTo>
                <a:lnTo>
                  <a:pt x="82" y="18"/>
                </a:lnTo>
                <a:lnTo>
                  <a:pt x="84" y="18"/>
                </a:lnTo>
                <a:lnTo>
                  <a:pt x="88" y="18"/>
                </a:lnTo>
                <a:lnTo>
                  <a:pt x="88" y="18"/>
                </a:lnTo>
                <a:lnTo>
                  <a:pt x="88" y="20"/>
                </a:lnTo>
                <a:lnTo>
                  <a:pt x="88" y="22"/>
                </a:lnTo>
                <a:lnTo>
                  <a:pt x="88" y="22"/>
                </a:lnTo>
                <a:lnTo>
                  <a:pt x="100" y="24"/>
                </a:lnTo>
                <a:lnTo>
                  <a:pt x="100" y="24"/>
                </a:lnTo>
                <a:lnTo>
                  <a:pt x="96" y="20"/>
                </a:lnTo>
                <a:lnTo>
                  <a:pt x="92" y="16"/>
                </a:lnTo>
                <a:lnTo>
                  <a:pt x="92" y="16"/>
                </a:lnTo>
                <a:lnTo>
                  <a:pt x="100" y="16"/>
                </a:lnTo>
                <a:lnTo>
                  <a:pt x="106" y="20"/>
                </a:lnTo>
                <a:lnTo>
                  <a:pt x="106" y="20"/>
                </a:lnTo>
                <a:lnTo>
                  <a:pt x="110" y="18"/>
                </a:lnTo>
                <a:lnTo>
                  <a:pt x="116" y="16"/>
                </a:lnTo>
                <a:lnTo>
                  <a:pt x="116" y="16"/>
                </a:lnTo>
                <a:lnTo>
                  <a:pt x="118" y="12"/>
                </a:lnTo>
                <a:lnTo>
                  <a:pt x="118" y="10"/>
                </a:lnTo>
                <a:lnTo>
                  <a:pt x="118" y="10"/>
                </a:lnTo>
                <a:lnTo>
                  <a:pt x="114" y="10"/>
                </a:lnTo>
                <a:lnTo>
                  <a:pt x="112" y="10"/>
                </a:lnTo>
                <a:lnTo>
                  <a:pt x="110" y="14"/>
                </a:lnTo>
                <a:lnTo>
                  <a:pt x="110" y="14"/>
                </a:lnTo>
                <a:lnTo>
                  <a:pt x="100" y="14"/>
                </a:lnTo>
                <a:lnTo>
                  <a:pt x="100" y="14"/>
                </a:lnTo>
                <a:lnTo>
                  <a:pt x="100" y="10"/>
                </a:lnTo>
                <a:lnTo>
                  <a:pt x="100" y="8"/>
                </a:lnTo>
                <a:lnTo>
                  <a:pt x="102" y="6"/>
                </a:lnTo>
                <a:lnTo>
                  <a:pt x="102" y="2"/>
                </a:lnTo>
                <a:lnTo>
                  <a:pt x="102" y="2"/>
                </a:lnTo>
                <a:lnTo>
                  <a:pt x="104" y="2"/>
                </a:lnTo>
                <a:lnTo>
                  <a:pt x="106" y="4"/>
                </a:lnTo>
                <a:lnTo>
                  <a:pt x="110" y="8"/>
                </a:lnTo>
                <a:lnTo>
                  <a:pt x="110" y="8"/>
                </a:lnTo>
                <a:lnTo>
                  <a:pt x="112" y="6"/>
                </a:lnTo>
                <a:lnTo>
                  <a:pt x="114" y="6"/>
                </a:lnTo>
                <a:lnTo>
                  <a:pt x="114" y="6"/>
                </a:lnTo>
                <a:lnTo>
                  <a:pt x="114" y="4"/>
                </a:lnTo>
                <a:lnTo>
                  <a:pt x="116" y="2"/>
                </a:lnTo>
                <a:lnTo>
                  <a:pt x="118" y="0"/>
                </a:lnTo>
                <a:lnTo>
                  <a:pt x="118" y="0"/>
                </a:lnTo>
                <a:lnTo>
                  <a:pt x="120" y="2"/>
                </a:lnTo>
                <a:lnTo>
                  <a:pt x="120" y="4"/>
                </a:lnTo>
                <a:lnTo>
                  <a:pt x="122" y="6"/>
                </a:lnTo>
                <a:lnTo>
                  <a:pt x="124" y="8"/>
                </a:lnTo>
                <a:lnTo>
                  <a:pt x="124" y="8"/>
                </a:lnTo>
                <a:lnTo>
                  <a:pt x="126" y="6"/>
                </a:lnTo>
                <a:lnTo>
                  <a:pt x="126" y="6"/>
                </a:lnTo>
                <a:lnTo>
                  <a:pt x="128" y="8"/>
                </a:lnTo>
                <a:lnTo>
                  <a:pt x="128" y="8"/>
                </a:lnTo>
                <a:lnTo>
                  <a:pt x="132" y="8"/>
                </a:lnTo>
                <a:lnTo>
                  <a:pt x="134" y="8"/>
                </a:lnTo>
                <a:lnTo>
                  <a:pt x="134" y="10"/>
                </a:lnTo>
                <a:lnTo>
                  <a:pt x="134" y="10"/>
                </a:lnTo>
                <a:lnTo>
                  <a:pt x="132" y="12"/>
                </a:lnTo>
                <a:lnTo>
                  <a:pt x="130" y="14"/>
                </a:lnTo>
                <a:lnTo>
                  <a:pt x="126" y="12"/>
                </a:lnTo>
                <a:lnTo>
                  <a:pt x="126" y="12"/>
                </a:lnTo>
                <a:lnTo>
                  <a:pt x="126" y="12"/>
                </a:lnTo>
                <a:lnTo>
                  <a:pt x="124" y="10"/>
                </a:lnTo>
                <a:lnTo>
                  <a:pt x="122" y="10"/>
                </a:lnTo>
                <a:lnTo>
                  <a:pt x="120" y="10"/>
                </a:lnTo>
                <a:lnTo>
                  <a:pt x="120" y="10"/>
                </a:lnTo>
                <a:lnTo>
                  <a:pt x="120" y="10"/>
                </a:lnTo>
                <a:lnTo>
                  <a:pt x="120" y="12"/>
                </a:lnTo>
                <a:lnTo>
                  <a:pt x="122" y="14"/>
                </a:lnTo>
                <a:lnTo>
                  <a:pt x="122" y="14"/>
                </a:lnTo>
                <a:lnTo>
                  <a:pt x="120" y="18"/>
                </a:lnTo>
                <a:lnTo>
                  <a:pt x="120" y="20"/>
                </a:lnTo>
                <a:lnTo>
                  <a:pt x="120" y="20"/>
                </a:lnTo>
                <a:lnTo>
                  <a:pt x="120" y="22"/>
                </a:lnTo>
                <a:lnTo>
                  <a:pt x="122" y="24"/>
                </a:lnTo>
                <a:lnTo>
                  <a:pt x="126" y="26"/>
                </a:lnTo>
                <a:lnTo>
                  <a:pt x="126" y="26"/>
                </a:lnTo>
                <a:lnTo>
                  <a:pt x="128" y="24"/>
                </a:lnTo>
                <a:lnTo>
                  <a:pt x="128" y="24"/>
                </a:lnTo>
                <a:lnTo>
                  <a:pt x="126" y="20"/>
                </a:lnTo>
                <a:lnTo>
                  <a:pt x="124" y="18"/>
                </a:lnTo>
                <a:lnTo>
                  <a:pt x="124" y="16"/>
                </a:lnTo>
                <a:lnTo>
                  <a:pt x="124" y="16"/>
                </a:lnTo>
                <a:lnTo>
                  <a:pt x="126" y="16"/>
                </a:lnTo>
                <a:lnTo>
                  <a:pt x="128" y="16"/>
                </a:lnTo>
                <a:lnTo>
                  <a:pt x="132" y="20"/>
                </a:lnTo>
                <a:lnTo>
                  <a:pt x="132" y="20"/>
                </a:lnTo>
                <a:lnTo>
                  <a:pt x="136" y="18"/>
                </a:lnTo>
                <a:lnTo>
                  <a:pt x="138" y="14"/>
                </a:lnTo>
                <a:lnTo>
                  <a:pt x="142" y="12"/>
                </a:lnTo>
                <a:lnTo>
                  <a:pt x="144" y="10"/>
                </a:lnTo>
                <a:lnTo>
                  <a:pt x="144" y="10"/>
                </a:lnTo>
                <a:lnTo>
                  <a:pt x="144" y="12"/>
                </a:lnTo>
                <a:lnTo>
                  <a:pt x="144" y="14"/>
                </a:lnTo>
                <a:lnTo>
                  <a:pt x="148" y="16"/>
                </a:lnTo>
                <a:lnTo>
                  <a:pt x="148" y="16"/>
                </a:lnTo>
                <a:lnTo>
                  <a:pt x="148" y="14"/>
                </a:lnTo>
                <a:lnTo>
                  <a:pt x="148" y="12"/>
                </a:lnTo>
                <a:lnTo>
                  <a:pt x="148" y="12"/>
                </a:lnTo>
                <a:lnTo>
                  <a:pt x="148" y="10"/>
                </a:lnTo>
                <a:lnTo>
                  <a:pt x="148" y="10"/>
                </a:lnTo>
                <a:lnTo>
                  <a:pt x="148" y="10"/>
                </a:lnTo>
                <a:lnTo>
                  <a:pt x="150" y="10"/>
                </a:lnTo>
                <a:lnTo>
                  <a:pt x="152" y="14"/>
                </a:lnTo>
                <a:lnTo>
                  <a:pt x="152" y="14"/>
                </a:lnTo>
                <a:close/>
                <a:moveTo>
                  <a:pt x="106" y="22"/>
                </a:moveTo>
                <a:lnTo>
                  <a:pt x="106" y="22"/>
                </a:lnTo>
                <a:lnTo>
                  <a:pt x="108" y="26"/>
                </a:lnTo>
                <a:lnTo>
                  <a:pt x="112" y="28"/>
                </a:lnTo>
                <a:lnTo>
                  <a:pt x="112" y="28"/>
                </a:lnTo>
                <a:lnTo>
                  <a:pt x="114" y="28"/>
                </a:lnTo>
                <a:lnTo>
                  <a:pt x="114" y="28"/>
                </a:lnTo>
                <a:lnTo>
                  <a:pt x="114" y="24"/>
                </a:lnTo>
                <a:lnTo>
                  <a:pt x="112" y="22"/>
                </a:lnTo>
                <a:lnTo>
                  <a:pt x="110" y="20"/>
                </a:lnTo>
                <a:lnTo>
                  <a:pt x="106" y="22"/>
                </a:lnTo>
                <a:lnTo>
                  <a:pt x="106" y="22"/>
                </a:lnTo>
                <a:close/>
                <a:moveTo>
                  <a:pt x="74" y="28"/>
                </a:moveTo>
                <a:lnTo>
                  <a:pt x="74" y="28"/>
                </a:lnTo>
                <a:lnTo>
                  <a:pt x="76" y="30"/>
                </a:lnTo>
                <a:lnTo>
                  <a:pt x="76" y="30"/>
                </a:lnTo>
                <a:lnTo>
                  <a:pt x="80" y="30"/>
                </a:lnTo>
                <a:lnTo>
                  <a:pt x="80" y="30"/>
                </a:lnTo>
                <a:lnTo>
                  <a:pt x="80" y="28"/>
                </a:lnTo>
                <a:lnTo>
                  <a:pt x="80" y="28"/>
                </a:lnTo>
                <a:lnTo>
                  <a:pt x="82" y="28"/>
                </a:lnTo>
                <a:lnTo>
                  <a:pt x="82" y="28"/>
                </a:lnTo>
                <a:lnTo>
                  <a:pt x="78" y="26"/>
                </a:lnTo>
                <a:lnTo>
                  <a:pt x="74" y="24"/>
                </a:lnTo>
                <a:lnTo>
                  <a:pt x="72" y="22"/>
                </a:lnTo>
                <a:lnTo>
                  <a:pt x="68" y="22"/>
                </a:lnTo>
                <a:lnTo>
                  <a:pt x="68" y="22"/>
                </a:lnTo>
                <a:lnTo>
                  <a:pt x="68" y="24"/>
                </a:lnTo>
                <a:lnTo>
                  <a:pt x="70" y="26"/>
                </a:lnTo>
                <a:lnTo>
                  <a:pt x="74" y="28"/>
                </a:lnTo>
                <a:lnTo>
                  <a:pt x="74" y="28"/>
                </a:lnTo>
                <a:close/>
                <a:moveTo>
                  <a:pt x="104" y="30"/>
                </a:moveTo>
                <a:lnTo>
                  <a:pt x="104" y="30"/>
                </a:lnTo>
                <a:lnTo>
                  <a:pt x="100" y="26"/>
                </a:lnTo>
                <a:lnTo>
                  <a:pt x="98" y="24"/>
                </a:lnTo>
                <a:lnTo>
                  <a:pt x="96" y="26"/>
                </a:lnTo>
                <a:lnTo>
                  <a:pt x="96" y="26"/>
                </a:lnTo>
                <a:lnTo>
                  <a:pt x="96" y="28"/>
                </a:lnTo>
                <a:lnTo>
                  <a:pt x="98" y="28"/>
                </a:lnTo>
                <a:lnTo>
                  <a:pt x="102" y="32"/>
                </a:lnTo>
                <a:lnTo>
                  <a:pt x="102" y="32"/>
                </a:lnTo>
                <a:lnTo>
                  <a:pt x="104" y="36"/>
                </a:lnTo>
                <a:lnTo>
                  <a:pt x="106" y="36"/>
                </a:lnTo>
                <a:lnTo>
                  <a:pt x="108" y="36"/>
                </a:lnTo>
                <a:lnTo>
                  <a:pt x="108" y="36"/>
                </a:lnTo>
                <a:lnTo>
                  <a:pt x="108" y="34"/>
                </a:lnTo>
                <a:lnTo>
                  <a:pt x="106" y="32"/>
                </a:lnTo>
                <a:lnTo>
                  <a:pt x="104" y="30"/>
                </a:lnTo>
                <a:lnTo>
                  <a:pt x="104" y="30"/>
                </a:lnTo>
                <a:close/>
                <a:moveTo>
                  <a:pt x="128" y="28"/>
                </a:moveTo>
                <a:lnTo>
                  <a:pt x="128" y="28"/>
                </a:lnTo>
                <a:lnTo>
                  <a:pt x="130" y="30"/>
                </a:lnTo>
                <a:lnTo>
                  <a:pt x="134" y="32"/>
                </a:lnTo>
                <a:lnTo>
                  <a:pt x="134" y="32"/>
                </a:lnTo>
                <a:lnTo>
                  <a:pt x="136" y="30"/>
                </a:lnTo>
                <a:lnTo>
                  <a:pt x="136" y="28"/>
                </a:lnTo>
                <a:lnTo>
                  <a:pt x="136" y="28"/>
                </a:lnTo>
                <a:lnTo>
                  <a:pt x="132" y="26"/>
                </a:lnTo>
                <a:lnTo>
                  <a:pt x="128" y="28"/>
                </a:lnTo>
                <a:lnTo>
                  <a:pt x="128" y="28"/>
                </a:lnTo>
                <a:close/>
                <a:moveTo>
                  <a:pt x="126" y="34"/>
                </a:moveTo>
                <a:lnTo>
                  <a:pt x="126" y="34"/>
                </a:lnTo>
                <a:lnTo>
                  <a:pt x="126" y="32"/>
                </a:lnTo>
                <a:lnTo>
                  <a:pt x="124" y="30"/>
                </a:lnTo>
                <a:lnTo>
                  <a:pt x="124" y="30"/>
                </a:lnTo>
                <a:lnTo>
                  <a:pt x="124" y="34"/>
                </a:lnTo>
                <a:lnTo>
                  <a:pt x="126" y="34"/>
                </a:lnTo>
                <a:lnTo>
                  <a:pt x="126" y="34"/>
                </a:lnTo>
                <a:close/>
                <a:moveTo>
                  <a:pt x="90" y="40"/>
                </a:moveTo>
                <a:lnTo>
                  <a:pt x="90" y="40"/>
                </a:lnTo>
                <a:lnTo>
                  <a:pt x="92" y="42"/>
                </a:lnTo>
                <a:lnTo>
                  <a:pt x="96" y="42"/>
                </a:lnTo>
                <a:lnTo>
                  <a:pt x="98" y="42"/>
                </a:lnTo>
                <a:lnTo>
                  <a:pt x="100" y="40"/>
                </a:lnTo>
                <a:lnTo>
                  <a:pt x="100" y="40"/>
                </a:lnTo>
                <a:lnTo>
                  <a:pt x="98" y="38"/>
                </a:lnTo>
                <a:lnTo>
                  <a:pt x="96" y="38"/>
                </a:lnTo>
                <a:lnTo>
                  <a:pt x="90" y="40"/>
                </a:lnTo>
                <a:lnTo>
                  <a:pt x="90" y="40"/>
                </a:lnTo>
                <a:close/>
                <a:moveTo>
                  <a:pt x="112" y="42"/>
                </a:moveTo>
                <a:lnTo>
                  <a:pt x="112" y="42"/>
                </a:lnTo>
                <a:lnTo>
                  <a:pt x="112" y="38"/>
                </a:lnTo>
                <a:lnTo>
                  <a:pt x="110" y="38"/>
                </a:lnTo>
                <a:lnTo>
                  <a:pt x="108" y="36"/>
                </a:lnTo>
                <a:lnTo>
                  <a:pt x="108" y="36"/>
                </a:lnTo>
                <a:lnTo>
                  <a:pt x="108" y="40"/>
                </a:lnTo>
                <a:lnTo>
                  <a:pt x="112" y="42"/>
                </a:lnTo>
                <a:lnTo>
                  <a:pt x="112" y="42"/>
                </a:lnTo>
                <a:close/>
                <a:moveTo>
                  <a:pt x="84" y="62"/>
                </a:moveTo>
                <a:lnTo>
                  <a:pt x="84" y="62"/>
                </a:lnTo>
                <a:lnTo>
                  <a:pt x="84" y="58"/>
                </a:lnTo>
                <a:lnTo>
                  <a:pt x="82" y="58"/>
                </a:lnTo>
                <a:lnTo>
                  <a:pt x="76" y="56"/>
                </a:lnTo>
                <a:lnTo>
                  <a:pt x="76" y="56"/>
                </a:lnTo>
                <a:lnTo>
                  <a:pt x="76" y="60"/>
                </a:lnTo>
                <a:lnTo>
                  <a:pt x="78" y="62"/>
                </a:lnTo>
                <a:lnTo>
                  <a:pt x="84" y="62"/>
                </a:lnTo>
                <a:lnTo>
                  <a:pt x="84" y="62"/>
                </a:lnTo>
                <a:close/>
                <a:moveTo>
                  <a:pt x="64" y="64"/>
                </a:moveTo>
                <a:lnTo>
                  <a:pt x="64" y="64"/>
                </a:lnTo>
                <a:lnTo>
                  <a:pt x="66" y="62"/>
                </a:lnTo>
                <a:lnTo>
                  <a:pt x="68" y="60"/>
                </a:lnTo>
                <a:lnTo>
                  <a:pt x="68" y="60"/>
                </a:lnTo>
                <a:lnTo>
                  <a:pt x="64" y="58"/>
                </a:lnTo>
                <a:lnTo>
                  <a:pt x="62" y="58"/>
                </a:lnTo>
                <a:lnTo>
                  <a:pt x="62" y="60"/>
                </a:lnTo>
                <a:lnTo>
                  <a:pt x="64" y="64"/>
                </a:lnTo>
                <a:lnTo>
                  <a:pt x="64" y="64"/>
                </a:lnTo>
                <a:close/>
                <a:moveTo>
                  <a:pt x="168" y="64"/>
                </a:moveTo>
                <a:lnTo>
                  <a:pt x="168" y="64"/>
                </a:lnTo>
                <a:lnTo>
                  <a:pt x="170" y="66"/>
                </a:lnTo>
                <a:lnTo>
                  <a:pt x="172" y="64"/>
                </a:lnTo>
                <a:lnTo>
                  <a:pt x="172" y="64"/>
                </a:lnTo>
                <a:lnTo>
                  <a:pt x="172" y="62"/>
                </a:lnTo>
                <a:lnTo>
                  <a:pt x="172" y="60"/>
                </a:lnTo>
                <a:lnTo>
                  <a:pt x="172" y="60"/>
                </a:lnTo>
                <a:lnTo>
                  <a:pt x="168" y="60"/>
                </a:lnTo>
                <a:lnTo>
                  <a:pt x="168" y="64"/>
                </a:lnTo>
                <a:lnTo>
                  <a:pt x="168" y="64"/>
                </a:lnTo>
                <a:close/>
                <a:moveTo>
                  <a:pt x="150" y="64"/>
                </a:moveTo>
                <a:lnTo>
                  <a:pt x="150" y="64"/>
                </a:lnTo>
                <a:lnTo>
                  <a:pt x="152" y="66"/>
                </a:lnTo>
                <a:lnTo>
                  <a:pt x="154" y="68"/>
                </a:lnTo>
                <a:lnTo>
                  <a:pt x="156" y="72"/>
                </a:lnTo>
                <a:lnTo>
                  <a:pt x="156" y="72"/>
                </a:lnTo>
                <a:lnTo>
                  <a:pt x="158" y="72"/>
                </a:lnTo>
                <a:lnTo>
                  <a:pt x="160" y="68"/>
                </a:lnTo>
                <a:lnTo>
                  <a:pt x="156" y="62"/>
                </a:lnTo>
                <a:lnTo>
                  <a:pt x="156" y="62"/>
                </a:lnTo>
                <a:lnTo>
                  <a:pt x="152" y="62"/>
                </a:lnTo>
                <a:lnTo>
                  <a:pt x="152" y="62"/>
                </a:lnTo>
                <a:lnTo>
                  <a:pt x="150" y="64"/>
                </a:lnTo>
                <a:lnTo>
                  <a:pt x="150" y="64"/>
                </a:lnTo>
                <a:close/>
                <a:moveTo>
                  <a:pt x="104" y="72"/>
                </a:moveTo>
                <a:lnTo>
                  <a:pt x="104" y="72"/>
                </a:lnTo>
                <a:lnTo>
                  <a:pt x="106" y="72"/>
                </a:lnTo>
                <a:lnTo>
                  <a:pt x="108" y="70"/>
                </a:lnTo>
                <a:lnTo>
                  <a:pt x="108" y="66"/>
                </a:lnTo>
                <a:lnTo>
                  <a:pt x="108" y="66"/>
                </a:lnTo>
                <a:lnTo>
                  <a:pt x="104" y="66"/>
                </a:lnTo>
                <a:lnTo>
                  <a:pt x="104" y="68"/>
                </a:lnTo>
                <a:lnTo>
                  <a:pt x="102" y="70"/>
                </a:lnTo>
                <a:lnTo>
                  <a:pt x="104" y="72"/>
                </a:lnTo>
                <a:lnTo>
                  <a:pt x="104" y="72"/>
                </a:lnTo>
                <a:close/>
                <a:moveTo>
                  <a:pt x="174" y="76"/>
                </a:moveTo>
                <a:lnTo>
                  <a:pt x="174" y="76"/>
                </a:lnTo>
                <a:lnTo>
                  <a:pt x="178" y="74"/>
                </a:lnTo>
                <a:lnTo>
                  <a:pt x="178" y="72"/>
                </a:lnTo>
                <a:lnTo>
                  <a:pt x="178" y="70"/>
                </a:lnTo>
                <a:lnTo>
                  <a:pt x="178" y="70"/>
                </a:lnTo>
                <a:lnTo>
                  <a:pt x="174" y="70"/>
                </a:lnTo>
                <a:lnTo>
                  <a:pt x="172" y="72"/>
                </a:lnTo>
                <a:lnTo>
                  <a:pt x="172" y="74"/>
                </a:lnTo>
                <a:lnTo>
                  <a:pt x="174" y="76"/>
                </a:lnTo>
                <a:lnTo>
                  <a:pt x="174" y="76"/>
                </a:lnTo>
                <a:close/>
                <a:moveTo>
                  <a:pt x="90" y="82"/>
                </a:moveTo>
                <a:lnTo>
                  <a:pt x="90" y="82"/>
                </a:lnTo>
                <a:lnTo>
                  <a:pt x="94" y="82"/>
                </a:lnTo>
                <a:lnTo>
                  <a:pt x="94" y="82"/>
                </a:lnTo>
                <a:lnTo>
                  <a:pt x="94" y="78"/>
                </a:lnTo>
                <a:lnTo>
                  <a:pt x="94" y="76"/>
                </a:lnTo>
                <a:lnTo>
                  <a:pt x="92" y="76"/>
                </a:lnTo>
                <a:lnTo>
                  <a:pt x="92" y="76"/>
                </a:lnTo>
                <a:lnTo>
                  <a:pt x="90" y="78"/>
                </a:lnTo>
                <a:lnTo>
                  <a:pt x="90" y="80"/>
                </a:lnTo>
                <a:lnTo>
                  <a:pt x="90" y="82"/>
                </a:lnTo>
                <a:lnTo>
                  <a:pt x="90" y="82"/>
                </a:lnTo>
                <a:close/>
                <a:moveTo>
                  <a:pt x="34" y="84"/>
                </a:moveTo>
                <a:lnTo>
                  <a:pt x="34" y="84"/>
                </a:lnTo>
                <a:lnTo>
                  <a:pt x="34" y="88"/>
                </a:lnTo>
                <a:lnTo>
                  <a:pt x="34" y="88"/>
                </a:lnTo>
                <a:lnTo>
                  <a:pt x="36" y="90"/>
                </a:lnTo>
                <a:lnTo>
                  <a:pt x="40" y="90"/>
                </a:lnTo>
                <a:lnTo>
                  <a:pt x="40" y="90"/>
                </a:lnTo>
                <a:lnTo>
                  <a:pt x="40" y="86"/>
                </a:lnTo>
                <a:lnTo>
                  <a:pt x="40" y="82"/>
                </a:lnTo>
                <a:lnTo>
                  <a:pt x="40" y="82"/>
                </a:lnTo>
                <a:lnTo>
                  <a:pt x="36" y="82"/>
                </a:lnTo>
                <a:lnTo>
                  <a:pt x="34" y="84"/>
                </a:lnTo>
                <a:lnTo>
                  <a:pt x="34" y="84"/>
                </a:lnTo>
                <a:close/>
                <a:moveTo>
                  <a:pt x="120" y="96"/>
                </a:moveTo>
                <a:lnTo>
                  <a:pt x="120" y="96"/>
                </a:lnTo>
                <a:lnTo>
                  <a:pt x="118" y="92"/>
                </a:lnTo>
                <a:lnTo>
                  <a:pt x="118" y="90"/>
                </a:lnTo>
                <a:lnTo>
                  <a:pt x="114" y="86"/>
                </a:lnTo>
                <a:lnTo>
                  <a:pt x="114" y="86"/>
                </a:lnTo>
                <a:lnTo>
                  <a:pt x="112" y="88"/>
                </a:lnTo>
                <a:lnTo>
                  <a:pt x="112" y="92"/>
                </a:lnTo>
                <a:lnTo>
                  <a:pt x="114" y="96"/>
                </a:lnTo>
                <a:lnTo>
                  <a:pt x="120" y="96"/>
                </a:lnTo>
                <a:lnTo>
                  <a:pt x="120" y="96"/>
                </a:lnTo>
                <a:close/>
                <a:moveTo>
                  <a:pt x="150" y="94"/>
                </a:moveTo>
                <a:lnTo>
                  <a:pt x="150" y="94"/>
                </a:lnTo>
                <a:lnTo>
                  <a:pt x="154" y="94"/>
                </a:lnTo>
                <a:lnTo>
                  <a:pt x="154" y="92"/>
                </a:lnTo>
                <a:lnTo>
                  <a:pt x="154" y="92"/>
                </a:lnTo>
                <a:lnTo>
                  <a:pt x="152" y="90"/>
                </a:lnTo>
                <a:lnTo>
                  <a:pt x="150" y="90"/>
                </a:lnTo>
                <a:lnTo>
                  <a:pt x="150" y="90"/>
                </a:lnTo>
                <a:lnTo>
                  <a:pt x="150" y="94"/>
                </a:lnTo>
                <a:lnTo>
                  <a:pt x="150" y="94"/>
                </a:lnTo>
                <a:close/>
                <a:moveTo>
                  <a:pt x="156" y="104"/>
                </a:moveTo>
                <a:lnTo>
                  <a:pt x="156" y="104"/>
                </a:lnTo>
                <a:lnTo>
                  <a:pt x="162" y="104"/>
                </a:lnTo>
                <a:lnTo>
                  <a:pt x="162" y="104"/>
                </a:lnTo>
                <a:lnTo>
                  <a:pt x="160" y="100"/>
                </a:lnTo>
                <a:lnTo>
                  <a:pt x="162" y="98"/>
                </a:lnTo>
                <a:lnTo>
                  <a:pt x="164" y="96"/>
                </a:lnTo>
                <a:lnTo>
                  <a:pt x="166" y="94"/>
                </a:lnTo>
                <a:lnTo>
                  <a:pt x="166" y="94"/>
                </a:lnTo>
                <a:lnTo>
                  <a:pt x="162" y="94"/>
                </a:lnTo>
                <a:lnTo>
                  <a:pt x="158" y="94"/>
                </a:lnTo>
                <a:lnTo>
                  <a:pt x="158" y="94"/>
                </a:lnTo>
                <a:lnTo>
                  <a:pt x="158" y="98"/>
                </a:lnTo>
                <a:lnTo>
                  <a:pt x="156" y="100"/>
                </a:lnTo>
                <a:lnTo>
                  <a:pt x="156" y="100"/>
                </a:lnTo>
                <a:lnTo>
                  <a:pt x="152" y="98"/>
                </a:lnTo>
                <a:lnTo>
                  <a:pt x="150" y="98"/>
                </a:lnTo>
                <a:lnTo>
                  <a:pt x="150" y="100"/>
                </a:lnTo>
                <a:lnTo>
                  <a:pt x="150" y="100"/>
                </a:lnTo>
                <a:lnTo>
                  <a:pt x="156" y="100"/>
                </a:lnTo>
                <a:lnTo>
                  <a:pt x="156" y="102"/>
                </a:lnTo>
                <a:lnTo>
                  <a:pt x="156" y="104"/>
                </a:lnTo>
                <a:lnTo>
                  <a:pt x="156" y="104"/>
                </a:lnTo>
                <a:close/>
                <a:moveTo>
                  <a:pt x="78" y="114"/>
                </a:moveTo>
                <a:lnTo>
                  <a:pt x="78" y="114"/>
                </a:lnTo>
                <a:lnTo>
                  <a:pt x="82" y="114"/>
                </a:lnTo>
                <a:lnTo>
                  <a:pt x="84" y="112"/>
                </a:lnTo>
                <a:lnTo>
                  <a:pt x="84" y="112"/>
                </a:lnTo>
                <a:lnTo>
                  <a:pt x="82" y="108"/>
                </a:lnTo>
                <a:lnTo>
                  <a:pt x="78" y="108"/>
                </a:lnTo>
                <a:lnTo>
                  <a:pt x="78" y="108"/>
                </a:lnTo>
                <a:lnTo>
                  <a:pt x="76" y="110"/>
                </a:lnTo>
                <a:lnTo>
                  <a:pt x="78" y="114"/>
                </a:lnTo>
                <a:lnTo>
                  <a:pt x="78" y="114"/>
                </a:lnTo>
                <a:close/>
                <a:moveTo>
                  <a:pt x="48" y="112"/>
                </a:moveTo>
                <a:lnTo>
                  <a:pt x="48" y="112"/>
                </a:lnTo>
                <a:lnTo>
                  <a:pt x="46" y="110"/>
                </a:lnTo>
                <a:lnTo>
                  <a:pt x="44" y="110"/>
                </a:lnTo>
                <a:lnTo>
                  <a:pt x="38" y="110"/>
                </a:lnTo>
                <a:lnTo>
                  <a:pt x="38" y="110"/>
                </a:lnTo>
                <a:lnTo>
                  <a:pt x="38" y="112"/>
                </a:lnTo>
                <a:lnTo>
                  <a:pt x="42" y="114"/>
                </a:lnTo>
                <a:lnTo>
                  <a:pt x="46" y="114"/>
                </a:lnTo>
                <a:lnTo>
                  <a:pt x="48" y="112"/>
                </a:lnTo>
                <a:lnTo>
                  <a:pt x="48" y="112"/>
                </a:lnTo>
                <a:close/>
                <a:moveTo>
                  <a:pt x="108" y="118"/>
                </a:moveTo>
                <a:lnTo>
                  <a:pt x="108" y="118"/>
                </a:lnTo>
                <a:lnTo>
                  <a:pt x="110" y="120"/>
                </a:lnTo>
                <a:lnTo>
                  <a:pt x="110" y="122"/>
                </a:lnTo>
                <a:lnTo>
                  <a:pt x="112" y="124"/>
                </a:lnTo>
                <a:lnTo>
                  <a:pt x="114" y="124"/>
                </a:lnTo>
                <a:lnTo>
                  <a:pt x="114" y="124"/>
                </a:lnTo>
                <a:lnTo>
                  <a:pt x="112" y="118"/>
                </a:lnTo>
                <a:lnTo>
                  <a:pt x="114" y="112"/>
                </a:lnTo>
                <a:lnTo>
                  <a:pt x="114" y="112"/>
                </a:lnTo>
                <a:lnTo>
                  <a:pt x="110" y="112"/>
                </a:lnTo>
                <a:lnTo>
                  <a:pt x="108" y="112"/>
                </a:lnTo>
                <a:lnTo>
                  <a:pt x="108" y="116"/>
                </a:lnTo>
                <a:lnTo>
                  <a:pt x="108" y="118"/>
                </a:lnTo>
                <a:lnTo>
                  <a:pt x="108" y="118"/>
                </a:lnTo>
                <a:close/>
                <a:moveTo>
                  <a:pt x="56" y="120"/>
                </a:moveTo>
                <a:lnTo>
                  <a:pt x="56" y="120"/>
                </a:lnTo>
                <a:lnTo>
                  <a:pt x="60" y="120"/>
                </a:lnTo>
                <a:lnTo>
                  <a:pt x="60" y="116"/>
                </a:lnTo>
                <a:lnTo>
                  <a:pt x="60" y="114"/>
                </a:lnTo>
                <a:lnTo>
                  <a:pt x="58" y="112"/>
                </a:lnTo>
                <a:lnTo>
                  <a:pt x="58" y="112"/>
                </a:lnTo>
                <a:lnTo>
                  <a:pt x="58" y="116"/>
                </a:lnTo>
                <a:lnTo>
                  <a:pt x="56" y="120"/>
                </a:lnTo>
                <a:lnTo>
                  <a:pt x="56" y="120"/>
                </a:lnTo>
                <a:close/>
                <a:moveTo>
                  <a:pt x="66" y="118"/>
                </a:moveTo>
                <a:lnTo>
                  <a:pt x="66" y="118"/>
                </a:lnTo>
                <a:lnTo>
                  <a:pt x="70" y="118"/>
                </a:lnTo>
                <a:lnTo>
                  <a:pt x="74" y="116"/>
                </a:lnTo>
                <a:lnTo>
                  <a:pt x="74" y="116"/>
                </a:lnTo>
                <a:lnTo>
                  <a:pt x="70" y="114"/>
                </a:lnTo>
                <a:lnTo>
                  <a:pt x="66" y="114"/>
                </a:lnTo>
                <a:lnTo>
                  <a:pt x="66" y="114"/>
                </a:lnTo>
                <a:lnTo>
                  <a:pt x="66" y="118"/>
                </a:lnTo>
                <a:lnTo>
                  <a:pt x="66" y="118"/>
                </a:lnTo>
                <a:close/>
                <a:moveTo>
                  <a:pt x="154" y="122"/>
                </a:moveTo>
                <a:lnTo>
                  <a:pt x="154" y="122"/>
                </a:lnTo>
                <a:lnTo>
                  <a:pt x="152" y="122"/>
                </a:lnTo>
                <a:lnTo>
                  <a:pt x="150" y="122"/>
                </a:lnTo>
                <a:lnTo>
                  <a:pt x="150" y="122"/>
                </a:lnTo>
                <a:lnTo>
                  <a:pt x="150" y="126"/>
                </a:lnTo>
                <a:lnTo>
                  <a:pt x="150" y="126"/>
                </a:lnTo>
                <a:lnTo>
                  <a:pt x="152" y="128"/>
                </a:lnTo>
                <a:lnTo>
                  <a:pt x="152" y="126"/>
                </a:lnTo>
                <a:lnTo>
                  <a:pt x="154" y="126"/>
                </a:lnTo>
                <a:lnTo>
                  <a:pt x="156" y="126"/>
                </a:lnTo>
                <a:lnTo>
                  <a:pt x="156" y="126"/>
                </a:lnTo>
                <a:lnTo>
                  <a:pt x="152" y="128"/>
                </a:lnTo>
                <a:lnTo>
                  <a:pt x="152" y="132"/>
                </a:lnTo>
                <a:lnTo>
                  <a:pt x="152" y="132"/>
                </a:lnTo>
                <a:lnTo>
                  <a:pt x="156" y="132"/>
                </a:lnTo>
                <a:lnTo>
                  <a:pt x="156" y="132"/>
                </a:lnTo>
                <a:lnTo>
                  <a:pt x="158" y="128"/>
                </a:lnTo>
                <a:lnTo>
                  <a:pt x="158" y="128"/>
                </a:lnTo>
                <a:lnTo>
                  <a:pt x="160" y="126"/>
                </a:lnTo>
                <a:lnTo>
                  <a:pt x="162" y="124"/>
                </a:lnTo>
                <a:lnTo>
                  <a:pt x="162" y="118"/>
                </a:lnTo>
                <a:lnTo>
                  <a:pt x="162" y="118"/>
                </a:lnTo>
                <a:lnTo>
                  <a:pt x="156" y="120"/>
                </a:lnTo>
                <a:lnTo>
                  <a:pt x="154" y="122"/>
                </a:lnTo>
                <a:lnTo>
                  <a:pt x="154" y="122"/>
                </a:lnTo>
                <a:close/>
                <a:moveTo>
                  <a:pt x="132" y="122"/>
                </a:moveTo>
                <a:lnTo>
                  <a:pt x="132" y="122"/>
                </a:lnTo>
                <a:lnTo>
                  <a:pt x="134" y="124"/>
                </a:lnTo>
                <a:lnTo>
                  <a:pt x="134" y="126"/>
                </a:lnTo>
                <a:lnTo>
                  <a:pt x="134" y="126"/>
                </a:lnTo>
                <a:lnTo>
                  <a:pt x="142" y="128"/>
                </a:lnTo>
                <a:lnTo>
                  <a:pt x="144" y="126"/>
                </a:lnTo>
                <a:lnTo>
                  <a:pt x="144" y="122"/>
                </a:lnTo>
                <a:lnTo>
                  <a:pt x="144" y="122"/>
                </a:lnTo>
                <a:lnTo>
                  <a:pt x="138" y="122"/>
                </a:lnTo>
                <a:lnTo>
                  <a:pt x="132" y="122"/>
                </a:lnTo>
                <a:lnTo>
                  <a:pt x="132" y="122"/>
                </a:lnTo>
                <a:close/>
                <a:moveTo>
                  <a:pt x="72" y="130"/>
                </a:moveTo>
                <a:lnTo>
                  <a:pt x="72" y="130"/>
                </a:lnTo>
                <a:lnTo>
                  <a:pt x="72" y="132"/>
                </a:lnTo>
                <a:lnTo>
                  <a:pt x="72" y="132"/>
                </a:lnTo>
                <a:lnTo>
                  <a:pt x="76" y="132"/>
                </a:lnTo>
                <a:lnTo>
                  <a:pt x="76" y="132"/>
                </a:lnTo>
                <a:lnTo>
                  <a:pt x="76" y="130"/>
                </a:lnTo>
                <a:lnTo>
                  <a:pt x="74" y="128"/>
                </a:lnTo>
                <a:lnTo>
                  <a:pt x="72" y="130"/>
                </a:lnTo>
                <a:lnTo>
                  <a:pt x="72" y="130"/>
                </a:lnTo>
                <a:close/>
                <a:moveTo>
                  <a:pt x="52" y="134"/>
                </a:moveTo>
                <a:lnTo>
                  <a:pt x="52" y="134"/>
                </a:lnTo>
                <a:lnTo>
                  <a:pt x="52" y="136"/>
                </a:lnTo>
                <a:lnTo>
                  <a:pt x="56" y="136"/>
                </a:lnTo>
                <a:lnTo>
                  <a:pt x="58" y="134"/>
                </a:lnTo>
                <a:lnTo>
                  <a:pt x="58" y="132"/>
                </a:lnTo>
                <a:lnTo>
                  <a:pt x="58" y="132"/>
                </a:lnTo>
                <a:lnTo>
                  <a:pt x="54" y="132"/>
                </a:lnTo>
                <a:lnTo>
                  <a:pt x="52" y="134"/>
                </a:lnTo>
                <a:lnTo>
                  <a:pt x="52" y="134"/>
                </a:lnTo>
                <a:close/>
                <a:moveTo>
                  <a:pt x="160" y="138"/>
                </a:moveTo>
                <a:lnTo>
                  <a:pt x="160" y="138"/>
                </a:lnTo>
                <a:lnTo>
                  <a:pt x="162" y="142"/>
                </a:lnTo>
                <a:lnTo>
                  <a:pt x="162" y="142"/>
                </a:lnTo>
                <a:lnTo>
                  <a:pt x="164" y="142"/>
                </a:lnTo>
                <a:lnTo>
                  <a:pt x="166" y="138"/>
                </a:lnTo>
                <a:lnTo>
                  <a:pt x="166" y="138"/>
                </a:lnTo>
                <a:lnTo>
                  <a:pt x="160" y="138"/>
                </a:lnTo>
                <a:lnTo>
                  <a:pt x="160" y="138"/>
                </a:lnTo>
                <a:close/>
                <a:moveTo>
                  <a:pt x="28" y="142"/>
                </a:moveTo>
                <a:lnTo>
                  <a:pt x="28" y="142"/>
                </a:lnTo>
                <a:lnTo>
                  <a:pt x="30" y="144"/>
                </a:lnTo>
                <a:lnTo>
                  <a:pt x="32" y="142"/>
                </a:lnTo>
                <a:lnTo>
                  <a:pt x="36" y="142"/>
                </a:lnTo>
                <a:lnTo>
                  <a:pt x="36" y="142"/>
                </a:lnTo>
                <a:lnTo>
                  <a:pt x="34" y="138"/>
                </a:lnTo>
                <a:lnTo>
                  <a:pt x="32" y="138"/>
                </a:lnTo>
                <a:lnTo>
                  <a:pt x="28" y="140"/>
                </a:lnTo>
                <a:lnTo>
                  <a:pt x="28" y="142"/>
                </a:lnTo>
                <a:lnTo>
                  <a:pt x="28" y="142"/>
                </a:lnTo>
                <a:close/>
                <a:moveTo>
                  <a:pt x="126" y="146"/>
                </a:moveTo>
                <a:lnTo>
                  <a:pt x="126" y="146"/>
                </a:lnTo>
                <a:lnTo>
                  <a:pt x="124" y="144"/>
                </a:lnTo>
                <a:lnTo>
                  <a:pt x="124" y="144"/>
                </a:lnTo>
                <a:lnTo>
                  <a:pt x="120" y="144"/>
                </a:lnTo>
                <a:lnTo>
                  <a:pt x="120" y="144"/>
                </a:lnTo>
                <a:lnTo>
                  <a:pt x="120" y="148"/>
                </a:lnTo>
                <a:lnTo>
                  <a:pt x="122" y="150"/>
                </a:lnTo>
                <a:lnTo>
                  <a:pt x="124" y="148"/>
                </a:lnTo>
                <a:lnTo>
                  <a:pt x="126" y="146"/>
                </a:lnTo>
                <a:lnTo>
                  <a:pt x="126" y="146"/>
                </a:lnTo>
                <a:close/>
                <a:moveTo>
                  <a:pt x="130" y="152"/>
                </a:moveTo>
                <a:lnTo>
                  <a:pt x="130" y="152"/>
                </a:lnTo>
                <a:lnTo>
                  <a:pt x="132" y="152"/>
                </a:lnTo>
                <a:lnTo>
                  <a:pt x="132" y="152"/>
                </a:lnTo>
                <a:lnTo>
                  <a:pt x="132" y="152"/>
                </a:lnTo>
                <a:lnTo>
                  <a:pt x="134" y="150"/>
                </a:lnTo>
                <a:lnTo>
                  <a:pt x="136" y="148"/>
                </a:lnTo>
                <a:lnTo>
                  <a:pt x="136" y="148"/>
                </a:lnTo>
                <a:lnTo>
                  <a:pt x="134" y="146"/>
                </a:lnTo>
                <a:lnTo>
                  <a:pt x="132" y="146"/>
                </a:lnTo>
                <a:lnTo>
                  <a:pt x="130" y="148"/>
                </a:lnTo>
                <a:lnTo>
                  <a:pt x="130" y="152"/>
                </a:lnTo>
                <a:lnTo>
                  <a:pt x="130" y="152"/>
                </a:lnTo>
                <a:close/>
                <a:moveTo>
                  <a:pt x="72" y="152"/>
                </a:moveTo>
                <a:lnTo>
                  <a:pt x="72" y="152"/>
                </a:lnTo>
                <a:lnTo>
                  <a:pt x="74" y="154"/>
                </a:lnTo>
                <a:lnTo>
                  <a:pt x="78" y="152"/>
                </a:lnTo>
                <a:lnTo>
                  <a:pt x="84" y="150"/>
                </a:lnTo>
                <a:lnTo>
                  <a:pt x="84" y="150"/>
                </a:lnTo>
                <a:lnTo>
                  <a:pt x="84" y="148"/>
                </a:lnTo>
                <a:lnTo>
                  <a:pt x="82" y="148"/>
                </a:lnTo>
                <a:lnTo>
                  <a:pt x="78" y="148"/>
                </a:lnTo>
                <a:lnTo>
                  <a:pt x="74" y="148"/>
                </a:lnTo>
                <a:lnTo>
                  <a:pt x="72" y="152"/>
                </a:lnTo>
                <a:lnTo>
                  <a:pt x="72" y="152"/>
                </a:lnTo>
                <a:close/>
                <a:moveTo>
                  <a:pt x="142" y="160"/>
                </a:moveTo>
                <a:lnTo>
                  <a:pt x="142" y="160"/>
                </a:lnTo>
                <a:lnTo>
                  <a:pt x="146" y="160"/>
                </a:lnTo>
                <a:lnTo>
                  <a:pt x="148" y="160"/>
                </a:lnTo>
                <a:lnTo>
                  <a:pt x="150" y="160"/>
                </a:lnTo>
                <a:lnTo>
                  <a:pt x="150" y="160"/>
                </a:lnTo>
                <a:lnTo>
                  <a:pt x="150" y="156"/>
                </a:lnTo>
                <a:lnTo>
                  <a:pt x="146" y="154"/>
                </a:lnTo>
                <a:lnTo>
                  <a:pt x="142" y="156"/>
                </a:lnTo>
                <a:lnTo>
                  <a:pt x="142" y="160"/>
                </a:lnTo>
                <a:lnTo>
                  <a:pt x="142" y="160"/>
                </a:lnTo>
                <a:close/>
                <a:moveTo>
                  <a:pt x="190" y="156"/>
                </a:moveTo>
                <a:lnTo>
                  <a:pt x="190" y="156"/>
                </a:lnTo>
                <a:lnTo>
                  <a:pt x="184" y="156"/>
                </a:lnTo>
                <a:lnTo>
                  <a:pt x="184" y="156"/>
                </a:lnTo>
                <a:lnTo>
                  <a:pt x="184" y="158"/>
                </a:lnTo>
                <a:lnTo>
                  <a:pt x="186" y="158"/>
                </a:lnTo>
                <a:lnTo>
                  <a:pt x="188" y="158"/>
                </a:lnTo>
                <a:lnTo>
                  <a:pt x="190" y="156"/>
                </a:lnTo>
                <a:lnTo>
                  <a:pt x="190" y="156"/>
                </a:lnTo>
                <a:close/>
                <a:moveTo>
                  <a:pt x="166" y="166"/>
                </a:moveTo>
                <a:lnTo>
                  <a:pt x="166" y="166"/>
                </a:lnTo>
                <a:lnTo>
                  <a:pt x="162" y="158"/>
                </a:lnTo>
                <a:lnTo>
                  <a:pt x="162" y="158"/>
                </a:lnTo>
                <a:lnTo>
                  <a:pt x="158" y="158"/>
                </a:lnTo>
                <a:lnTo>
                  <a:pt x="158" y="158"/>
                </a:lnTo>
                <a:lnTo>
                  <a:pt x="160" y="164"/>
                </a:lnTo>
                <a:lnTo>
                  <a:pt x="162" y="168"/>
                </a:lnTo>
                <a:lnTo>
                  <a:pt x="166" y="166"/>
                </a:lnTo>
                <a:lnTo>
                  <a:pt x="166" y="166"/>
                </a:lnTo>
                <a:close/>
                <a:moveTo>
                  <a:pt x="178" y="162"/>
                </a:moveTo>
                <a:lnTo>
                  <a:pt x="178" y="162"/>
                </a:lnTo>
                <a:lnTo>
                  <a:pt x="178" y="162"/>
                </a:lnTo>
                <a:lnTo>
                  <a:pt x="176" y="162"/>
                </a:lnTo>
                <a:lnTo>
                  <a:pt x="172" y="160"/>
                </a:lnTo>
                <a:lnTo>
                  <a:pt x="172" y="160"/>
                </a:lnTo>
                <a:lnTo>
                  <a:pt x="172" y="164"/>
                </a:lnTo>
                <a:lnTo>
                  <a:pt x="174" y="166"/>
                </a:lnTo>
                <a:lnTo>
                  <a:pt x="178" y="166"/>
                </a:lnTo>
                <a:lnTo>
                  <a:pt x="178" y="162"/>
                </a:lnTo>
                <a:lnTo>
                  <a:pt x="178" y="162"/>
                </a:lnTo>
                <a:close/>
                <a:moveTo>
                  <a:pt x="78" y="166"/>
                </a:moveTo>
                <a:lnTo>
                  <a:pt x="78" y="166"/>
                </a:lnTo>
                <a:lnTo>
                  <a:pt x="76" y="164"/>
                </a:lnTo>
                <a:lnTo>
                  <a:pt x="74" y="162"/>
                </a:lnTo>
                <a:lnTo>
                  <a:pt x="74" y="162"/>
                </a:lnTo>
                <a:lnTo>
                  <a:pt x="74" y="166"/>
                </a:lnTo>
                <a:lnTo>
                  <a:pt x="74" y="166"/>
                </a:lnTo>
                <a:lnTo>
                  <a:pt x="78" y="166"/>
                </a:lnTo>
                <a:lnTo>
                  <a:pt x="78" y="166"/>
                </a:ln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GB" dirty="0"/>
          </a:p>
        </p:txBody>
      </p:sp>
      <p:grpSp>
        <p:nvGrpSpPr>
          <p:cNvPr id="135" name="Group 886">
            <a:extLst>
              <a:ext uri="{FF2B5EF4-FFF2-40B4-BE49-F238E27FC236}">
                <a16:creationId xmlns:a16="http://schemas.microsoft.com/office/drawing/2014/main" id="{0B788454-0CA4-4790-A544-0C0450EB5088}"/>
              </a:ext>
            </a:extLst>
          </p:cNvPr>
          <p:cNvGrpSpPr/>
          <p:nvPr/>
        </p:nvGrpSpPr>
        <p:grpSpPr>
          <a:xfrm>
            <a:off x="1487451" y="3212172"/>
            <a:ext cx="250277" cy="550152"/>
            <a:chOff x="4300538" y="3905250"/>
            <a:chExt cx="1041400" cy="2289175"/>
          </a:xfrm>
        </p:grpSpPr>
        <p:sp>
          <p:nvSpPr>
            <p:cNvPr id="136" name="Freeform 150">
              <a:extLst>
                <a:ext uri="{FF2B5EF4-FFF2-40B4-BE49-F238E27FC236}">
                  <a16:creationId xmlns:a16="http://schemas.microsoft.com/office/drawing/2014/main" id="{5CD00DEA-4321-495D-B923-544A3F84D639}"/>
                </a:ext>
              </a:extLst>
            </p:cNvPr>
            <p:cNvSpPr>
              <a:spLocks noEditPoints="1"/>
            </p:cNvSpPr>
            <p:nvPr/>
          </p:nvSpPr>
          <p:spPr bwMode="auto">
            <a:xfrm>
              <a:off x="4300538" y="3905250"/>
              <a:ext cx="1041400" cy="2289175"/>
            </a:xfrm>
            <a:custGeom>
              <a:avLst/>
              <a:gdLst>
                <a:gd name="T0" fmla="*/ 626 w 656"/>
                <a:gd name="T1" fmla="*/ 1372 h 1442"/>
                <a:gd name="T2" fmla="*/ 510 w 656"/>
                <a:gd name="T3" fmla="*/ 1188 h 1442"/>
                <a:gd name="T4" fmla="*/ 468 w 656"/>
                <a:gd name="T5" fmla="*/ 1004 h 1442"/>
                <a:gd name="T6" fmla="*/ 444 w 656"/>
                <a:gd name="T7" fmla="*/ 882 h 1442"/>
                <a:gd name="T8" fmla="*/ 444 w 656"/>
                <a:gd name="T9" fmla="*/ 768 h 1442"/>
                <a:gd name="T10" fmla="*/ 414 w 656"/>
                <a:gd name="T11" fmla="*/ 686 h 1442"/>
                <a:gd name="T12" fmla="*/ 418 w 656"/>
                <a:gd name="T13" fmla="*/ 522 h 1442"/>
                <a:gd name="T14" fmla="*/ 434 w 656"/>
                <a:gd name="T15" fmla="*/ 462 h 1442"/>
                <a:gd name="T16" fmla="*/ 396 w 656"/>
                <a:gd name="T17" fmla="*/ 320 h 1442"/>
                <a:gd name="T18" fmla="*/ 378 w 656"/>
                <a:gd name="T19" fmla="*/ 280 h 1442"/>
                <a:gd name="T20" fmla="*/ 362 w 656"/>
                <a:gd name="T21" fmla="*/ 226 h 1442"/>
                <a:gd name="T22" fmla="*/ 398 w 656"/>
                <a:gd name="T23" fmla="*/ 182 h 1442"/>
                <a:gd name="T24" fmla="*/ 412 w 656"/>
                <a:gd name="T25" fmla="*/ 118 h 1442"/>
                <a:gd name="T26" fmla="*/ 402 w 656"/>
                <a:gd name="T27" fmla="*/ 72 h 1442"/>
                <a:gd name="T28" fmla="*/ 390 w 656"/>
                <a:gd name="T29" fmla="*/ 46 h 1442"/>
                <a:gd name="T30" fmla="*/ 390 w 656"/>
                <a:gd name="T31" fmla="*/ 22 h 1442"/>
                <a:gd name="T32" fmla="*/ 344 w 656"/>
                <a:gd name="T33" fmla="*/ 0 h 1442"/>
                <a:gd name="T34" fmla="*/ 316 w 656"/>
                <a:gd name="T35" fmla="*/ 6 h 1442"/>
                <a:gd name="T36" fmla="*/ 252 w 656"/>
                <a:gd name="T37" fmla="*/ 22 h 1442"/>
                <a:gd name="T38" fmla="*/ 206 w 656"/>
                <a:gd name="T39" fmla="*/ 96 h 1442"/>
                <a:gd name="T40" fmla="*/ 168 w 656"/>
                <a:gd name="T41" fmla="*/ 130 h 1442"/>
                <a:gd name="T42" fmla="*/ 170 w 656"/>
                <a:gd name="T43" fmla="*/ 144 h 1442"/>
                <a:gd name="T44" fmla="*/ 168 w 656"/>
                <a:gd name="T45" fmla="*/ 184 h 1442"/>
                <a:gd name="T46" fmla="*/ 162 w 656"/>
                <a:gd name="T47" fmla="*/ 200 h 1442"/>
                <a:gd name="T48" fmla="*/ 174 w 656"/>
                <a:gd name="T49" fmla="*/ 218 h 1442"/>
                <a:gd name="T50" fmla="*/ 210 w 656"/>
                <a:gd name="T51" fmla="*/ 222 h 1442"/>
                <a:gd name="T52" fmla="*/ 252 w 656"/>
                <a:gd name="T53" fmla="*/ 234 h 1442"/>
                <a:gd name="T54" fmla="*/ 242 w 656"/>
                <a:gd name="T55" fmla="*/ 266 h 1442"/>
                <a:gd name="T56" fmla="*/ 206 w 656"/>
                <a:gd name="T57" fmla="*/ 334 h 1442"/>
                <a:gd name="T58" fmla="*/ 204 w 656"/>
                <a:gd name="T59" fmla="*/ 464 h 1442"/>
                <a:gd name="T60" fmla="*/ 202 w 656"/>
                <a:gd name="T61" fmla="*/ 508 h 1442"/>
                <a:gd name="T62" fmla="*/ 182 w 656"/>
                <a:gd name="T63" fmla="*/ 612 h 1442"/>
                <a:gd name="T64" fmla="*/ 164 w 656"/>
                <a:gd name="T65" fmla="*/ 760 h 1442"/>
                <a:gd name="T66" fmla="*/ 166 w 656"/>
                <a:gd name="T67" fmla="*/ 812 h 1442"/>
                <a:gd name="T68" fmla="*/ 72 w 656"/>
                <a:gd name="T69" fmla="*/ 832 h 1442"/>
                <a:gd name="T70" fmla="*/ 30 w 656"/>
                <a:gd name="T71" fmla="*/ 936 h 1442"/>
                <a:gd name="T72" fmla="*/ 4 w 656"/>
                <a:gd name="T73" fmla="*/ 1096 h 1442"/>
                <a:gd name="T74" fmla="*/ 96 w 656"/>
                <a:gd name="T75" fmla="*/ 1232 h 1442"/>
                <a:gd name="T76" fmla="*/ 74 w 656"/>
                <a:gd name="T77" fmla="*/ 1296 h 1442"/>
                <a:gd name="T78" fmla="*/ 54 w 656"/>
                <a:gd name="T79" fmla="*/ 1348 h 1442"/>
                <a:gd name="T80" fmla="*/ 74 w 656"/>
                <a:gd name="T81" fmla="*/ 1424 h 1442"/>
                <a:gd name="T82" fmla="*/ 84 w 656"/>
                <a:gd name="T83" fmla="*/ 1400 h 1442"/>
                <a:gd name="T84" fmla="*/ 106 w 656"/>
                <a:gd name="T85" fmla="*/ 1382 h 1442"/>
                <a:gd name="T86" fmla="*/ 142 w 656"/>
                <a:gd name="T87" fmla="*/ 1440 h 1442"/>
                <a:gd name="T88" fmla="*/ 224 w 656"/>
                <a:gd name="T89" fmla="*/ 1418 h 1442"/>
                <a:gd name="T90" fmla="*/ 162 w 656"/>
                <a:gd name="T91" fmla="*/ 1384 h 1442"/>
                <a:gd name="T92" fmla="*/ 152 w 656"/>
                <a:gd name="T93" fmla="*/ 1268 h 1442"/>
                <a:gd name="T94" fmla="*/ 262 w 656"/>
                <a:gd name="T95" fmla="*/ 1164 h 1442"/>
                <a:gd name="T96" fmla="*/ 366 w 656"/>
                <a:gd name="T97" fmla="*/ 1100 h 1442"/>
                <a:gd name="T98" fmla="*/ 416 w 656"/>
                <a:gd name="T99" fmla="*/ 1162 h 1442"/>
                <a:gd name="T100" fmla="*/ 484 w 656"/>
                <a:gd name="T101" fmla="*/ 1302 h 1442"/>
                <a:gd name="T102" fmla="*/ 484 w 656"/>
                <a:gd name="T103" fmla="*/ 1370 h 1442"/>
                <a:gd name="T104" fmla="*/ 522 w 656"/>
                <a:gd name="T105" fmla="*/ 1440 h 1442"/>
                <a:gd name="T106" fmla="*/ 514 w 656"/>
                <a:gd name="T107" fmla="*/ 1378 h 1442"/>
                <a:gd name="T108" fmla="*/ 558 w 656"/>
                <a:gd name="T109" fmla="*/ 1406 h 1442"/>
                <a:gd name="T110" fmla="*/ 622 w 656"/>
                <a:gd name="T111" fmla="*/ 1416 h 1442"/>
                <a:gd name="T112" fmla="*/ 650 w 656"/>
                <a:gd name="T113" fmla="*/ 1368 h 1442"/>
                <a:gd name="T114" fmla="*/ 410 w 656"/>
                <a:gd name="T115" fmla="*/ 814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56" h="1442">
                  <a:moveTo>
                    <a:pt x="404" y="28"/>
                  </a:moveTo>
                  <a:lnTo>
                    <a:pt x="404" y="28"/>
                  </a:lnTo>
                  <a:lnTo>
                    <a:pt x="404" y="28"/>
                  </a:lnTo>
                  <a:close/>
                  <a:moveTo>
                    <a:pt x="650" y="1368"/>
                  </a:moveTo>
                  <a:lnTo>
                    <a:pt x="650" y="1368"/>
                  </a:lnTo>
                  <a:lnTo>
                    <a:pt x="638" y="1370"/>
                  </a:lnTo>
                  <a:lnTo>
                    <a:pt x="626" y="1372"/>
                  </a:lnTo>
                  <a:lnTo>
                    <a:pt x="604" y="1378"/>
                  </a:lnTo>
                  <a:lnTo>
                    <a:pt x="604" y="1378"/>
                  </a:lnTo>
                  <a:lnTo>
                    <a:pt x="568" y="1320"/>
                  </a:lnTo>
                  <a:lnTo>
                    <a:pt x="550" y="1284"/>
                  </a:lnTo>
                  <a:lnTo>
                    <a:pt x="534" y="1252"/>
                  </a:lnTo>
                  <a:lnTo>
                    <a:pt x="534" y="1252"/>
                  </a:lnTo>
                  <a:lnTo>
                    <a:pt x="510" y="1188"/>
                  </a:lnTo>
                  <a:lnTo>
                    <a:pt x="490" y="1124"/>
                  </a:lnTo>
                  <a:lnTo>
                    <a:pt x="476" y="1072"/>
                  </a:lnTo>
                  <a:lnTo>
                    <a:pt x="470" y="1050"/>
                  </a:lnTo>
                  <a:lnTo>
                    <a:pt x="470" y="1050"/>
                  </a:lnTo>
                  <a:lnTo>
                    <a:pt x="472" y="1042"/>
                  </a:lnTo>
                  <a:lnTo>
                    <a:pt x="472" y="1030"/>
                  </a:lnTo>
                  <a:lnTo>
                    <a:pt x="468" y="1004"/>
                  </a:lnTo>
                  <a:lnTo>
                    <a:pt x="466" y="982"/>
                  </a:lnTo>
                  <a:lnTo>
                    <a:pt x="466" y="974"/>
                  </a:lnTo>
                  <a:lnTo>
                    <a:pt x="466" y="970"/>
                  </a:lnTo>
                  <a:lnTo>
                    <a:pt x="466" y="970"/>
                  </a:lnTo>
                  <a:lnTo>
                    <a:pt x="460" y="940"/>
                  </a:lnTo>
                  <a:lnTo>
                    <a:pt x="452" y="912"/>
                  </a:lnTo>
                  <a:lnTo>
                    <a:pt x="444" y="882"/>
                  </a:lnTo>
                  <a:lnTo>
                    <a:pt x="436" y="852"/>
                  </a:lnTo>
                  <a:lnTo>
                    <a:pt x="460" y="836"/>
                  </a:lnTo>
                  <a:lnTo>
                    <a:pt x="462" y="802"/>
                  </a:lnTo>
                  <a:lnTo>
                    <a:pt x="452" y="786"/>
                  </a:lnTo>
                  <a:lnTo>
                    <a:pt x="452" y="786"/>
                  </a:lnTo>
                  <a:lnTo>
                    <a:pt x="448" y="778"/>
                  </a:lnTo>
                  <a:lnTo>
                    <a:pt x="444" y="768"/>
                  </a:lnTo>
                  <a:lnTo>
                    <a:pt x="430" y="730"/>
                  </a:lnTo>
                  <a:lnTo>
                    <a:pt x="430" y="730"/>
                  </a:lnTo>
                  <a:lnTo>
                    <a:pt x="426" y="718"/>
                  </a:lnTo>
                  <a:lnTo>
                    <a:pt x="424" y="708"/>
                  </a:lnTo>
                  <a:lnTo>
                    <a:pt x="420" y="698"/>
                  </a:lnTo>
                  <a:lnTo>
                    <a:pt x="414" y="686"/>
                  </a:lnTo>
                  <a:lnTo>
                    <a:pt x="414" y="686"/>
                  </a:lnTo>
                  <a:lnTo>
                    <a:pt x="418" y="676"/>
                  </a:lnTo>
                  <a:lnTo>
                    <a:pt x="422" y="662"/>
                  </a:lnTo>
                  <a:lnTo>
                    <a:pt x="424" y="636"/>
                  </a:lnTo>
                  <a:lnTo>
                    <a:pt x="424" y="608"/>
                  </a:lnTo>
                  <a:lnTo>
                    <a:pt x="422" y="578"/>
                  </a:lnTo>
                  <a:lnTo>
                    <a:pt x="418" y="550"/>
                  </a:lnTo>
                  <a:lnTo>
                    <a:pt x="418" y="522"/>
                  </a:lnTo>
                  <a:lnTo>
                    <a:pt x="418" y="494"/>
                  </a:lnTo>
                  <a:lnTo>
                    <a:pt x="420" y="482"/>
                  </a:lnTo>
                  <a:lnTo>
                    <a:pt x="424" y="472"/>
                  </a:lnTo>
                  <a:lnTo>
                    <a:pt x="424" y="472"/>
                  </a:lnTo>
                  <a:lnTo>
                    <a:pt x="428" y="470"/>
                  </a:lnTo>
                  <a:lnTo>
                    <a:pt x="432" y="468"/>
                  </a:lnTo>
                  <a:lnTo>
                    <a:pt x="434" y="462"/>
                  </a:lnTo>
                  <a:lnTo>
                    <a:pt x="436" y="452"/>
                  </a:lnTo>
                  <a:lnTo>
                    <a:pt x="434" y="440"/>
                  </a:lnTo>
                  <a:lnTo>
                    <a:pt x="426" y="416"/>
                  </a:lnTo>
                  <a:lnTo>
                    <a:pt x="418" y="394"/>
                  </a:lnTo>
                  <a:lnTo>
                    <a:pt x="418" y="394"/>
                  </a:lnTo>
                  <a:lnTo>
                    <a:pt x="402" y="340"/>
                  </a:lnTo>
                  <a:lnTo>
                    <a:pt x="396" y="320"/>
                  </a:lnTo>
                  <a:lnTo>
                    <a:pt x="396" y="312"/>
                  </a:lnTo>
                  <a:lnTo>
                    <a:pt x="396" y="308"/>
                  </a:lnTo>
                  <a:lnTo>
                    <a:pt x="396" y="308"/>
                  </a:lnTo>
                  <a:lnTo>
                    <a:pt x="396" y="300"/>
                  </a:lnTo>
                  <a:lnTo>
                    <a:pt x="392" y="294"/>
                  </a:lnTo>
                  <a:lnTo>
                    <a:pt x="386" y="286"/>
                  </a:lnTo>
                  <a:lnTo>
                    <a:pt x="378" y="280"/>
                  </a:lnTo>
                  <a:lnTo>
                    <a:pt x="364" y="268"/>
                  </a:lnTo>
                  <a:lnTo>
                    <a:pt x="360" y="260"/>
                  </a:lnTo>
                  <a:lnTo>
                    <a:pt x="358" y="254"/>
                  </a:lnTo>
                  <a:lnTo>
                    <a:pt x="358" y="254"/>
                  </a:lnTo>
                  <a:lnTo>
                    <a:pt x="362" y="238"/>
                  </a:lnTo>
                  <a:lnTo>
                    <a:pt x="362" y="232"/>
                  </a:lnTo>
                  <a:lnTo>
                    <a:pt x="362" y="226"/>
                  </a:lnTo>
                  <a:lnTo>
                    <a:pt x="362" y="226"/>
                  </a:lnTo>
                  <a:lnTo>
                    <a:pt x="364" y="212"/>
                  </a:lnTo>
                  <a:lnTo>
                    <a:pt x="366" y="204"/>
                  </a:lnTo>
                  <a:lnTo>
                    <a:pt x="382" y="196"/>
                  </a:lnTo>
                  <a:lnTo>
                    <a:pt x="382" y="196"/>
                  </a:lnTo>
                  <a:lnTo>
                    <a:pt x="392" y="188"/>
                  </a:lnTo>
                  <a:lnTo>
                    <a:pt x="398" y="182"/>
                  </a:lnTo>
                  <a:lnTo>
                    <a:pt x="400" y="178"/>
                  </a:lnTo>
                  <a:lnTo>
                    <a:pt x="400" y="176"/>
                  </a:lnTo>
                  <a:lnTo>
                    <a:pt x="400" y="176"/>
                  </a:lnTo>
                  <a:lnTo>
                    <a:pt x="402" y="170"/>
                  </a:lnTo>
                  <a:lnTo>
                    <a:pt x="406" y="154"/>
                  </a:lnTo>
                  <a:lnTo>
                    <a:pt x="412" y="118"/>
                  </a:lnTo>
                  <a:lnTo>
                    <a:pt x="412" y="118"/>
                  </a:lnTo>
                  <a:lnTo>
                    <a:pt x="412" y="112"/>
                  </a:lnTo>
                  <a:lnTo>
                    <a:pt x="408" y="104"/>
                  </a:lnTo>
                  <a:lnTo>
                    <a:pt x="406" y="100"/>
                  </a:lnTo>
                  <a:lnTo>
                    <a:pt x="406" y="100"/>
                  </a:lnTo>
                  <a:lnTo>
                    <a:pt x="404" y="84"/>
                  </a:lnTo>
                  <a:lnTo>
                    <a:pt x="404" y="84"/>
                  </a:lnTo>
                  <a:lnTo>
                    <a:pt x="402" y="72"/>
                  </a:lnTo>
                  <a:lnTo>
                    <a:pt x="400" y="60"/>
                  </a:lnTo>
                  <a:lnTo>
                    <a:pt x="394" y="50"/>
                  </a:lnTo>
                  <a:lnTo>
                    <a:pt x="394" y="50"/>
                  </a:lnTo>
                  <a:lnTo>
                    <a:pt x="394" y="50"/>
                  </a:lnTo>
                  <a:lnTo>
                    <a:pt x="392" y="46"/>
                  </a:lnTo>
                  <a:lnTo>
                    <a:pt x="392" y="46"/>
                  </a:lnTo>
                  <a:lnTo>
                    <a:pt x="390" y="46"/>
                  </a:lnTo>
                  <a:lnTo>
                    <a:pt x="390" y="46"/>
                  </a:lnTo>
                  <a:lnTo>
                    <a:pt x="398" y="40"/>
                  </a:lnTo>
                  <a:lnTo>
                    <a:pt x="404" y="36"/>
                  </a:lnTo>
                  <a:lnTo>
                    <a:pt x="404" y="32"/>
                  </a:lnTo>
                  <a:lnTo>
                    <a:pt x="404" y="28"/>
                  </a:lnTo>
                  <a:lnTo>
                    <a:pt x="404" y="28"/>
                  </a:lnTo>
                  <a:lnTo>
                    <a:pt x="390" y="22"/>
                  </a:lnTo>
                  <a:lnTo>
                    <a:pt x="390" y="22"/>
                  </a:lnTo>
                  <a:lnTo>
                    <a:pt x="390" y="22"/>
                  </a:lnTo>
                  <a:lnTo>
                    <a:pt x="384" y="18"/>
                  </a:lnTo>
                  <a:lnTo>
                    <a:pt x="370" y="8"/>
                  </a:lnTo>
                  <a:lnTo>
                    <a:pt x="360" y="4"/>
                  </a:lnTo>
                  <a:lnTo>
                    <a:pt x="352" y="2"/>
                  </a:lnTo>
                  <a:lnTo>
                    <a:pt x="344" y="0"/>
                  </a:lnTo>
                  <a:lnTo>
                    <a:pt x="338" y="2"/>
                  </a:lnTo>
                  <a:lnTo>
                    <a:pt x="338" y="2"/>
                  </a:lnTo>
                  <a:lnTo>
                    <a:pt x="330" y="2"/>
                  </a:lnTo>
                  <a:lnTo>
                    <a:pt x="324" y="4"/>
                  </a:lnTo>
                  <a:lnTo>
                    <a:pt x="318" y="6"/>
                  </a:lnTo>
                  <a:lnTo>
                    <a:pt x="318" y="6"/>
                  </a:lnTo>
                  <a:lnTo>
                    <a:pt x="316" y="6"/>
                  </a:lnTo>
                  <a:lnTo>
                    <a:pt x="316" y="6"/>
                  </a:lnTo>
                  <a:lnTo>
                    <a:pt x="304" y="6"/>
                  </a:lnTo>
                  <a:lnTo>
                    <a:pt x="292" y="6"/>
                  </a:lnTo>
                  <a:lnTo>
                    <a:pt x="282" y="8"/>
                  </a:lnTo>
                  <a:lnTo>
                    <a:pt x="270" y="10"/>
                  </a:lnTo>
                  <a:lnTo>
                    <a:pt x="260" y="16"/>
                  </a:lnTo>
                  <a:lnTo>
                    <a:pt x="252" y="22"/>
                  </a:lnTo>
                  <a:lnTo>
                    <a:pt x="244" y="30"/>
                  </a:lnTo>
                  <a:lnTo>
                    <a:pt x="238" y="38"/>
                  </a:lnTo>
                  <a:lnTo>
                    <a:pt x="238" y="38"/>
                  </a:lnTo>
                  <a:lnTo>
                    <a:pt x="224" y="58"/>
                  </a:lnTo>
                  <a:lnTo>
                    <a:pt x="214" y="76"/>
                  </a:lnTo>
                  <a:lnTo>
                    <a:pt x="206" y="96"/>
                  </a:lnTo>
                  <a:lnTo>
                    <a:pt x="206" y="96"/>
                  </a:lnTo>
                  <a:lnTo>
                    <a:pt x="192" y="120"/>
                  </a:lnTo>
                  <a:lnTo>
                    <a:pt x="182" y="140"/>
                  </a:lnTo>
                  <a:lnTo>
                    <a:pt x="182" y="140"/>
                  </a:lnTo>
                  <a:lnTo>
                    <a:pt x="174" y="138"/>
                  </a:lnTo>
                  <a:lnTo>
                    <a:pt x="170" y="136"/>
                  </a:lnTo>
                  <a:lnTo>
                    <a:pt x="168" y="132"/>
                  </a:lnTo>
                  <a:lnTo>
                    <a:pt x="168" y="130"/>
                  </a:lnTo>
                  <a:lnTo>
                    <a:pt x="170" y="122"/>
                  </a:lnTo>
                  <a:lnTo>
                    <a:pt x="172" y="120"/>
                  </a:lnTo>
                  <a:lnTo>
                    <a:pt x="172" y="120"/>
                  </a:lnTo>
                  <a:lnTo>
                    <a:pt x="166" y="128"/>
                  </a:lnTo>
                  <a:lnTo>
                    <a:pt x="164" y="134"/>
                  </a:lnTo>
                  <a:lnTo>
                    <a:pt x="166" y="138"/>
                  </a:lnTo>
                  <a:lnTo>
                    <a:pt x="170" y="144"/>
                  </a:lnTo>
                  <a:lnTo>
                    <a:pt x="178" y="150"/>
                  </a:lnTo>
                  <a:lnTo>
                    <a:pt x="182" y="150"/>
                  </a:lnTo>
                  <a:lnTo>
                    <a:pt x="182" y="150"/>
                  </a:lnTo>
                  <a:lnTo>
                    <a:pt x="172" y="160"/>
                  </a:lnTo>
                  <a:lnTo>
                    <a:pt x="168" y="168"/>
                  </a:lnTo>
                  <a:lnTo>
                    <a:pt x="166" y="176"/>
                  </a:lnTo>
                  <a:lnTo>
                    <a:pt x="168" y="184"/>
                  </a:lnTo>
                  <a:lnTo>
                    <a:pt x="170" y="190"/>
                  </a:lnTo>
                  <a:lnTo>
                    <a:pt x="174" y="196"/>
                  </a:lnTo>
                  <a:lnTo>
                    <a:pt x="178" y="200"/>
                  </a:lnTo>
                  <a:lnTo>
                    <a:pt x="178" y="200"/>
                  </a:lnTo>
                  <a:lnTo>
                    <a:pt x="168" y="202"/>
                  </a:lnTo>
                  <a:lnTo>
                    <a:pt x="162" y="200"/>
                  </a:lnTo>
                  <a:lnTo>
                    <a:pt x="162" y="200"/>
                  </a:lnTo>
                  <a:lnTo>
                    <a:pt x="172" y="204"/>
                  </a:lnTo>
                  <a:lnTo>
                    <a:pt x="182" y="206"/>
                  </a:lnTo>
                  <a:lnTo>
                    <a:pt x="190" y="204"/>
                  </a:lnTo>
                  <a:lnTo>
                    <a:pt x="182" y="218"/>
                  </a:lnTo>
                  <a:lnTo>
                    <a:pt x="182" y="218"/>
                  </a:lnTo>
                  <a:lnTo>
                    <a:pt x="176" y="220"/>
                  </a:lnTo>
                  <a:lnTo>
                    <a:pt x="174" y="218"/>
                  </a:lnTo>
                  <a:lnTo>
                    <a:pt x="174" y="218"/>
                  </a:lnTo>
                  <a:lnTo>
                    <a:pt x="182" y="222"/>
                  </a:lnTo>
                  <a:lnTo>
                    <a:pt x="190" y="224"/>
                  </a:lnTo>
                  <a:lnTo>
                    <a:pt x="190" y="224"/>
                  </a:lnTo>
                  <a:lnTo>
                    <a:pt x="204" y="224"/>
                  </a:lnTo>
                  <a:lnTo>
                    <a:pt x="204" y="224"/>
                  </a:lnTo>
                  <a:lnTo>
                    <a:pt x="210" y="222"/>
                  </a:lnTo>
                  <a:lnTo>
                    <a:pt x="214" y="220"/>
                  </a:lnTo>
                  <a:lnTo>
                    <a:pt x="218" y="226"/>
                  </a:lnTo>
                  <a:lnTo>
                    <a:pt x="218" y="226"/>
                  </a:lnTo>
                  <a:lnTo>
                    <a:pt x="244" y="228"/>
                  </a:lnTo>
                  <a:lnTo>
                    <a:pt x="244" y="228"/>
                  </a:lnTo>
                  <a:lnTo>
                    <a:pt x="250" y="230"/>
                  </a:lnTo>
                  <a:lnTo>
                    <a:pt x="252" y="234"/>
                  </a:lnTo>
                  <a:lnTo>
                    <a:pt x="252" y="240"/>
                  </a:lnTo>
                  <a:lnTo>
                    <a:pt x="254" y="248"/>
                  </a:lnTo>
                  <a:lnTo>
                    <a:pt x="256" y="248"/>
                  </a:lnTo>
                  <a:lnTo>
                    <a:pt x="256" y="248"/>
                  </a:lnTo>
                  <a:lnTo>
                    <a:pt x="254" y="252"/>
                  </a:lnTo>
                  <a:lnTo>
                    <a:pt x="254" y="252"/>
                  </a:lnTo>
                  <a:lnTo>
                    <a:pt x="242" y="266"/>
                  </a:lnTo>
                  <a:lnTo>
                    <a:pt x="230" y="282"/>
                  </a:lnTo>
                  <a:lnTo>
                    <a:pt x="230" y="282"/>
                  </a:lnTo>
                  <a:lnTo>
                    <a:pt x="222" y="292"/>
                  </a:lnTo>
                  <a:lnTo>
                    <a:pt x="216" y="304"/>
                  </a:lnTo>
                  <a:lnTo>
                    <a:pt x="210" y="318"/>
                  </a:lnTo>
                  <a:lnTo>
                    <a:pt x="206" y="334"/>
                  </a:lnTo>
                  <a:lnTo>
                    <a:pt x="206" y="334"/>
                  </a:lnTo>
                  <a:lnTo>
                    <a:pt x="200" y="384"/>
                  </a:lnTo>
                  <a:lnTo>
                    <a:pt x="198" y="406"/>
                  </a:lnTo>
                  <a:lnTo>
                    <a:pt x="200" y="418"/>
                  </a:lnTo>
                  <a:lnTo>
                    <a:pt x="200" y="418"/>
                  </a:lnTo>
                  <a:lnTo>
                    <a:pt x="200" y="442"/>
                  </a:lnTo>
                  <a:lnTo>
                    <a:pt x="204" y="464"/>
                  </a:lnTo>
                  <a:lnTo>
                    <a:pt x="204" y="464"/>
                  </a:lnTo>
                  <a:lnTo>
                    <a:pt x="204" y="488"/>
                  </a:lnTo>
                  <a:lnTo>
                    <a:pt x="202" y="508"/>
                  </a:lnTo>
                  <a:lnTo>
                    <a:pt x="202" y="508"/>
                  </a:lnTo>
                  <a:lnTo>
                    <a:pt x="202" y="510"/>
                  </a:lnTo>
                  <a:lnTo>
                    <a:pt x="202" y="510"/>
                  </a:lnTo>
                  <a:lnTo>
                    <a:pt x="202" y="508"/>
                  </a:lnTo>
                  <a:lnTo>
                    <a:pt x="202" y="508"/>
                  </a:lnTo>
                  <a:lnTo>
                    <a:pt x="198" y="514"/>
                  </a:lnTo>
                  <a:lnTo>
                    <a:pt x="194" y="522"/>
                  </a:lnTo>
                  <a:lnTo>
                    <a:pt x="194" y="522"/>
                  </a:lnTo>
                  <a:lnTo>
                    <a:pt x="188" y="552"/>
                  </a:lnTo>
                  <a:lnTo>
                    <a:pt x="184" y="580"/>
                  </a:lnTo>
                  <a:lnTo>
                    <a:pt x="184" y="580"/>
                  </a:lnTo>
                  <a:lnTo>
                    <a:pt x="182" y="612"/>
                  </a:lnTo>
                  <a:lnTo>
                    <a:pt x="176" y="646"/>
                  </a:lnTo>
                  <a:lnTo>
                    <a:pt x="164" y="710"/>
                  </a:lnTo>
                  <a:lnTo>
                    <a:pt x="164" y="710"/>
                  </a:lnTo>
                  <a:lnTo>
                    <a:pt x="162" y="718"/>
                  </a:lnTo>
                  <a:lnTo>
                    <a:pt x="162" y="724"/>
                  </a:lnTo>
                  <a:lnTo>
                    <a:pt x="166" y="728"/>
                  </a:lnTo>
                  <a:lnTo>
                    <a:pt x="164" y="760"/>
                  </a:lnTo>
                  <a:lnTo>
                    <a:pt x="164" y="760"/>
                  </a:lnTo>
                  <a:lnTo>
                    <a:pt x="168" y="776"/>
                  </a:lnTo>
                  <a:lnTo>
                    <a:pt x="172" y="790"/>
                  </a:lnTo>
                  <a:lnTo>
                    <a:pt x="174" y="790"/>
                  </a:lnTo>
                  <a:lnTo>
                    <a:pt x="174" y="790"/>
                  </a:lnTo>
                  <a:lnTo>
                    <a:pt x="170" y="802"/>
                  </a:lnTo>
                  <a:lnTo>
                    <a:pt x="166" y="812"/>
                  </a:lnTo>
                  <a:lnTo>
                    <a:pt x="166" y="812"/>
                  </a:lnTo>
                  <a:lnTo>
                    <a:pt x="132" y="812"/>
                  </a:lnTo>
                  <a:lnTo>
                    <a:pt x="116" y="814"/>
                  </a:lnTo>
                  <a:lnTo>
                    <a:pt x="102" y="818"/>
                  </a:lnTo>
                  <a:lnTo>
                    <a:pt x="92" y="822"/>
                  </a:lnTo>
                  <a:lnTo>
                    <a:pt x="80" y="826"/>
                  </a:lnTo>
                  <a:lnTo>
                    <a:pt x="72" y="832"/>
                  </a:lnTo>
                  <a:lnTo>
                    <a:pt x="64" y="840"/>
                  </a:lnTo>
                  <a:lnTo>
                    <a:pt x="56" y="848"/>
                  </a:lnTo>
                  <a:lnTo>
                    <a:pt x="50" y="858"/>
                  </a:lnTo>
                  <a:lnTo>
                    <a:pt x="42" y="880"/>
                  </a:lnTo>
                  <a:lnTo>
                    <a:pt x="34" y="906"/>
                  </a:lnTo>
                  <a:lnTo>
                    <a:pt x="30" y="936"/>
                  </a:lnTo>
                  <a:lnTo>
                    <a:pt x="30" y="936"/>
                  </a:lnTo>
                  <a:lnTo>
                    <a:pt x="26" y="960"/>
                  </a:lnTo>
                  <a:lnTo>
                    <a:pt x="20" y="980"/>
                  </a:lnTo>
                  <a:lnTo>
                    <a:pt x="6" y="1020"/>
                  </a:lnTo>
                  <a:lnTo>
                    <a:pt x="2" y="1040"/>
                  </a:lnTo>
                  <a:lnTo>
                    <a:pt x="0" y="1058"/>
                  </a:lnTo>
                  <a:lnTo>
                    <a:pt x="0" y="1078"/>
                  </a:lnTo>
                  <a:lnTo>
                    <a:pt x="4" y="1096"/>
                  </a:lnTo>
                  <a:lnTo>
                    <a:pt x="4" y="1096"/>
                  </a:lnTo>
                  <a:lnTo>
                    <a:pt x="50" y="1116"/>
                  </a:lnTo>
                  <a:lnTo>
                    <a:pt x="98" y="1132"/>
                  </a:lnTo>
                  <a:lnTo>
                    <a:pt x="98" y="1132"/>
                  </a:lnTo>
                  <a:lnTo>
                    <a:pt x="98" y="1164"/>
                  </a:lnTo>
                  <a:lnTo>
                    <a:pt x="96" y="1208"/>
                  </a:lnTo>
                  <a:lnTo>
                    <a:pt x="96" y="1232"/>
                  </a:lnTo>
                  <a:lnTo>
                    <a:pt x="92" y="1256"/>
                  </a:lnTo>
                  <a:lnTo>
                    <a:pt x="88" y="1280"/>
                  </a:lnTo>
                  <a:lnTo>
                    <a:pt x="82" y="1300"/>
                  </a:lnTo>
                  <a:lnTo>
                    <a:pt x="82" y="1300"/>
                  </a:lnTo>
                  <a:lnTo>
                    <a:pt x="78" y="1296"/>
                  </a:lnTo>
                  <a:lnTo>
                    <a:pt x="74" y="1296"/>
                  </a:lnTo>
                  <a:lnTo>
                    <a:pt x="74" y="1296"/>
                  </a:lnTo>
                  <a:lnTo>
                    <a:pt x="70" y="1296"/>
                  </a:lnTo>
                  <a:lnTo>
                    <a:pt x="66" y="1300"/>
                  </a:lnTo>
                  <a:lnTo>
                    <a:pt x="58" y="1312"/>
                  </a:lnTo>
                  <a:lnTo>
                    <a:pt x="54" y="1326"/>
                  </a:lnTo>
                  <a:lnTo>
                    <a:pt x="52" y="1338"/>
                  </a:lnTo>
                  <a:lnTo>
                    <a:pt x="52" y="1338"/>
                  </a:lnTo>
                  <a:lnTo>
                    <a:pt x="54" y="1348"/>
                  </a:lnTo>
                  <a:lnTo>
                    <a:pt x="60" y="1358"/>
                  </a:lnTo>
                  <a:lnTo>
                    <a:pt x="64" y="1370"/>
                  </a:lnTo>
                  <a:lnTo>
                    <a:pt x="68" y="1384"/>
                  </a:lnTo>
                  <a:lnTo>
                    <a:pt x="68" y="1384"/>
                  </a:lnTo>
                  <a:lnTo>
                    <a:pt x="74" y="1410"/>
                  </a:lnTo>
                  <a:lnTo>
                    <a:pt x="74" y="1410"/>
                  </a:lnTo>
                  <a:lnTo>
                    <a:pt x="74" y="1424"/>
                  </a:lnTo>
                  <a:lnTo>
                    <a:pt x="76" y="1430"/>
                  </a:lnTo>
                  <a:lnTo>
                    <a:pt x="78" y="1432"/>
                  </a:lnTo>
                  <a:lnTo>
                    <a:pt x="82" y="1434"/>
                  </a:lnTo>
                  <a:lnTo>
                    <a:pt x="82" y="1434"/>
                  </a:lnTo>
                  <a:lnTo>
                    <a:pt x="84" y="1426"/>
                  </a:lnTo>
                  <a:lnTo>
                    <a:pt x="84" y="1418"/>
                  </a:lnTo>
                  <a:lnTo>
                    <a:pt x="84" y="1400"/>
                  </a:lnTo>
                  <a:lnTo>
                    <a:pt x="84" y="1384"/>
                  </a:lnTo>
                  <a:lnTo>
                    <a:pt x="86" y="1376"/>
                  </a:lnTo>
                  <a:lnTo>
                    <a:pt x="90" y="1372"/>
                  </a:lnTo>
                  <a:lnTo>
                    <a:pt x="90" y="1372"/>
                  </a:lnTo>
                  <a:lnTo>
                    <a:pt x="94" y="1372"/>
                  </a:lnTo>
                  <a:lnTo>
                    <a:pt x="98" y="1374"/>
                  </a:lnTo>
                  <a:lnTo>
                    <a:pt x="106" y="1382"/>
                  </a:lnTo>
                  <a:lnTo>
                    <a:pt x="110" y="1390"/>
                  </a:lnTo>
                  <a:lnTo>
                    <a:pt x="114" y="1402"/>
                  </a:lnTo>
                  <a:lnTo>
                    <a:pt x="122" y="1422"/>
                  </a:lnTo>
                  <a:lnTo>
                    <a:pt x="126" y="1432"/>
                  </a:lnTo>
                  <a:lnTo>
                    <a:pt x="132" y="1438"/>
                  </a:lnTo>
                  <a:lnTo>
                    <a:pt x="132" y="1438"/>
                  </a:lnTo>
                  <a:lnTo>
                    <a:pt x="142" y="1440"/>
                  </a:lnTo>
                  <a:lnTo>
                    <a:pt x="156" y="1442"/>
                  </a:lnTo>
                  <a:lnTo>
                    <a:pt x="174" y="1442"/>
                  </a:lnTo>
                  <a:lnTo>
                    <a:pt x="190" y="1438"/>
                  </a:lnTo>
                  <a:lnTo>
                    <a:pt x="204" y="1434"/>
                  </a:lnTo>
                  <a:lnTo>
                    <a:pt x="216" y="1428"/>
                  </a:lnTo>
                  <a:lnTo>
                    <a:pt x="220" y="1422"/>
                  </a:lnTo>
                  <a:lnTo>
                    <a:pt x="224" y="1418"/>
                  </a:lnTo>
                  <a:lnTo>
                    <a:pt x="224" y="1414"/>
                  </a:lnTo>
                  <a:lnTo>
                    <a:pt x="224" y="1408"/>
                  </a:lnTo>
                  <a:lnTo>
                    <a:pt x="224" y="1408"/>
                  </a:lnTo>
                  <a:lnTo>
                    <a:pt x="176" y="1402"/>
                  </a:lnTo>
                  <a:lnTo>
                    <a:pt x="176" y="1402"/>
                  </a:lnTo>
                  <a:lnTo>
                    <a:pt x="168" y="1394"/>
                  </a:lnTo>
                  <a:lnTo>
                    <a:pt x="162" y="1384"/>
                  </a:lnTo>
                  <a:lnTo>
                    <a:pt x="158" y="1374"/>
                  </a:lnTo>
                  <a:lnTo>
                    <a:pt x="154" y="1364"/>
                  </a:lnTo>
                  <a:lnTo>
                    <a:pt x="148" y="1342"/>
                  </a:lnTo>
                  <a:lnTo>
                    <a:pt x="148" y="1320"/>
                  </a:lnTo>
                  <a:lnTo>
                    <a:pt x="148" y="1300"/>
                  </a:lnTo>
                  <a:lnTo>
                    <a:pt x="150" y="1284"/>
                  </a:lnTo>
                  <a:lnTo>
                    <a:pt x="152" y="1268"/>
                  </a:lnTo>
                  <a:lnTo>
                    <a:pt x="152" y="1268"/>
                  </a:lnTo>
                  <a:lnTo>
                    <a:pt x="160" y="1248"/>
                  </a:lnTo>
                  <a:lnTo>
                    <a:pt x="168" y="1220"/>
                  </a:lnTo>
                  <a:lnTo>
                    <a:pt x="186" y="1156"/>
                  </a:lnTo>
                  <a:lnTo>
                    <a:pt x="186" y="1156"/>
                  </a:lnTo>
                  <a:lnTo>
                    <a:pt x="224" y="1160"/>
                  </a:lnTo>
                  <a:lnTo>
                    <a:pt x="262" y="1164"/>
                  </a:lnTo>
                  <a:lnTo>
                    <a:pt x="300" y="1168"/>
                  </a:lnTo>
                  <a:lnTo>
                    <a:pt x="338" y="1168"/>
                  </a:lnTo>
                  <a:lnTo>
                    <a:pt x="338" y="1168"/>
                  </a:lnTo>
                  <a:lnTo>
                    <a:pt x="350" y="1154"/>
                  </a:lnTo>
                  <a:lnTo>
                    <a:pt x="358" y="1136"/>
                  </a:lnTo>
                  <a:lnTo>
                    <a:pt x="362" y="1118"/>
                  </a:lnTo>
                  <a:lnTo>
                    <a:pt x="366" y="1100"/>
                  </a:lnTo>
                  <a:lnTo>
                    <a:pt x="370" y="1058"/>
                  </a:lnTo>
                  <a:lnTo>
                    <a:pt x="374" y="1038"/>
                  </a:lnTo>
                  <a:lnTo>
                    <a:pt x="380" y="1016"/>
                  </a:lnTo>
                  <a:lnTo>
                    <a:pt x="380" y="1016"/>
                  </a:lnTo>
                  <a:lnTo>
                    <a:pt x="400" y="1104"/>
                  </a:lnTo>
                  <a:lnTo>
                    <a:pt x="410" y="1146"/>
                  </a:lnTo>
                  <a:lnTo>
                    <a:pt x="416" y="1162"/>
                  </a:lnTo>
                  <a:lnTo>
                    <a:pt x="422" y="1172"/>
                  </a:lnTo>
                  <a:lnTo>
                    <a:pt x="422" y="1172"/>
                  </a:lnTo>
                  <a:lnTo>
                    <a:pt x="444" y="1210"/>
                  </a:lnTo>
                  <a:lnTo>
                    <a:pt x="460" y="1246"/>
                  </a:lnTo>
                  <a:lnTo>
                    <a:pt x="474" y="1276"/>
                  </a:lnTo>
                  <a:lnTo>
                    <a:pt x="484" y="1302"/>
                  </a:lnTo>
                  <a:lnTo>
                    <a:pt x="484" y="1302"/>
                  </a:lnTo>
                  <a:lnTo>
                    <a:pt x="484" y="1302"/>
                  </a:lnTo>
                  <a:lnTo>
                    <a:pt x="472" y="1316"/>
                  </a:lnTo>
                  <a:lnTo>
                    <a:pt x="468" y="1328"/>
                  </a:lnTo>
                  <a:lnTo>
                    <a:pt x="468" y="1338"/>
                  </a:lnTo>
                  <a:lnTo>
                    <a:pt x="470" y="1350"/>
                  </a:lnTo>
                  <a:lnTo>
                    <a:pt x="476" y="1360"/>
                  </a:lnTo>
                  <a:lnTo>
                    <a:pt x="484" y="1370"/>
                  </a:lnTo>
                  <a:lnTo>
                    <a:pt x="498" y="1392"/>
                  </a:lnTo>
                  <a:lnTo>
                    <a:pt x="498" y="1392"/>
                  </a:lnTo>
                  <a:lnTo>
                    <a:pt x="504" y="1406"/>
                  </a:lnTo>
                  <a:lnTo>
                    <a:pt x="510" y="1420"/>
                  </a:lnTo>
                  <a:lnTo>
                    <a:pt x="514" y="1430"/>
                  </a:lnTo>
                  <a:lnTo>
                    <a:pt x="518" y="1436"/>
                  </a:lnTo>
                  <a:lnTo>
                    <a:pt x="522" y="1440"/>
                  </a:lnTo>
                  <a:lnTo>
                    <a:pt x="522" y="1440"/>
                  </a:lnTo>
                  <a:lnTo>
                    <a:pt x="524" y="1432"/>
                  </a:lnTo>
                  <a:lnTo>
                    <a:pt x="522" y="1422"/>
                  </a:lnTo>
                  <a:lnTo>
                    <a:pt x="516" y="1404"/>
                  </a:lnTo>
                  <a:lnTo>
                    <a:pt x="514" y="1394"/>
                  </a:lnTo>
                  <a:lnTo>
                    <a:pt x="512" y="1386"/>
                  </a:lnTo>
                  <a:lnTo>
                    <a:pt x="514" y="1378"/>
                  </a:lnTo>
                  <a:lnTo>
                    <a:pt x="520" y="1372"/>
                  </a:lnTo>
                  <a:lnTo>
                    <a:pt x="520" y="1372"/>
                  </a:lnTo>
                  <a:lnTo>
                    <a:pt x="528" y="1374"/>
                  </a:lnTo>
                  <a:lnTo>
                    <a:pt x="538" y="1380"/>
                  </a:lnTo>
                  <a:lnTo>
                    <a:pt x="544" y="1388"/>
                  </a:lnTo>
                  <a:lnTo>
                    <a:pt x="552" y="1398"/>
                  </a:lnTo>
                  <a:lnTo>
                    <a:pt x="558" y="1406"/>
                  </a:lnTo>
                  <a:lnTo>
                    <a:pt x="564" y="1416"/>
                  </a:lnTo>
                  <a:lnTo>
                    <a:pt x="574" y="1422"/>
                  </a:lnTo>
                  <a:lnTo>
                    <a:pt x="582" y="1426"/>
                  </a:lnTo>
                  <a:lnTo>
                    <a:pt x="582" y="1426"/>
                  </a:lnTo>
                  <a:lnTo>
                    <a:pt x="594" y="1426"/>
                  </a:lnTo>
                  <a:lnTo>
                    <a:pt x="608" y="1422"/>
                  </a:lnTo>
                  <a:lnTo>
                    <a:pt x="622" y="1416"/>
                  </a:lnTo>
                  <a:lnTo>
                    <a:pt x="636" y="1408"/>
                  </a:lnTo>
                  <a:lnTo>
                    <a:pt x="648" y="1398"/>
                  </a:lnTo>
                  <a:lnTo>
                    <a:pt x="654" y="1388"/>
                  </a:lnTo>
                  <a:lnTo>
                    <a:pt x="656" y="1384"/>
                  </a:lnTo>
                  <a:lnTo>
                    <a:pt x="656" y="1378"/>
                  </a:lnTo>
                  <a:lnTo>
                    <a:pt x="654" y="1374"/>
                  </a:lnTo>
                  <a:lnTo>
                    <a:pt x="650" y="1368"/>
                  </a:lnTo>
                  <a:lnTo>
                    <a:pt x="650" y="1368"/>
                  </a:lnTo>
                  <a:close/>
                  <a:moveTo>
                    <a:pt x="406" y="824"/>
                  </a:moveTo>
                  <a:lnTo>
                    <a:pt x="406" y="824"/>
                  </a:lnTo>
                  <a:lnTo>
                    <a:pt x="406" y="824"/>
                  </a:lnTo>
                  <a:lnTo>
                    <a:pt x="410" y="814"/>
                  </a:lnTo>
                  <a:lnTo>
                    <a:pt x="410" y="814"/>
                  </a:lnTo>
                  <a:lnTo>
                    <a:pt x="410" y="814"/>
                  </a:lnTo>
                  <a:lnTo>
                    <a:pt x="412" y="826"/>
                  </a:lnTo>
                  <a:lnTo>
                    <a:pt x="412" y="826"/>
                  </a:lnTo>
                  <a:lnTo>
                    <a:pt x="406" y="824"/>
                  </a:lnTo>
                  <a:lnTo>
                    <a:pt x="406" y="8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37" name="Freeform 151">
              <a:extLst>
                <a:ext uri="{FF2B5EF4-FFF2-40B4-BE49-F238E27FC236}">
                  <a16:creationId xmlns:a16="http://schemas.microsoft.com/office/drawing/2014/main" id="{B189AC14-E763-4CC3-8CA5-F83EF792F1AA}"/>
                </a:ext>
              </a:extLst>
            </p:cNvPr>
            <p:cNvSpPr>
              <a:spLocks/>
            </p:cNvSpPr>
            <p:nvPr/>
          </p:nvSpPr>
          <p:spPr bwMode="auto">
            <a:xfrm>
              <a:off x="4700588" y="4273550"/>
              <a:ext cx="304800" cy="317500"/>
            </a:xfrm>
            <a:custGeom>
              <a:avLst/>
              <a:gdLst>
                <a:gd name="T0" fmla="*/ 102 w 192"/>
                <a:gd name="T1" fmla="*/ 58 h 200"/>
                <a:gd name="T2" fmla="*/ 78 w 192"/>
                <a:gd name="T3" fmla="*/ 34 h 200"/>
                <a:gd name="T4" fmla="*/ 74 w 192"/>
                <a:gd name="T5" fmla="*/ 32 h 200"/>
                <a:gd name="T6" fmla="*/ 58 w 192"/>
                <a:gd name="T7" fmla="*/ 28 h 200"/>
                <a:gd name="T8" fmla="*/ 22 w 192"/>
                <a:gd name="T9" fmla="*/ 2 h 200"/>
                <a:gd name="T10" fmla="*/ 12 w 192"/>
                <a:gd name="T11" fmla="*/ 0 h 200"/>
                <a:gd name="T12" fmla="*/ 8 w 192"/>
                <a:gd name="T13" fmla="*/ 0 h 200"/>
                <a:gd name="T14" fmla="*/ 0 w 192"/>
                <a:gd name="T15" fmla="*/ 16 h 200"/>
                <a:gd name="T16" fmla="*/ 6 w 192"/>
                <a:gd name="T17" fmla="*/ 28 h 200"/>
                <a:gd name="T18" fmla="*/ 40 w 192"/>
                <a:gd name="T19" fmla="*/ 56 h 200"/>
                <a:gd name="T20" fmla="*/ 44 w 192"/>
                <a:gd name="T21" fmla="*/ 64 h 200"/>
                <a:gd name="T22" fmla="*/ 52 w 192"/>
                <a:gd name="T23" fmla="*/ 76 h 200"/>
                <a:gd name="T24" fmla="*/ 56 w 192"/>
                <a:gd name="T25" fmla="*/ 76 h 200"/>
                <a:gd name="T26" fmla="*/ 74 w 192"/>
                <a:gd name="T27" fmla="*/ 68 h 200"/>
                <a:gd name="T28" fmla="*/ 86 w 192"/>
                <a:gd name="T29" fmla="*/ 64 h 200"/>
                <a:gd name="T30" fmla="*/ 94 w 192"/>
                <a:gd name="T31" fmla="*/ 68 h 200"/>
                <a:gd name="T32" fmla="*/ 102 w 192"/>
                <a:gd name="T33" fmla="*/ 76 h 200"/>
                <a:gd name="T34" fmla="*/ 132 w 192"/>
                <a:gd name="T35" fmla="*/ 108 h 200"/>
                <a:gd name="T36" fmla="*/ 158 w 192"/>
                <a:gd name="T37" fmla="*/ 138 h 200"/>
                <a:gd name="T38" fmla="*/ 164 w 192"/>
                <a:gd name="T39" fmla="*/ 152 h 200"/>
                <a:gd name="T40" fmla="*/ 174 w 192"/>
                <a:gd name="T41" fmla="*/ 186 h 200"/>
                <a:gd name="T42" fmla="*/ 178 w 192"/>
                <a:gd name="T43" fmla="*/ 198 h 200"/>
                <a:gd name="T44" fmla="*/ 180 w 192"/>
                <a:gd name="T45" fmla="*/ 198 h 200"/>
                <a:gd name="T46" fmla="*/ 168 w 192"/>
                <a:gd name="T47" fmla="*/ 160 h 200"/>
                <a:gd name="T48" fmla="*/ 150 w 192"/>
                <a:gd name="T49" fmla="*/ 106 h 200"/>
                <a:gd name="T50" fmla="*/ 150 w 192"/>
                <a:gd name="T51" fmla="*/ 98 h 200"/>
                <a:gd name="T52" fmla="*/ 156 w 192"/>
                <a:gd name="T53" fmla="*/ 84 h 200"/>
                <a:gd name="T54" fmla="*/ 166 w 192"/>
                <a:gd name="T55" fmla="*/ 76 h 200"/>
                <a:gd name="T56" fmla="*/ 190 w 192"/>
                <a:gd name="T57" fmla="*/ 70 h 200"/>
                <a:gd name="T58" fmla="*/ 192 w 192"/>
                <a:gd name="T59" fmla="*/ 70 h 200"/>
                <a:gd name="T60" fmla="*/ 182 w 192"/>
                <a:gd name="T61" fmla="*/ 64 h 200"/>
                <a:gd name="T62" fmla="*/ 156 w 192"/>
                <a:gd name="T63" fmla="*/ 52 h 200"/>
                <a:gd name="T64" fmla="*/ 120 w 192"/>
                <a:gd name="T65" fmla="*/ 36 h 200"/>
                <a:gd name="T66" fmla="*/ 112 w 192"/>
                <a:gd name="T67" fmla="*/ 32 h 200"/>
                <a:gd name="T68" fmla="*/ 112 w 192"/>
                <a:gd name="T69" fmla="*/ 36 h 200"/>
                <a:gd name="T70" fmla="*/ 118 w 192"/>
                <a:gd name="T71" fmla="*/ 56 h 200"/>
                <a:gd name="T72" fmla="*/ 130 w 192"/>
                <a:gd name="T73" fmla="*/ 76 h 200"/>
                <a:gd name="T74" fmla="*/ 136 w 192"/>
                <a:gd name="T75" fmla="*/ 90 h 200"/>
                <a:gd name="T76" fmla="*/ 132 w 192"/>
                <a:gd name="T77" fmla="*/ 98 h 200"/>
                <a:gd name="T78" fmla="*/ 128 w 192"/>
                <a:gd name="T79" fmla="*/ 94 h 200"/>
                <a:gd name="T80" fmla="*/ 102 w 192"/>
                <a:gd name="T81" fmla="*/ 5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200">
                  <a:moveTo>
                    <a:pt x="102" y="58"/>
                  </a:moveTo>
                  <a:lnTo>
                    <a:pt x="102" y="58"/>
                  </a:lnTo>
                  <a:lnTo>
                    <a:pt x="84" y="38"/>
                  </a:lnTo>
                  <a:lnTo>
                    <a:pt x="78" y="34"/>
                  </a:lnTo>
                  <a:lnTo>
                    <a:pt x="74" y="32"/>
                  </a:lnTo>
                  <a:lnTo>
                    <a:pt x="74" y="32"/>
                  </a:lnTo>
                  <a:lnTo>
                    <a:pt x="66" y="32"/>
                  </a:lnTo>
                  <a:lnTo>
                    <a:pt x="58" y="28"/>
                  </a:lnTo>
                  <a:lnTo>
                    <a:pt x="40" y="14"/>
                  </a:lnTo>
                  <a:lnTo>
                    <a:pt x="22" y="2"/>
                  </a:lnTo>
                  <a:lnTo>
                    <a:pt x="14" y="0"/>
                  </a:lnTo>
                  <a:lnTo>
                    <a:pt x="12" y="0"/>
                  </a:lnTo>
                  <a:lnTo>
                    <a:pt x="8" y="0"/>
                  </a:lnTo>
                  <a:lnTo>
                    <a:pt x="8" y="0"/>
                  </a:lnTo>
                  <a:lnTo>
                    <a:pt x="2" y="8"/>
                  </a:lnTo>
                  <a:lnTo>
                    <a:pt x="0" y="16"/>
                  </a:lnTo>
                  <a:lnTo>
                    <a:pt x="0" y="22"/>
                  </a:lnTo>
                  <a:lnTo>
                    <a:pt x="6" y="28"/>
                  </a:lnTo>
                  <a:lnTo>
                    <a:pt x="20" y="40"/>
                  </a:lnTo>
                  <a:lnTo>
                    <a:pt x="40" y="56"/>
                  </a:lnTo>
                  <a:lnTo>
                    <a:pt x="40" y="56"/>
                  </a:lnTo>
                  <a:lnTo>
                    <a:pt x="44" y="64"/>
                  </a:lnTo>
                  <a:lnTo>
                    <a:pt x="48" y="70"/>
                  </a:lnTo>
                  <a:lnTo>
                    <a:pt x="52" y="76"/>
                  </a:lnTo>
                  <a:lnTo>
                    <a:pt x="54" y="78"/>
                  </a:lnTo>
                  <a:lnTo>
                    <a:pt x="56" y="76"/>
                  </a:lnTo>
                  <a:lnTo>
                    <a:pt x="56" y="76"/>
                  </a:lnTo>
                  <a:lnTo>
                    <a:pt x="74" y="68"/>
                  </a:lnTo>
                  <a:lnTo>
                    <a:pt x="80" y="66"/>
                  </a:lnTo>
                  <a:lnTo>
                    <a:pt x="86" y="64"/>
                  </a:lnTo>
                  <a:lnTo>
                    <a:pt x="90" y="66"/>
                  </a:lnTo>
                  <a:lnTo>
                    <a:pt x="94" y="68"/>
                  </a:lnTo>
                  <a:lnTo>
                    <a:pt x="102" y="76"/>
                  </a:lnTo>
                  <a:lnTo>
                    <a:pt x="102" y="76"/>
                  </a:lnTo>
                  <a:lnTo>
                    <a:pt x="116" y="92"/>
                  </a:lnTo>
                  <a:lnTo>
                    <a:pt x="132" y="108"/>
                  </a:lnTo>
                  <a:lnTo>
                    <a:pt x="146" y="122"/>
                  </a:lnTo>
                  <a:lnTo>
                    <a:pt x="158" y="138"/>
                  </a:lnTo>
                  <a:lnTo>
                    <a:pt x="158" y="138"/>
                  </a:lnTo>
                  <a:lnTo>
                    <a:pt x="164" y="152"/>
                  </a:lnTo>
                  <a:lnTo>
                    <a:pt x="170" y="170"/>
                  </a:lnTo>
                  <a:lnTo>
                    <a:pt x="174" y="186"/>
                  </a:lnTo>
                  <a:lnTo>
                    <a:pt x="178" y="198"/>
                  </a:lnTo>
                  <a:lnTo>
                    <a:pt x="178" y="198"/>
                  </a:lnTo>
                  <a:lnTo>
                    <a:pt x="180" y="200"/>
                  </a:lnTo>
                  <a:lnTo>
                    <a:pt x="180" y="198"/>
                  </a:lnTo>
                  <a:lnTo>
                    <a:pt x="178" y="192"/>
                  </a:lnTo>
                  <a:lnTo>
                    <a:pt x="168" y="160"/>
                  </a:lnTo>
                  <a:lnTo>
                    <a:pt x="154" y="122"/>
                  </a:lnTo>
                  <a:lnTo>
                    <a:pt x="150" y="106"/>
                  </a:lnTo>
                  <a:lnTo>
                    <a:pt x="150" y="98"/>
                  </a:lnTo>
                  <a:lnTo>
                    <a:pt x="150" y="98"/>
                  </a:lnTo>
                  <a:lnTo>
                    <a:pt x="152" y="90"/>
                  </a:lnTo>
                  <a:lnTo>
                    <a:pt x="156" y="84"/>
                  </a:lnTo>
                  <a:lnTo>
                    <a:pt x="160" y="80"/>
                  </a:lnTo>
                  <a:lnTo>
                    <a:pt x="166" y="76"/>
                  </a:lnTo>
                  <a:lnTo>
                    <a:pt x="180" y="72"/>
                  </a:lnTo>
                  <a:lnTo>
                    <a:pt x="190" y="70"/>
                  </a:lnTo>
                  <a:lnTo>
                    <a:pt x="190" y="70"/>
                  </a:lnTo>
                  <a:lnTo>
                    <a:pt x="192" y="70"/>
                  </a:lnTo>
                  <a:lnTo>
                    <a:pt x="192" y="68"/>
                  </a:lnTo>
                  <a:lnTo>
                    <a:pt x="182" y="64"/>
                  </a:lnTo>
                  <a:lnTo>
                    <a:pt x="156" y="52"/>
                  </a:lnTo>
                  <a:lnTo>
                    <a:pt x="156" y="52"/>
                  </a:lnTo>
                  <a:lnTo>
                    <a:pt x="134" y="44"/>
                  </a:lnTo>
                  <a:lnTo>
                    <a:pt x="120" y="36"/>
                  </a:lnTo>
                  <a:lnTo>
                    <a:pt x="114" y="32"/>
                  </a:lnTo>
                  <a:lnTo>
                    <a:pt x="112" y="32"/>
                  </a:lnTo>
                  <a:lnTo>
                    <a:pt x="112" y="36"/>
                  </a:lnTo>
                  <a:lnTo>
                    <a:pt x="112" y="36"/>
                  </a:lnTo>
                  <a:lnTo>
                    <a:pt x="114" y="46"/>
                  </a:lnTo>
                  <a:lnTo>
                    <a:pt x="118" y="56"/>
                  </a:lnTo>
                  <a:lnTo>
                    <a:pt x="130" y="76"/>
                  </a:lnTo>
                  <a:lnTo>
                    <a:pt x="130" y="76"/>
                  </a:lnTo>
                  <a:lnTo>
                    <a:pt x="134" y="84"/>
                  </a:lnTo>
                  <a:lnTo>
                    <a:pt x="136" y="90"/>
                  </a:lnTo>
                  <a:lnTo>
                    <a:pt x="136" y="96"/>
                  </a:lnTo>
                  <a:lnTo>
                    <a:pt x="132" y="98"/>
                  </a:lnTo>
                  <a:lnTo>
                    <a:pt x="132" y="98"/>
                  </a:lnTo>
                  <a:lnTo>
                    <a:pt x="128" y="94"/>
                  </a:lnTo>
                  <a:lnTo>
                    <a:pt x="122" y="84"/>
                  </a:lnTo>
                  <a:lnTo>
                    <a:pt x="102" y="58"/>
                  </a:lnTo>
                  <a:lnTo>
                    <a:pt x="102"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sp>
        <p:nvSpPr>
          <p:cNvPr id="144" name="Freeform 682">
            <a:extLst>
              <a:ext uri="{FF2B5EF4-FFF2-40B4-BE49-F238E27FC236}">
                <a16:creationId xmlns:a16="http://schemas.microsoft.com/office/drawing/2014/main" id="{95C2C088-C52D-4CB7-BDF5-1FEBBB88DFB2}"/>
              </a:ext>
            </a:extLst>
          </p:cNvPr>
          <p:cNvSpPr>
            <a:spLocks noEditPoints="1"/>
          </p:cNvSpPr>
          <p:nvPr/>
        </p:nvSpPr>
        <p:spPr bwMode="auto">
          <a:xfrm>
            <a:off x="5971019" y="2771761"/>
            <a:ext cx="1087700" cy="983779"/>
          </a:xfrm>
          <a:custGeom>
            <a:avLst/>
            <a:gdLst>
              <a:gd name="T0" fmla="*/ 292 w 314"/>
              <a:gd name="T1" fmla="*/ 134 h 284"/>
              <a:gd name="T2" fmla="*/ 270 w 314"/>
              <a:gd name="T3" fmla="*/ 116 h 284"/>
              <a:gd name="T4" fmla="*/ 282 w 314"/>
              <a:gd name="T5" fmla="*/ 94 h 284"/>
              <a:gd name="T6" fmla="*/ 274 w 314"/>
              <a:gd name="T7" fmla="*/ 52 h 284"/>
              <a:gd name="T8" fmla="*/ 238 w 314"/>
              <a:gd name="T9" fmla="*/ 70 h 284"/>
              <a:gd name="T10" fmla="*/ 232 w 314"/>
              <a:gd name="T11" fmla="*/ 52 h 284"/>
              <a:gd name="T12" fmla="*/ 224 w 314"/>
              <a:gd name="T13" fmla="*/ 30 h 284"/>
              <a:gd name="T14" fmla="*/ 190 w 314"/>
              <a:gd name="T15" fmla="*/ 14 h 284"/>
              <a:gd name="T16" fmla="*/ 176 w 314"/>
              <a:gd name="T17" fmla="*/ 8 h 284"/>
              <a:gd name="T18" fmla="*/ 124 w 314"/>
              <a:gd name="T19" fmla="*/ 2 h 284"/>
              <a:gd name="T20" fmla="*/ 114 w 314"/>
              <a:gd name="T21" fmla="*/ 22 h 284"/>
              <a:gd name="T22" fmla="*/ 108 w 314"/>
              <a:gd name="T23" fmla="*/ 50 h 284"/>
              <a:gd name="T24" fmla="*/ 84 w 314"/>
              <a:gd name="T25" fmla="*/ 34 h 284"/>
              <a:gd name="T26" fmla="*/ 56 w 314"/>
              <a:gd name="T27" fmla="*/ 80 h 284"/>
              <a:gd name="T28" fmla="*/ 30 w 314"/>
              <a:gd name="T29" fmla="*/ 128 h 284"/>
              <a:gd name="T30" fmla="*/ 38 w 314"/>
              <a:gd name="T31" fmla="*/ 164 h 284"/>
              <a:gd name="T32" fmla="*/ 12 w 314"/>
              <a:gd name="T33" fmla="*/ 226 h 284"/>
              <a:gd name="T34" fmla="*/ 26 w 314"/>
              <a:gd name="T35" fmla="*/ 266 h 284"/>
              <a:gd name="T36" fmla="*/ 266 w 314"/>
              <a:gd name="T37" fmla="*/ 276 h 284"/>
              <a:gd name="T38" fmla="*/ 240 w 314"/>
              <a:gd name="T39" fmla="*/ 248 h 284"/>
              <a:gd name="T40" fmla="*/ 276 w 314"/>
              <a:gd name="T41" fmla="*/ 246 h 284"/>
              <a:gd name="T42" fmla="*/ 294 w 314"/>
              <a:gd name="T43" fmla="*/ 206 h 284"/>
              <a:gd name="T44" fmla="*/ 264 w 314"/>
              <a:gd name="T45" fmla="*/ 178 h 284"/>
              <a:gd name="T46" fmla="*/ 274 w 314"/>
              <a:gd name="T47" fmla="*/ 152 h 284"/>
              <a:gd name="T48" fmla="*/ 296 w 314"/>
              <a:gd name="T49" fmla="*/ 154 h 284"/>
              <a:gd name="T50" fmla="*/ 268 w 314"/>
              <a:gd name="T51" fmla="*/ 82 h 284"/>
              <a:gd name="T52" fmla="*/ 204 w 314"/>
              <a:gd name="T53" fmla="*/ 214 h 284"/>
              <a:gd name="T54" fmla="*/ 136 w 314"/>
              <a:gd name="T55" fmla="*/ 88 h 284"/>
              <a:gd name="T56" fmla="*/ 160 w 314"/>
              <a:gd name="T57" fmla="*/ 104 h 284"/>
              <a:gd name="T58" fmla="*/ 200 w 314"/>
              <a:gd name="T59" fmla="*/ 96 h 284"/>
              <a:gd name="T60" fmla="*/ 222 w 314"/>
              <a:gd name="T61" fmla="*/ 110 h 284"/>
              <a:gd name="T62" fmla="*/ 168 w 314"/>
              <a:gd name="T63" fmla="*/ 112 h 284"/>
              <a:gd name="T64" fmla="*/ 184 w 314"/>
              <a:gd name="T65" fmla="*/ 114 h 284"/>
              <a:gd name="T66" fmla="*/ 216 w 314"/>
              <a:gd name="T67" fmla="*/ 102 h 284"/>
              <a:gd name="T68" fmla="*/ 168 w 314"/>
              <a:gd name="T69" fmla="*/ 96 h 284"/>
              <a:gd name="T70" fmla="*/ 94 w 314"/>
              <a:gd name="T71" fmla="*/ 114 h 284"/>
              <a:gd name="T72" fmla="*/ 86 w 314"/>
              <a:gd name="T73" fmla="*/ 96 h 284"/>
              <a:gd name="T74" fmla="*/ 122 w 314"/>
              <a:gd name="T75" fmla="*/ 198 h 284"/>
              <a:gd name="T76" fmla="*/ 236 w 314"/>
              <a:gd name="T77" fmla="*/ 118 h 284"/>
              <a:gd name="T78" fmla="*/ 228 w 314"/>
              <a:gd name="T79" fmla="*/ 64 h 284"/>
              <a:gd name="T80" fmla="*/ 218 w 314"/>
              <a:gd name="T81" fmla="*/ 68 h 284"/>
              <a:gd name="T82" fmla="*/ 200 w 314"/>
              <a:gd name="T83" fmla="*/ 36 h 284"/>
              <a:gd name="T84" fmla="*/ 188 w 314"/>
              <a:gd name="T85" fmla="*/ 64 h 284"/>
              <a:gd name="T86" fmla="*/ 168 w 314"/>
              <a:gd name="T87" fmla="*/ 58 h 284"/>
              <a:gd name="T88" fmla="*/ 150 w 314"/>
              <a:gd name="T89" fmla="*/ 90 h 284"/>
              <a:gd name="T90" fmla="*/ 146 w 314"/>
              <a:gd name="T91" fmla="*/ 36 h 284"/>
              <a:gd name="T92" fmla="*/ 126 w 314"/>
              <a:gd name="T93" fmla="*/ 40 h 284"/>
              <a:gd name="T94" fmla="*/ 74 w 314"/>
              <a:gd name="T95" fmla="*/ 54 h 284"/>
              <a:gd name="T96" fmla="*/ 48 w 314"/>
              <a:gd name="T97" fmla="*/ 84 h 284"/>
              <a:gd name="T98" fmla="*/ 56 w 314"/>
              <a:gd name="T99" fmla="*/ 228 h 284"/>
              <a:gd name="T100" fmla="*/ 80 w 314"/>
              <a:gd name="T101" fmla="*/ 240 h 284"/>
              <a:gd name="T102" fmla="*/ 98 w 314"/>
              <a:gd name="T103" fmla="*/ 278 h 284"/>
              <a:gd name="T104" fmla="*/ 100 w 314"/>
              <a:gd name="T105" fmla="*/ 256 h 284"/>
              <a:gd name="T106" fmla="*/ 166 w 314"/>
              <a:gd name="T107" fmla="*/ 226 h 284"/>
              <a:gd name="T108" fmla="*/ 194 w 314"/>
              <a:gd name="T109" fmla="*/ 202 h 284"/>
              <a:gd name="T110" fmla="*/ 214 w 314"/>
              <a:gd name="T111" fmla="*/ 202 h 284"/>
              <a:gd name="T112" fmla="*/ 220 w 314"/>
              <a:gd name="T113" fmla="*/ 202 h 284"/>
              <a:gd name="T114" fmla="*/ 232 w 314"/>
              <a:gd name="T115" fmla="*/ 238 h 284"/>
              <a:gd name="T116" fmla="*/ 280 w 314"/>
              <a:gd name="T117" fmla="*/ 230 h 284"/>
              <a:gd name="T118" fmla="*/ 254 w 314"/>
              <a:gd name="T119" fmla="*/ 220 h 284"/>
              <a:gd name="T120" fmla="*/ 266 w 314"/>
              <a:gd name="T121" fmla="*/ 202 h 284"/>
              <a:gd name="T122" fmla="*/ 298 w 314"/>
              <a:gd name="T123" fmla="*/ 13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4" h="284">
                <a:moveTo>
                  <a:pt x="314" y="126"/>
                </a:moveTo>
                <a:lnTo>
                  <a:pt x="314" y="126"/>
                </a:lnTo>
                <a:lnTo>
                  <a:pt x="312" y="124"/>
                </a:lnTo>
                <a:lnTo>
                  <a:pt x="310" y="122"/>
                </a:lnTo>
                <a:lnTo>
                  <a:pt x="306" y="120"/>
                </a:lnTo>
                <a:lnTo>
                  <a:pt x="306" y="120"/>
                </a:lnTo>
                <a:lnTo>
                  <a:pt x="306" y="116"/>
                </a:lnTo>
                <a:lnTo>
                  <a:pt x="306" y="114"/>
                </a:lnTo>
                <a:lnTo>
                  <a:pt x="306" y="114"/>
                </a:lnTo>
                <a:lnTo>
                  <a:pt x="296" y="116"/>
                </a:lnTo>
                <a:lnTo>
                  <a:pt x="290" y="120"/>
                </a:lnTo>
                <a:lnTo>
                  <a:pt x="290" y="120"/>
                </a:lnTo>
                <a:lnTo>
                  <a:pt x="292" y="122"/>
                </a:lnTo>
                <a:lnTo>
                  <a:pt x="292" y="124"/>
                </a:lnTo>
                <a:lnTo>
                  <a:pt x="292" y="124"/>
                </a:lnTo>
                <a:lnTo>
                  <a:pt x="290" y="126"/>
                </a:lnTo>
                <a:lnTo>
                  <a:pt x="288" y="128"/>
                </a:lnTo>
                <a:lnTo>
                  <a:pt x="288" y="128"/>
                </a:lnTo>
                <a:lnTo>
                  <a:pt x="282" y="128"/>
                </a:lnTo>
                <a:lnTo>
                  <a:pt x="280" y="130"/>
                </a:lnTo>
                <a:lnTo>
                  <a:pt x="280" y="130"/>
                </a:lnTo>
                <a:lnTo>
                  <a:pt x="282" y="130"/>
                </a:lnTo>
                <a:lnTo>
                  <a:pt x="284" y="132"/>
                </a:lnTo>
                <a:lnTo>
                  <a:pt x="284" y="132"/>
                </a:lnTo>
                <a:lnTo>
                  <a:pt x="286" y="132"/>
                </a:lnTo>
                <a:lnTo>
                  <a:pt x="288" y="130"/>
                </a:lnTo>
                <a:lnTo>
                  <a:pt x="288" y="128"/>
                </a:lnTo>
                <a:lnTo>
                  <a:pt x="290" y="128"/>
                </a:lnTo>
                <a:lnTo>
                  <a:pt x="290" y="128"/>
                </a:lnTo>
                <a:lnTo>
                  <a:pt x="292" y="130"/>
                </a:lnTo>
                <a:lnTo>
                  <a:pt x="292" y="134"/>
                </a:lnTo>
                <a:lnTo>
                  <a:pt x="292" y="134"/>
                </a:lnTo>
                <a:lnTo>
                  <a:pt x="288" y="134"/>
                </a:lnTo>
                <a:lnTo>
                  <a:pt x="284" y="136"/>
                </a:lnTo>
                <a:lnTo>
                  <a:pt x="282" y="138"/>
                </a:lnTo>
                <a:lnTo>
                  <a:pt x="282" y="138"/>
                </a:lnTo>
                <a:lnTo>
                  <a:pt x="278" y="136"/>
                </a:lnTo>
                <a:lnTo>
                  <a:pt x="274" y="136"/>
                </a:lnTo>
                <a:lnTo>
                  <a:pt x="270" y="136"/>
                </a:lnTo>
                <a:lnTo>
                  <a:pt x="268" y="138"/>
                </a:lnTo>
                <a:lnTo>
                  <a:pt x="268" y="138"/>
                </a:lnTo>
                <a:lnTo>
                  <a:pt x="266" y="136"/>
                </a:lnTo>
                <a:lnTo>
                  <a:pt x="264" y="136"/>
                </a:lnTo>
                <a:lnTo>
                  <a:pt x="264" y="134"/>
                </a:lnTo>
                <a:lnTo>
                  <a:pt x="264" y="132"/>
                </a:lnTo>
                <a:lnTo>
                  <a:pt x="264" y="132"/>
                </a:lnTo>
                <a:lnTo>
                  <a:pt x="258" y="130"/>
                </a:lnTo>
                <a:lnTo>
                  <a:pt x="256" y="130"/>
                </a:lnTo>
                <a:lnTo>
                  <a:pt x="254" y="128"/>
                </a:lnTo>
                <a:lnTo>
                  <a:pt x="254" y="128"/>
                </a:lnTo>
                <a:lnTo>
                  <a:pt x="256" y="128"/>
                </a:lnTo>
                <a:lnTo>
                  <a:pt x="262" y="128"/>
                </a:lnTo>
                <a:lnTo>
                  <a:pt x="262" y="128"/>
                </a:lnTo>
                <a:lnTo>
                  <a:pt x="262" y="124"/>
                </a:lnTo>
                <a:lnTo>
                  <a:pt x="262" y="122"/>
                </a:lnTo>
                <a:lnTo>
                  <a:pt x="268" y="122"/>
                </a:lnTo>
                <a:lnTo>
                  <a:pt x="268" y="122"/>
                </a:lnTo>
                <a:lnTo>
                  <a:pt x="266" y="120"/>
                </a:lnTo>
                <a:lnTo>
                  <a:pt x="266" y="118"/>
                </a:lnTo>
                <a:lnTo>
                  <a:pt x="266" y="116"/>
                </a:lnTo>
                <a:lnTo>
                  <a:pt x="270" y="116"/>
                </a:lnTo>
                <a:lnTo>
                  <a:pt x="270" y="116"/>
                </a:lnTo>
                <a:lnTo>
                  <a:pt x="270" y="118"/>
                </a:lnTo>
                <a:lnTo>
                  <a:pt x="272" y="118"/>
                </a:lnTo>
                <a:lnTo>
                  <a:pt x="274" y="116"/>
                </a:lnTo>
                <a:lnTo>
                  <a:pt x="274" y="116"/>
                </a:lnTo>
                <a:lnTo>
                  <a:pt x="272" y="116"/>
                </a:lnTo>
                <a:lnTo>
                  <a:pt x="270" y="116"/>
                </a:lnTo>
                <a:lnTo>
                  <a:pt x="272" y="114"/>
                </a:lnTo>
                <a:lnTo>
                  <a:pt x="272" y="114"/>
                </a:lnTo>
                <a:lnTo>
                  <a:pt x="272" y="114"/>
                </a:lnTo>
                <a:lnTo>
                  <a:pt x="276" y="114"/>
                </a:lnTo>
                <a:lnTo>
                  <a:pt x="278" y="116"/>
                </a:lnTo>
                <a:lnTo>
                  <a:pt x="278" y="118"/>
                </a:lnTo>
                <a:lnTo>
                  <a:pt x="282" y="120"/>
                </a:lnTo>
                <a:lnTo>
                  <a:pt x="282" y="120"/>
                </a:lnTo>
                <a:lnTo>
                  <a:pt x="282" y="118"/>
                </a:lnTo>
                <a:lnTo>
                  <a:pt x="282" y="118"/>
                </a:lnTo>
                <a:lnTo>
                  <a:pt x="284" y="114"/>
                </a:lnTo>
                <a:lnTo>
                  <a:pt x="284" y="114"/>
                </a:lnTo>
                <a:lnTo>
                  <a:pt x="278" y="112"/>
                </a:lnTo>
                <a:lnTo>
                  <a:pt x="278" y="110"/>
                </a:lnTo>
                <a:lnTo>
                  <a:pt x="280" y="108"/>
                </a:lnTo>
                <a:lnTo>
                  <a:pt x="280" y="108"/>
                </a:lnTo>
                <a:lnTo>
                  <a:pt x="276" y="108"/>
                </a:lnTo>
                <a:lnTo>
                  <a:pt x="276" y="104"/>
                </a:lnTo>
                <a:lnTo>
                  <a:pt x="276" y="104"/>
                </a:lnTo>
                <a:lnTo>
                  <a:pt x="276" y="102"/>
                </a:lnTo>
                <a:lnTo>
                  <a:pt x="278" y="96"/>
                </a:lnTo>
                <a:lnTo>
                  <a:pt x="278" y="96"/>
                </a:lnTo>
                <a:lnTo>
                  <a:pt x="278" y="94"/>
                </a:lnTo>
                <a:lnTo>
                  <a:pt x="280" y="94"/>
                </a:lnTo>
                <a:lnTo>
                  <a:pt x="282" y="94"/>
                </a:lnTo>
                <a:lnTo>
                  <a:pt x="284" y="92"/>
                </a:lnTo>
                <a:lnTo>
                  <a:pt x="284" y="92"/>
                </a:lnTo>
                <a:lnTo>
                  <a:pt x="280" y="88"/>
                </a:lnTo>
                <a:lnTo>
                  <a:pt x="274" y="86"/>
                </a:lnTo>
                <a:lnTo>
                  <a:pt x="274" y="86"/>
                </a:lnTo>
                <a:lnTo>
                  <a:pt x="274" y="84"/>
                </a:lnTo>
                <a:lnTo>
                  <a:pt x="272" y="82"/>
                </a:lnTo>
                <a:lnTo>
                  <a:pt x="270" y="82"/>
                </a:lnTo>
                <a:lnTo>
                  <a:pt x="268" y="78"/>
                </a:lnTo>
                <a:lnTo>
                  <a:pt x="268" y="78"/>
                </a:lnTo>
                <a:lnTo>
                  <a:pt x="272" y="78"/>
                </a:lnTo>
                <a:lnTo>
                  <a:pt x="274" y="78"/>
                </a:lnTo>
                <a:lnTo>
                  <a:pt x="280" y="80"/>
                </a:lnTo>
                <a:lnTo>
                  <a:pt x="280" y="80"/>
                </a:lnTo>
                <a:lnTo>
                  <a:pt x="280" y="78"/>
                </a:lnTo>
                <a:lnTo>
                  <a:pt x="282" y="78"/>
                </a:lnTo>
                <a:lnTo>
                  <a:pt x="286" y="76"/>
                </a:lnTo>
                <a:lnTo>
                  <a:pt x="286" y="76"/>
                </a:lnTo>
                <a:lnTo>
                  <a:pt x="284" y="72"/>
                </a:lnTo>
                <a:lnTo>
                  <a:pt x="286" y="70"/>
                </a:lnTo>
                <a:lnTo>
                  <a:pt x="286" y="70"/>
                </a:lnTo>
                <a:lnTo>
                  <a:pt x="282" y="70"/>
                </a:lnTo>
                <a:lnTo>
                  <a:pt x="280" y="66"/>
                </a:lnTo>
                <a:lnTo>
                  <a:pt x="280" y="66"/>
                </a:lnTo>
                <a:lnTo>
                  <a:pt x="280" y="64"/>
                </a:lnTo>
                <a:lnTo>
                  <a:pt x="282" y="64"/>
                </a:lnTo>
                <a:lnTo>
                  <a:pt x="282" y="62"/>
                </a:lnTo>
                <a:lnTo>
                  <a:pt x="284" y="60"/>
                </a:lnTo>
                <a:lnTo>
                  <a:pt x="284" y="60"/>
                </a:lnTo>
                <a:lnTo>
                  <a:pt x="278" y="56"/>
                </a:lnTo>
                <a:lnTo>
                  <a:pt x="274" y="52"/>
                </a:lnTo>
                <a:lnTo>
                  <a:pt x="274" y="52"/>
                </a:lnTo>
                <a:lnTo>
                  <a:pt x="270" y="56"/>
                </a:lnTo>
                <a:lnTo>
                  <a:pt x="270" y="58"/>
                </a:lnTo>
                <a:lnTo>
                  <a:pt x="268" y="58"/>
                </a:lnTo>
                <a:lnTo>
                  <a:pt x="268" y="54"/>
                </a:lnTo>
                <a:lnTo>
                  <a:pt x="268" y="54"/>
                </a:lnTo>
                <a:lnTo>
                  <a:pt x="264" y="54"/>
                </a:lnTo>
                <a:lnTo>
                  <a:pt x="264" y="56"/>
                </a:lnTo>
                <a:lnTo>
                  <a:pt x="262" y="58"/>
                </a:lnTo>
                <a:lnTo>
                  <a:pt x="262" y="58"/>
                </a:lnTo>
                <a:lnTo>
                  <a:pt x="258" y="58"/>
                </a:lnTo>
                <a:lnTo>
                  <a:pt x="256" y="60"/>
                </a:lnTo>
                <a:lnTo>
                  <a:pt x="252" y="64"/>
                </a:lnTo>
                <a:lnTo>
                  <a:pt x="252" y="64"/>
                </a:lnTo>
                <a:lnTo>
                  <a:pt x="258" y="64"/>
                </a:lnTo>
                <a:lnTo>
                  <a:pt x="260" y="66"/>
                </a:lnTo>
                <a:lnTo>
                  <a:pt x="260" y="66"/>
                </a:lnTo>
                <a:lnTo>
                  <a:pt x="258" y="70"/>
                </a:lnTo>
                <a:lnTo>
                  <a:pt x="254" y="74"/>
                </a:lnTo>
                <a:lnTo>
                  <a:pt x="254" y="74"/>
                </a:lnTo>
                <a:lnTo>
                  <a:pt x="252" y="74"/>
                </a:lnTo>
                <a:lnTo>
                  <a:pt x="252" y="72"/>
                </a:lnTo>
                <a:lnTo>
                  <a:pt x="252" y="66"/>
                </a:lnTo>
                <a:lnTo>
                  <a:pt x="252" y="66"/>
                </a:lnTo>
                <a:lnTo>
                  <a:pt x="250" y="68"/>
                </a:lnTo>
                <a:lnTo>
                  <a:pt x="248" y="70"/>
                </a:lnTo>
                <a:lnTo>
                  <a:pt x="244" y="72"/>
                </a:lnTo>
                <a:lnTo>
                  <a:pt x="244" y="72"/>
                </a:lnTo>
                <a:lnTo>
                  <a:pt x="242" y="70"/>
                </a:lnTo>
                <a:lnTo>
                  <a:pt x="240" y="70"/>
                </a:lnTo>
                <a:lnTo>
                  <a:pt x="238" y="70"/>
                </a:lnTo>
                <a:lnTo>
                  <a:pt x="238" y="70"/>
                </a:lnTo>
                <a:lnTo>
                  <a:pt x="238" y="72"/>
                </a:lnTo>
                <a:lnTo>
                  <a:pt x="240" y="74"/>
                </a:lnTo>
                <a:lnTo>
                  <a:pt x="242" y="76"/>
                </a:lnTo>
                <a:lnTo>
                  <a:pt x="242" y="78"/>
                </a:lnTo>
                <a:lnTo>
                  <a:pt x="242" y="78"/>
                </a:lnTo>
                <a:lnTo>
                  <a:pt x="238" y="78"/>
                </a:lnTo>
                <a:lnTo>
                  <a:pt x="238" y="78"/>
                </a:lnTo>
                <a:lnTo>
                  <a:pt x="236" y="74"/>
                </a:lnTo>
                <a:lnTo>
                  <a:pt x="232" y="70"/>
                </a:lnTo>
                <a:lnTo>
                  <a:pt x="232" y="70"/>
                </a:lnTo>
                <a:lnTo>
                  <a:pt x="236" y="64"/>
                </a:lnTo>
                <a:lnTo>
                  <a:pt x="238" y="62"/>
                </a:lnTo>
                <a:lnTo>
                  <a:pt x="240" y="60"/>
                </a:lnTo>
                <a:lnTo>
                  <a:pt x="240" y="60"/>
                </a:lnTo>
                <a:lnTo>
                  <a:pt x="242" y="62"/>
                </a:lnTo>
                <a:lnTo>
                  <a:pt x="242" y="66"/>
                </a:lnTo>
                <a:lnTo>
                  <a:pt x="242" y="66"/>
                </a:lnTo>
                <a:lnTo>
                  <a:pt x="246" y="66"/>
                </a:lnTo>
                <a:lnTo>
                  <a:pt x="248" y="64"/>
                </a:lnTo>
                <a:lnTo>
                  <a:pt x="248" y="64"/>
                </a:lnTo>
                <a:lnTo>
                  <a:pt x="244" y="58"/>
                </a:lnTo>
                <a:lnTo>
                  <a:pt x="238" y="52"/>
                </a:lnTo>
                <a:lnTo>
                  <a:pt x="238" y="52"/>
                </a:lnTo>
                <a:lnTo>
                  <a:pt x="236" y="48"/>
                </a:lnTo>
                <a:lnTo>
                  <a:pt x="234" y="46"/>
                </a:lnTo>
                <a:lnTo>
                  <a:pt x="230" y="46"/>
                </a:lnTo>
                <a:lnTo>
                  <a:pt x="230" y="46"/>
                </a:lnTo>
                <a:lnTo>
                  <a:pt x="230" y="48"/>
                </a:lnTo>
                <a:lnTo>
                  <a:pt x="232" y="50"/>
                </a:lnTo>
                <a:lnTo>
                  <a:pt x="232" y="52"/>
                </a:lnTo>
                <a:lnTo>
                  <a:pt x="230" y="54"/>
                </a:lnTo>
                <a:lnTo>
                  <a:pt x="230" y="54"/>
                </a:lnTo>
                <a:lnTo>
                  <a:pt x="228" y="52"/>
                </a:lnTo>
                <a:lnTo>
                  <a:pt x="226" y="50"/>
                </a:lnTo>
                <a:lnTo>
                  <a:pt x="224" y="44"/>
                </a:lnTo>
                <a:lnTo>
                  <a:pt x="224" y="44"/>
                </a:lnTo>
                <a:lnTo>
                  <a:pt x="220" y="44"/>
                </a:lnTo>
                <a:lnTo>
                  <a:pt x="216" y="46"/>
                </a:lnTo>
                <a:lnTo>
                  <a:pt x="212" y="46"/>
                </a:lnTo>
                <a:lnTo>
                  <a:pt x="208" y="44"/>
                </a:lnTo>
                <a:lnTo>
                  <a:pt x="208" y="44"/>
                </a:lnTo>
                <a:lnTo>
                  <a:pt x="212" y="42"/>
                </a:lnTo>
                <a:lnTo>
                  <a:pt x="218" y="42"/>
                </a:lnTo>
                <a:lnTo>
                  <a:pt x="218" y="42"/>
                </a:lnTo>
                <a:lnTo>
                  <a:pt x="220" y="40"/>
                </a:lnTo>
                <a:lnTo>
                  <a:pt x="220" y="38"/>
                </a:lnTo>
                <a:lnTo>
                  <a:pt x="222" y="38"/>
                </a:lnTo>
                <a:lnTo>
                  <a:pt x="222" y="38"/>
                </a:lnTo>
                <a:lnTo>
                  <a:pt x="226" y="42"/>
                </a:lnTo>
                <a:lnTo>
                  <a:pt x="230" y="44"/>
                </a:lnTo>
                <a:lnTo>
                  <a:pt x="230" y="44"/>
                </a:lnTo>
                <a:lnTo>
                  <a:pt x="232" y="40"/>
                </a:lnTo>
                <a:lnTo>
                  <a:pt x="232" y="40"/>
                </a:lnTo>
                <a:lnTo>
                  <a:pt x="228" y="40"/>
                </a:lnTo>
                <a:lnTo>
                  <a:pt x="228" y="38"/>
                </a:lnTo>
                <a:lnTo>
                  <a:pt x="230" y="34"/>
                </a:lnTo>
                <a:lnTo>
                  <a:pt x="230" y="34"/>
                </a:lnTo>
                <a:lnTo>
                  <a:pt x="226" y="32"/>
                </a:lnTo>
                <a:lnTo>
                  <a:pt x="224" y="30"/>
                </a:lnTo>
                <a:lnTo>
                  <a:pt x="224" y="30"/>
                </a:lnTo>
                <a:lnTo>
                  <a:pt x="224" y="30"/>
                </a:lnTo>
                <a:lnTo>
                  <a:pt x="226" y="28"/>
                </a:lnTo>
                <a:lnTo>
                  <a:pt x="228" y="28"/>
                </a:lnTo>
                <a:lnTo>
                  <a:pt x="228" y="26"/>
                </a:lnTo>
                <a:lnTo>
                  <a:pt x="228" y="26"/>
                </a:lnTo>
                <a:lnTo>
                  <a:pt x="226" y="24"/>
                </a:lnTo>
                <a:lnTo>
                  <a:pt x="222" y="24"/>
                </a:lnTo>
                <a:lnTo>
                  <a:pt x="222" y="24"/>
                </a:lnTo>
                <a:lnTo>
                  <a:pt x="222" y="26"/>
                </a:lnTo>
                <a:lnTo>
                  <a:pt x="222" y="28"/>
                </a:lnTo>
                <a:lnTo>
                  <a:pt x="222" y="30"/>
                </a:lnTo>
                <a:lnTo>
                  <a:pt x="220" y="30"/>
                </a:lnTo>
                <a:lnTo>
                  <a:pt x="220" y="30"/>
                </a:lnTo>
                <a:lnTo>
                  <a:pt x="218" y="30"/>
                </a:lnTo>
                <a:lnTo>
                  <a:pt x="214" y="28"/>
                </a:lnTo>
                <a:lnTo>
                  <a:pt x="210" y="22"/>
                </a:lnTo>
                <a:lnTo>
                  <a:pt x="204" y="22"/>
                </a:lnTo>
                <a:lnTo>
                  <a:pt x="204" y="22"/>
                </a:lnTo>
                <a:lnTo>
                  <a:pt x="202" y="26"/>
                </a:lnTo>
                <a:lnTo>
                  <a:pt x="202" y="26"/>
                </a:lnTo>
                <a:lnTo>
                  <a:pt x="200" y="26"/>
                </a:lnTo>
                <a:lnTo>
                  <a:pt x="200" y="26"/>
                </a:lnTo>
                <a:lnTo>
                  <a:pt x="194" y="24"/>
                </a:lnTo>
                <a:lnTo>
                  <a:pt x="192" y="18"/>
                </a:lnTo>
                <a:lnTo>
                  <a:pt x="192" y="18"/>
                </a:lnTo>
                <a:lnTo>
                  <a:pt x="194" y="16"/>
                </a:lnTo>
                <a:lnTo>
                  <a:pt x="194" y="12"/>
                </a:lnTo>
                <a:lnTo>
                  <a:pt x="194" y="12"/>
                </a:lnTo>
                <a:lnTo>
                  <a:pt x="188" y="10"/>
                </a:lnTo>
                <a:lnTo>
                  <a:pt x="188" y="10"/>
                </a:lnTo>
                <a:lnTo>
                  <a:pt x="190" y="12"/>
                </a:lnTo>
                <a:lnTo>
                  <a:pt x="190" y="14"/>
                </a:lnTo>
                <a:lnTo>
                  <a:pt x="190" y="14"/>
                </a:lnTo>
                <a:lnTo>
                  <a:pt x="188" y="16"/>
                </a:lnTo>
                <a:lnTo>
                  <a:pt x="184" y="18"/>
                </a:lnTo>
                <a:lnTo>
                  <a:pt x="184" y="18"/>
                </a:lnTo>
                <a:lnTo>
                  <a:pt x="182" y="16"/>
                </a:lnTo>
                <a:lnTo>
                  <a:pt x="178" y="14"/>
                </a:lnTo>
                <a:lnTo>
                  <a:pt x="178" y="14"/>
                </a:lnTo>
                <a:lnTo>
                  <a:pt x="178" y="14"/>
                </a:lnTo>
                <a:lnTo>
                  <a:pt x="176" y="14"/>
                </a:lnTo>
                <a:lnTo>
                  <a:pt x="174" y="14"/>
                </a:lnTo>
                <a:lnTo>
                  <a:pt x="174" y="16"/>
                </a:lnTo>
                <a:lnTo>
                  <a:pt x="174" y="16"/>
                </a:lnTo>
                <a:lnTo>
                  <a:pt x="178" y="18"/>
                </a:lnTo>
                <a:lnTo>
                  <a:pt x="178" y="20"/>
                </a:lnTo>
                <a:lnTo>
                  <a:pt x="178" y="22"/>
                </a:lnTo>
                <a:lnTo>
                  <a:pt x="178" y="22"/>
                </a:lnTo>
                <a:lnTo>
                  <a:pt x="170" y="20"/>
                </a:lnTo>
                <a:lnTo>
                  <a:pt x="170" y="20"/>
                </a:lnTo>
                <a:lnTo>
                  <a:pt x="170" y="18"/>
                </a:lnTo>
                <a:lnTo>
                  <a:pt x="170" y="16"/>
                </a:lnTo>
                <a:lnTo>
                  <a:pt x="168" y="14"/>
                </a:lnTo>
                <a:lnTo>
                  <a:pt x="168" y="12"/>
                </a:lnTo>
                <a:lnTo>
                  <a:pt x="168" y="12"/>
                </a:lnTo>
                <a:lnTo>
                  <a:pt x="168" y="10"/>
                </a:lnTo>
                <a:lnTo>
                  <a:pt x="170" y="10"/>
                </a:lnTo>
                <a:lnTo>
                  <a:pt x="170" y="10"/>
                </a:lnTo>
                <a:lnTo>
                  <a:pt x="174" y="12"/>
                </a:lnTo>
                <a:lnTo>
                  <a:pt x="174" y="12"/>
                </a:lnTo>
                <a:lnTo>
                  <a:pt x="176" y="10"/>
                </a:lnTo>
                <a:lnTo>
                  <a:pt x="176" y="10"/>
                </a:lnTo>
                <a:lnTo>
                  <a:pt x="176" y="8"/>
                </a:lnTo>
                <a:lnTo>
                  <a:pt x="172" y="6"/>
                </a:lnTo>
                <a:lnTo>
                  <a:pt x="172" y="6"/>
                </a:lnTo>
                <a:lnTo>
                  <a:pt x="170" y="6"/>
                </a:lnTo>
                <a:lnTo>
                  <a:pt x="168" y="8"/>
                </a:lnTo>
                <a:lnTo>
                  <a:pt x="168" y="8"/>
                </a:lnTo>
                <a:lnTo>
                  <a:pt x="166" y="8"/>
                </a:lnTo>
                <a:lnTo>
                  <a:pt x="166" y="8"/>
                </a:lnTo>
                <a:lnTo>
                  <a:pt x="166" y="4"/>
                </a:lnTo>
                <a:lnTo>
                  <a:pt x="166" y="0"/>
                </a:lnTo>
                <a:lnTo>
                  <a:pt x="166" y="0"/>
                </a:lnTo>
                <a:lnTo>
                  <a:pt x="162" y="2"/>
                </a:lnTo>
                <a:lnTo>
                  <a:pt x="158" y="4"/>
                </a:lnTo>
                <a:lnTo>
                  <a:pt x="158" y="4"/>
                </a:lnTo>
                <a:lnTo>
                  <a:pt x="152" y="4"/>
                </a:lnTo>
                <a:lnTo>
                  <a:pt x="152" y="4"/>
                </a:lnTo>
                <a:lnTo>
                  <a:pt x="148" y="6"/>
                </a:lnTo>
                <a:lnTo>
                  <a:pt x="148" y="6"/>
                </a:lnTo>
                <a:lnTo>
                  <a:pt x="146" y="6"/>
                </a:lnTo>
                <a:lnTo>
                  <a:pt x="144" y="6"/>
                </a:lnTo>
                <a:lnTo>
                  <a:pt x="144" y="6"/>
                </a:lnTo>
                <a:lnTo>
                  <a:pt x="144" y="10"/>
                </a:lnTo>
                <a:lnTo>
                  <a:pt x="142" y="12"/>
                </a:lnTo>
                <a:lnTo>
                  <a:pt x="140" y="14"/>
                </a:lnTo>
                <a:lnTo>
                  <a:pt x="140" y="14"/>
                </a:lnTo>
                <a:lnTo>
                  <a:pt x="136" y="10"/>
                </a:lnTo>
                <a:lnTo>
                  <a:pt x="130" y="8"/>
                </a:lnTo>
                <a:lnTo>
                  <a:pt x="130" y="8"/>
                </a:lnTo>
                <a:lnTo>
                  <a:pt x="128" y="4"/>
                </a:lnTo>
                <a:lnTo>
                  <a:pt x="126" y="4"/>
                </a:lnTo>
                <a:lnTo>
                  <a:pt x="124" y="2"/>
                </a:lnTo>
                <a:lnTo>
                  <a:pt x="124" y="2"/>
                </a:lnTo>
                <a:lnTo>
                  <a:pt x="124" y="8"/>
                </a:lnTo>
                <a:lnTo>
                  <a:pt x="128" y="14"/>
                </a:lnTo>
                <a:lnTo>
                  <a:pt x="130" y="18"/>
                </a:lnTo>
                <a:lnTo>
                  <a:pt x="128" y="22"/>
                </a:lnTo>
                <a:lnTo>
                  <a:pt x="126" y="24"/>
                </a:lnTo>
                <a:lnTo>
                  <a:pt x="126" y="24"/>
                </a:lnTo>
                <a:lnTo>
                  <a:pt x="124" y="22"/>
                </a:lnTo>
                <a:lnTo>
                  <a:pt x="122" y="22"/>
                </a:lnTo>
                <a:lnTo>
                  <a:pt x="120" y="22"/>
                </a:lnTo>
                <a:lnTo>
                  <a:pt x="120" y="22"/>
                </a:lnTo>
                <a:lnTo>
                  <a:pt x="120" y="22"/>
                </a:lnTo>
                <a:lnTo>
                  <a:pt x="120" y="18"/>
                </a:lnTo>
                <a:lnTo>
                  <a:pt x="118" y="14"/>
                </a:lnTo>
                <a:lnTo>
                  <a:pt x="118" y="14"/>
                </a:lnTo>
                <a:lnTo>
                  <a:pt x="116" y="14"/>
                </a:lnTo>
                <a:lnTo>
                  <a:pt x="112" y="14"/>
                </a:lnTo>
                <a:lnTo>
                  <a:pt x="110" y="12"/>
                </a:lnTo>
                <a:lnTo>
                  <a:pt x="108" y="14"/>
                </a:lnTo>
                <a:lnTo>
                  <a:pt x="108" y="14"/>
                </a:lnTo>
                <a:lnTo>
                  <a:pt x="106" y="12"/>
                </a:lnTo>
                <a:lnTo>
                  <a:pt x="104" y="10"/>
                </a:lnTo>
                <a:lnTo>
                  <a:pt x="102" y="12"/>
                </a:lnTo>
                <a:lnTo>
                  <a:pt x="102" y="12"/>
                </a:lnTo>
                <a:lnTo>
                  <a:pt x="106" y="16"/>
                </a:lnTo>
                <a:lnTo>
                  <a:pt x="108" y="22"/>
                </a:lnTo>
                <a:lnTo>
                  <a:pt x="108" y="22"/>
                </a:lnTo>
                <a:lnTo>
                  <a:pt x="110" y="22"/>
                </a:lnTo>
                <a:lnTo>
                  <a:pt x="112" y="22"/>
                </a:lnTo>
                <a:lnTo>
                  <a:pt x="114" y="22"/>
                </a:lnTo>
                <a:lnTo>
                  <a:pt x="114" y="22"/>
                </a:lnTo>
                <a:lnTo>
                  <a:pt x="114" y="22"/>
                </a:lnTo>
                <a:lnTo>
                  <a:pt x="114" y="26"/>
                </a:lnTo>
                <a:lnTo>
                  <a:pt x="112" y="26"/>
                </a:lnTo>
                <a:lnTo>
                  <a:pt x="110" y="26"/>
                </a:lnTo>
                <a:lnTo>
                  <a:pt x="110" y="28"/>
                </a:lnTo>
                <a:lnTo>
                  <a:pt x="110" y="28"/>
                </a:lnTo>
                <a:lnTo>
                  <a:pt x="112" y="32"/>
                </a:lnTo>
                <a:lnTo>
                  <a:pt x="116" y="30"/>
                </a:lnTo>
                <a:lnTo>
                  <a:pt x="120" y="30"/>
                </a:lnTo>
                <a:lnTo>
                  <a:pt x="122" y="30"/>
                </a:lnTo>
                <a:lnTo>
                  <a:pt x="122" y="30"/>
                </a:lnTo>
                <a:lnTo>
                  <a:pt x="122" y="32"/>
                </a:lnTo>
                <a:lnTo>
                  <a:pt x="122" y="34"/>
                </a:lnTo>
                <a:lnTo>
                  <a:pt x="118" y="34"/>
                </a:lnTo>
                <a:lnTo>
                  <a:pt x="114" y="34"/>
                </a:lnTo>
                <a:lnTo>
                  <a:pt x="112" y="34"/>
                </a:lnTo>
                <a:lnTo>
                  <a:pt x="112" y="36"/>
                </a:lnTo>
                <a:lnTo>
                  <a:pt x="112" y="36"/>
                </a:lnTo>
                <a:lnTo>
                  <a:pt x="114" y="36"/>
                </a:lnTo>
                <a:lnTo>
                  <a:pt x="116" y="38"/>
                </a:lnTo>
                <a:lnTo>
                  <a:pt x="116" y="38"/>
                </a:lnTo>
                <a:lnTo>
                  <a:pt x="116" y="40"/>
                </a:lnTo>
                <a:lnTo>
                  <a:pt x="118" y="42"/>
                </a:lnTo>
                <a:lnTo>
                  <a:pt x="120" y="46"/>
                </a:lnTo>
                <a:lnTo>
                  <a:pt x="120" y="46"/>
                </a:lnTo>
                <a:lnTo>
                  <a:pt x="118" y="48"/>
                </a:lnTo>
                <a:lnTo>
                  <a:pt x="116" y="50"/>
                </a:lnTo>
                <a:lnTo>
                  <a:pt x="116" y="50"/>
                </a:lnTo>
                <a:lnTo>
                  <a:pt x="114" y="48"/>
                </a:lnTo>
                <a:lnTo>
                  <a:pt x="112" y="48"/>
                </a:lnTo>
                <a:lnTo>
                  <a:pt x="108" y="50"/>
                </a:lnTo>
                <a:lnTo>
                  <a:pt x="108" y="50"/>
                </a:lnTo>
                <a:lnTo>
                  <a:pt x="108" y="48"/>
                </a:lnTo>
                <a:lnTo>
                  <a:pt x="108" y="46"/>
                </a:lnTo>
                <a:lnTo>
                  <a:pt x="108" y="46"/>
                </a:lnTo>
                <a:lnTo>
                  <a:pt x="104" y="44"/>
                </a:lnTo>
                <a:lnTo>
                  <a:pt x="102" y="40"/>
                </a:lnTo>
                <a:lnTo>
                  <a:pt x="102" y="40"/>
                </a:lnTo>
                <a:lnTo>
                  <a:pt x="102" y="38"/>
                </a:lnTo>
                <a:lnTo>
                  <a:pt x="102" y="36"/>
                </a:lnTo>
                <a:lnTo>
                  <a:pt x="102" y="36"/>
                </a:lnTo>
                <a:lnTo>
                  <a:pt x="100" y="34"/>
                </a:lnTo>
                <a:lnTo>
                  <a:pt x="98" y="32"/>
                </a:lnTo>
                <a:lnTo>
                  <a:pt x="98" y="32"/>
                </a:lnTo>
                <a:lnTo>
                  <a:pt x="98" y="30"/>
                </a:lnTo>
                <a:lnTo>
                  <a:pt x="98" y="30"/>
                </a:lnTo>
                <a:lnTo>
                  <a:pt x="104" y="30"/>
                </a:lnTo>
                <a:lnTo>
                  <a:pt x="108" y="28"/>
                </a:lnTo>
                <a:lnTo>
                  <a:pt x="108" y="26"/>
                </a:lnTo>
                <a:lnTo>
                  <a:pt x="108" y="26"/>
                </a:lnTo>
                <a:lnTo>
                  <a:pt x="106" y="24"/>
                </a:lnTo>
                <a:lnTo>
                  <a:pt x="104" y="24"/>
                </a:lnTo>
                <a:lnTo>
                  <a:pt x="100" y="26"/>
                </a:lnTo>
                <a:lnTo>
                  <a:pt x="100" y="26"/>
                </a:lnTo>
                <a:lnTo>
                  <a:pt x="98" y="24"/>
                </a:lnTo>
                <a:lnTo>
                  <a:pt x="94" y="22"/>
                </a:lnTo>
                <a:lnTo>
                  <a:pt x="90" y="22"/>
                </a:lnTo>
                <a:lnTo>
                  <a:pt x="86" y="24"/>
                </a:lnTo>
                <a:lnTo>
                  <a:pt x="86" y="24"/>
                </a:lnTo>
                <a:lnTo>
                  <a:pt x="86" y="28"/>
                </a:lnTo>
                <a:lnTo>
                  <a:pt x="88" y="32"/>
                </a:lnTo>
                <a:lnTo>
                  <a:pt x="88" y="32"/>
                </a:lnTo>
                <a:lnTo>
                  <a:pt x="84" y="34"/>
                </a:lnTo>
                <a:lnTo>
                  <a:pt x="80" y="34"/>
                </a:lnTo>
                <a:lnTo>
                  <a:pt x="80" y="34"/>
                </a:lnTo>
                <a:lnTo>
                  <a:pt x="80" y="40"/>
                </a:lnTo>
                <a:lnTo>
                  <a:pt x="76" y="42"/>
                </a:lnTo>
                <a:lnTo>
                  <a:pt x="76" y="42"/>
                </a:lnTo>
                <a:lnTo>
                  <a:pt x="76" y="48"/>
                </a:lnTo>
                <a:lnTo>
                  <a:pt x="74" y="50"/>
                </a:lnTo>
                <a:lnTo>
                  <a:pt x="74" y="50"/>
                </a:lnTo>
                <a:lnTo>
                  <a:pt x="70" y="50"/>
                </a:lnTo>
                <a:lnTo>
                  <a:pt x="68" y="48"/>
                </a:lnTo>
                <a:lnTo>
                  <a:pt x="68" y="48"/>
                </a:lnTo>
                <a:lnTo>
                  <a:pt x="66" y="56"/>
                </a:lnTo>
                <a:lnTo>
                  <a:pt x="64" y="58"/>
                </a:lnTo>
                <a:lnTo>
                  <a:pt x="62" y="58"/>
                </a:lnTo>
                <a:lnTo>
                  <a:pt x="62" y="58"/>
                </a:lnTo>
                <a:lnTo>
                  <a:pt x="62" y="60"/>
                </a:lnTo>
                <a:lnTo>
                  <a:pt x="62" y="62"/>
                </a:lnTo>
                <a:lnTo>
                  <a:pt x="64" y="62"/>
                </a:lnTo>
                <a:lnTo>
                  <a:pt x="64" y="64"/>
                </a:lnTo>
                <a:lnTo>
                  <a:pt x="64" y="64"/>
                </a:lnTo>
                <a:lnTo>
                  <a:pt x="62" y="66"/>
                </a:lnTo>
                <a:lnTo>
                  <a:pt x="56" y="68"/>
                </a:lnTo>
                <a:lnTo>
                  <a:pt x="52" y="68"/>
                </a:lnTo>
                <a:lnTo>
                  <a:pt x="50" y="64"/>
                </a:lnTo>
                <a:lnTo>
                  <a:pt x="50" y="64"/>
                </a:lnTo>
                <a:lnTo>
                  <a:pt x="50" y="70"/>
                </a:lnTo>
                <a:lnTo>
                  <a:pt x="48" y="72"/>
                </a:lnTo>
                <a:lnTo>
                  <a:pt x="48" y="72"/>
                </a:lnTo>
                <a:lnTo>
                  <a:pt x="54" y="76"/>
                </a:lnTo>
                <a:lnTo>
                  <a:pt x="56" y="76"/>
                </a:lnTo>
                <a:lnTo>
                  <a:pt x="56" y="80"/>
                </a:lnTo>
                <a:lnTo>
                  <a:pt x="56" y="80"/>
                </a:lnTo>
                <a:lnTo>
                  <a:pt x="54" y="82"/>
                </a:lnTo>
                <a:lnTo>
                  <a:pt x="54" y="82"/>
                </a:lnTo>
                <a:lnTo>
                  <a:pt x="52" y="82"/>
                </a:lnTo>
                <a:lnTo>
                  <a:pt x="50" y="80"/>
                </a:lnTo>
                <a:lnTo>
                  <a:pt x="48" y="78"/>
                </a:lnTo>
                <a:lnTo>
                  <a:pt x="46" y="78"/>
                </a:lnTo>
                <a:lnTo>
                  <a:pt x="46" y="78"/>
                </a:lnTo>
                <a:lnTo>
                  <a:pt x="44" y="80"/>
                </a:lnTo>
                <a:lnTo>
                  <a:pt x="42" y="80"/>
                </a:lnTo>
                <a:lnTo>
                  <a:pt x="36" y="78"/>
                </a:lnTo>
                <a:lnTo>
                  <a:pt x="36" y="78"/>
                </a:lnTo>
                <a:lnTo>
                  <a:pt x="34" y="84"/>
                </a:lnTo>
                <a:lnTo>
                  <a:pt x="34" y="84"/>
                </a:lnTo>
                <a:lnTo>
                  <a:pt x="36" y="86"/>
                </a:lnTo>
                <a:lnTo>
                  <a:pt x="36" y="88"/>
                </a:lnTo>
                <a:lnTo>
                  <a:pt x="36" y="88"/>
                </a:lnTo>
                <a:lnTo>
                  <a:pt x="34" y="90"/>
                </a:lnTo>
                <a:lnTo>
                  <a:pt x="34" y="90"/>
                </a:lnTo>
                <a:lnTo>
                  <a:pt x="34" y="92"/>
                </a:lnTo>
                <a:lnTo>
                  <a:pt x="34" y="92"/>
                </a:lnTo>
                <a:lnTo>
                  <a:pt x="36" y="94"/>
                </a:lnTo>
                <a:lnTo>
                  <a:pt x="40" y="96"/>
                </a:lnTo>
                <a:lnTo>
                  <a:pt x="40" y="96"/>
                </a:lnTo>
                <a:lnTo>
                  <a:pt x="36" y="98"/>
                </a:lnTo>
                <a:lnTo>
                  <a:pt x="34" y="100"/>
                </a:lnTo>
                <a:lnTo>
                  <a:pt x="32" y="108"/>
                </a:lnTo>
                <a:lnTo>
                  <a:pt x="30" y="116"/>
                </a:lnTo>
                <a:lnTo>
                  <a:pt x="28" y="124"/>
                </a:lnTo>
                <a:lnTo>
                  <a:pt x="28" y="124"/>
                </a:lnTo>
                <a:lnTo>
                  <a:pt x="30" y="128"/>
                </a:lnTo>
                <a:lnTo>
                  <a:pt x="30" y="132"/>
                </a:lnTo>
                <a:lnTo>
                  <a:pt x="28" y="142"/>
                </a:lnTo>
                <a:lnTo>
                  <a:pt x="28" y="142"/>
                </a:lnTo>
                <a:lnTo>
                  <a:pt x="26" y="144"/>
                </a:lnTo>
                <a:lnTo>
                  <a:pt x="24" y="144"/>
                </a:lnTo>
                <a:lnTo>
                  <a:pt x="24" y="144"/>
                </a:lnTo>
                <a:lnTo>
                  <a:pt x="26" y="146"/>
                </a:lnTo>
                <a:lnTo>
                  <a:pt x="28" y="148"/>
                </a:lnTo>
                <a:lnTo>
                  <a:pt x="28" y="148"/>
                </a:lnTo>
                <a:lnTo>
                  <a:pt x="16" y="152"/>
                </a:lnTo>
                <a:lnTo>
                  <a:pt x="16" y="160"/>
                </a:lnTo>
                <a:lnTo>
                  <a:pt x="16" y="160"/>
                </a:lnTo>
                <a:lnTo>
                  <a:pt x="20" y="160"/>
                </a:lnTo>
                <a:lnTo>
                  <a:pt x="22" y="158"/>
                </a:lnTo>
                <a:lnTo>
                  <a:pt x="24" y="154"/>
                </a:lnTo>
                <a:lnTo>
                  <a:pt x="24" y="154"/>
                </a:lnTo>
                <a:lnTo>
                  <a:pt x="26" y="156"/>
                </a:lnTo>
                <a:lnTo>
                  <a:pt x="26" y="156"/>
                </a:lnTo>
                <a:lnTo>
                  <a:pt x="26" y="158"/>
                </a:lnTo>
                <a:lnTo>
                  <a:pt x="26" y="158"/>
                </a:lnTo>
                <a:lnTo>
                  <a:pt x="30" y="158"/>
                </a:lnTo>
                <a:lnTo>
                  <a:pt x="32" y="158"/>
                </a:lnTo>
                <a:lnTo>
                  <a:pt x="32" y="158"/>
                </a:lnTo>
                <a:lnTo>
                  <a:pt x="32" y="160"/>
                </a:lnTo>
                <a:lnTo>
                  <a:pt x="34" y="162"/>
                </a:lnTo>
                <a:lnTo>
                  <a:pt x="40" y="162"/>
                </a:lnTo>
                <a:lnTo>
                  <a:pt x="40" y="162"/>
                </a:lnTo>
                <a:lnTo>
                  <a:pt x="40" y="164"/>
                </a:lnTo>
                <a:lnTo>
                  <a:pt x="40" y="164"/>
                </a:lnTo>
                <a:lnTo>
                  <a:pt x="38" y="164"/>
                </a:lnTo>
                <a:lnTo>
                  <a:pt x="38" y="164"/>
                </a:lnTo>
                <a:lnTo>
                  <a:pt x="36" y="164"/>
                </a:lnTo>
                <a:lnTo>
                  <a:pt x="34" y="164"/>
                </a:lnTo>
                <a:lnTo>
                  <a:pt x="32" y="162"/>
                </a:lnTo>
                <a:lnTo>
                  <a:pt x="30" y="160"/>
                </a:lnTo>
                <a:lnTo>
                  <a:pt x="30" y="160"/>
                </a:lnTo>
                <a:lnTo>
                  <a:pt x="28" y="162"/>
                </a:lnTo>
                <a:lnTo>
                  <a:pt x="26" y="162"/>
                </a:lnTo>
                <a:lnTo>
                  <a:pt x="20" y="160"/>
                </a:lnTo>
                <a:lnTo>
                  <a:pt x="20" y="160"/>
                </a:lnTo>
                <a:lnTo>
                  <a:pt x="18" y="166"/>
                </a:lnTo>
                <a:lnTo>
                  <a:pt x="18" y="166"/>
                </a:lnTo>
                <a:lnTo>
                  <a:pt x="20" y="168"/>
                </a:lnTo>
                <a:lnTo>
                  <a:pt x="20" y="172"/>
                </a:lnTo>
                <a:lnTo>
                  <a:pt x="20" y="172"/>
                </a:lnTo>
                <a:lnTo>
                  <a:pt x="18" y="174"/>
                </a:lnTo>
                <a:lnTo>
                  <a:pt x="18" y="174"/>
                </a:lnTo>
                <a:lnTo>
                  <a:pt x="18" y="176"/>
                </a:lnTo>
                <a:lnTo>
                  <a:pt x="18" y="176"/>
                </a:lnTo>
                <a:lnTo>
                  <a:pt x="20" y="178"/>
                </a:lnTo>
                <a:lnTo>
                  <a:pt x="24" y="180"/>
                </a:lnTo>
                <a:lnTo>
                  <a:pt x="24" y="180"/>
                </a:lnTo>
                <a:lnTo>
                  <a:pt x="20" y="182"/>
                </a:lnTo>
                <a:lnTo>
                  <a:pt x="18" y="184"/>
                </a:lnTo>
                <a:lnTo>
                  <a:pt x="16" y="192"/>
                </a:lnTo>
                <a:lnTo>
                  <a:pt x="14" y="200"/>
                </a:lnTo>
                <a:lnTo>
                  <a:pt x="12" y="206"/>
                </a:lnTo>
                <a:lnTo>
                  <a:pt x="12" y="206"/>
                </a:lnTo>
                <a:lnTo>
                  <a:pt x="14" y="212"/>
                </a:lnTo>
                <a:lnTo>
                  <a:pt x="14" y="216"/>
                </a:lnTo>
                <a:lnTo>
                  <a:pt x="12" y="226"/>
                </a:lnTo>
                <a:lnTo>
                  <a:pt x="12" y="226"/>
                </a:lnTo>
                <a:lnTo>
                  <a:pt x="10" y="226"/>
                </a:lnTo>
                <a:lnTo>
                  <a:pt x="8" y="228"/>
                </a:lnTo>
                <a:lnTo>
                  <a:pt x="8" y="228"/>
                </a:lnTo>
                <a:lnTo>
                  <a:pt x="10" y="228"/>
                </a:lnTo>
                <a:lnTo>
                  <a:pt x="12" y="230"/>
                </a:lnTo>
                <a:lnTo>
                  <a:pt x="12" y="230"/>
                </a:lnTo>
                <a:lnTo>
                  <a:pt x="0" y="234"/>
                </a:lnTo>
                <a:lnTo>
                  <a:pt x="0" y="242"/>
                </a:lnTo>
                <a:lnTo>
                  <a:pt x="0" y="242"/>
                </a:lnTo>
                <a:lnTo>
                  <a:pt x="4" y="244"/>
                </a:lnTo>
                <a:lnTo>
                  <a:pt x="6" y="242"/>
                </a:lnTo>
                <a:lnTo>
                  <a:pt x="8" y="238"/>
                </a:lnTo>
                <a:lnTo>
                  <a:pt x="8" y="238"/>
                </a:lnTo>
                <a:lnTo>
                  <a:pt x="10" y="238"/>
                </a:lnTo>
                <a:lnTo>
                  <a:pt x="10" y="240"/>
                </a:lnTo>
                <a:lnTo>
                  <a:pt x="10" y="242"/>
                </a:lnTo>
                <a:lnTo>
                  <a:pt x="10" y="242"/>
                </a:lnTo>
                <a:lnTo>
                  <a:pt x="12" y="242"/>
                </a:lnTo>
                <a:lnTo>
                  <a:pt x="16" y="240"/>
                </a:lnTo>
                <a:lnTo>
                  <a:pt x="16" y="240"/>
                </a:lnTo>
                <a:lnTo>
                  <a:pt x="16" y="244"/>
                </a:lnTo>
                <a:lnTo>
                  <a:pt x="18" y="244"/>
                </a:lnTo>
                <a:lnTo>
                  <a:pt x="24" y="244"/>
                </a:lnTo>
                <a:lnTo>
                  <a:pt x="24" y="244"/>
                </a:lnTo>
                <a:lnTo>
                  <a:pt x="26" y="250"/>
                </a:lnTo>
                <a:lnTo>
                  <a:pt x="28" y="256"/>
                </a:lnTo>
                <a:lnTo>
                  <a:pt x="28" y="256"/>
                </a:lnTo>
                <a:lnTo>
                  <a:pt x="28" y="260"/>
                </a:lnTo>
                <a:lnTo>
                  <a:pt x="26" y="262"/>
                </a:lnTo>
                <a:lnTo>
                  <a:pt x="26" y="262"/>
                </a:lnTo>
                <a:lnTo>
                  <a:pt x="26" y="266"/>
                </a:lnTo>
                <a:lnTo>
                  <a:pt x="26" y="268"/>
                </a:lnTo>
                <a:lnTo>
                  <a:pt x="24" y="268"/>
                </a:lnTo>
                <a:lnTo>
                  <a:pt x="24" y="268"/>
                </a:lnTo>
                <a:lnTo>
                  <a:pt x="26" y="272"/>
                </a:lnTo>
                <a:lnTo>
                  <a:pt x="28" y="276"/>
                </a:lnTo>
                <a:lnTo>
                  <a:pt x="28" y="276"/>
                </a:lnTo>
                <a:lnTo>
                  <a:pt x="28" y="280"/>
                </a:lnTo>
                <a:lnTo>
                  <a:pt x="26" y="284"/>
                </a:lnTo>
                <a:lnTo>
                  <a:pt x="30" y="284"/>
                </a:lnTo>
                <a:lnTo>
                  <a:pt x="30" y="284"/>
                </a:lnTo>
                <a:lnTo>
                  <a:pt x="32" y="284"/>
                </a:lnTo>
                <a:lnTo>
                  <a:pt x="34" y="284"/>
                </a:lnTo>
                <a:lnTo>
                  <a:pt x="34" y="284"/>
                </a:lnTo>
                <a:lnTo>
                  <a:pt x="34" y="284"/>
                </a:lnTo>
                <a:lnTo>
                  <a:pt x="244" y="284"/>
                </a:lnTo>
                <a:lnTo>
                  <a:pt x="244" y="284"/>
                </a:lnTo>
                <a:lnTo>
                  <a:pt x="242" y="282"/>
                </a:lnTo>
                <a:lnTo>
                  <a:pt x="242" y="280"/>
                </a:lnTo>
                <a:lnTo>
                  <a:pt x="242" y="280"/>
                </a:lnTo>
                <a:lnTo>
                  <a:pt x="244" y="278"/>
                </a:lnTo>
                <a:lnTo>
                  <a:pt x="246" y="280"/>
                </a:lnTo>
                <a:lnTo>
                  <a:pt x="246" y="280"/>
                </a:lnTo>
                <a:lnTo>
                  <a:pt x="246" y="282"/>
                </a:lnTo>
                <a:lnTo>
                  <a:pt x="246" y="284"/>
                </a:lnTo>
                <a:lnTo>
                  <a:pt x="262" y="284"/>
                </a:lnTo>
                <a:lnTo>
                  <a:pt x="262" y="284"/>
                </a:lnTo>
                <a:lnTo>
                  <a:pt x="262" y="282"/>
                </a:lnTo>
                <a:lnTo>
                  <a:pt x="262" y="282"/>
                </a:lnTo>
                <a:lnTo>
                  <a:pt x="262" y="282"/>
                </a:lnTo>
                <a:lnTo>
                  <a:pt x="264" y="278"/>
                </a:lnTo>
                <a:lnTo>
                  <a:pt x="266" y="276"/>
                </a:lnTo>
                <a:lnTo>
                  <a:pt x="266" y="274"/>
                </a:lnTo>
                <a:lnTo>
                  <a:pt x="266" y="274"/>
                </a:lnTo>
                <a:lnTo>
                  <a:pt x="260" y="270"/>
                </a:lnTo>
                <a:lnTo>
                  <a:pt x="258" y="270"/>
                </a:lnTo>
                <a:lnTo>
                  <a:pt x="254" y="272"/>
                </a:lnTo>
                <a:lnTo>
                  <a:pt x="254" y="272"/>
                </a:lnTo>
                <a:lnTo>
                  <a:pt x="254" y="272"/>
                </a:lnTo>
                <a:lnTo>
                  <a:pt x="256" y="274"/>
                </a:lnTo>
                <a:lnTo>
                  <a:pt x="256" y="276"/>
                </a:lnTo>
                <a:lnTo>
                  <a:pt x="254" y="278"/>
                </a:lnTo>
                <a:lnTo>
                  <a:pt x="254" y="278"/>
                </a:lnTo>
                <a:lnTo>
                  <a:pt x="250" y="274"/>
                </a:lnTo>
                <a:lnTo>
                  <a:pt x="246" y="268"/>
                </a:lnTo>
                <a:lnTo>
                  <a:pt x="244" y="262"/>
                </a:lnTo>
                <a:lnTo>
                  <a:pt x="244" y="254"/>
                </a:lnTo>
                <a:lnTo>
                  <a:pt x="244" y="254"/>
                </a:lnTo>
                <a:lnTo>
                  <a:pt x="242" y="254"/>
                </a:lnTo>
                <a:lnTo>
                  <a:pt x="240" y="256"/>
                </a:lnTo>
                <a:lnTo>
                  <a:pt x="238" y="256"/>
                </a:lnTo>
                <a:lnTo>
                  <a:pt x="236" y="254"/>
                </a:lnTo>
                <a:lnTo>
                  <a:pt x="236" y="254"/>
                </a:lnTo>
                <a:lnTo>
                  <a:pt x="238" y="252"/>
                </a:lnTo>
                <a:lnTo>
                  <a:pt x="236" y="250"/>
                </a:lnTo>
                <a:lnTo>
                  <a:pt x="234" y="246"/>
                </a:lnTo>
                <a:lnTo>
                  <a:pt x="234" y="244"/>
                </a:lnTo>
                <a:lnTo>
                  <a:pt x="234" y="244"/>
                </a:lnTo>
                <a:lnTo>
                  <a:pt x="236" y="244"/>
                </a:lnTo>
                <a:lnTo>
                  <a:pt x="238" y="246"/>
                </a:lnTo>
                <a:lnTo>
                  <a:pt x="240" y="248"/>
                </a:lnTo>
                <a:lnTo>
                  <a:pt x="240" y="248"/>
                </a:lnTo>
                <a:lnTo>
                  <a:pt x="240" y="248"/>
                </a:lnTo>
                <a:lnTo>
                  <a:pt x="242" y="246"/>
                </a:lnTo>
                <a:lnTo>
                  <a:pt x="244" y="242"/>
                </a:lnTo>
                <a:lnTo>
                  <a:pt x="246" y="240"/>
                </a:lnTo>
                <a:lnTo>
                  <a:pt x="248" y="238"/>
                </a:lnTo>
                <a:lnTo>
                  <a:pt x="248" y="238"/>
                </a:lnTo>
                <a:lnTo>
                  <a:pt x="250" y="240"/>
                </a:lnTo>
                <a:lnTo>
                  <a:pt x="250" y="242"/>
                </a:lnTo>
                <a:lnTo>
                  <a:pt x="250" y="242"/>
                </a:lnTo>
                <a:lnTo>
                  <a:pt x="256" y="242"/>
                </a:lnTo>
                <a:lnTo>
                  <a:pt x="258" y="240"/>
                </a:lnTo>
                <a:lnTo>
                  <a:pt x="258" y="240"/>
                </a:lnTo>
                <a:lnTo>
                  <a:pt x="258" y="238"/>
                </a:lnTo>
                <a:lnTo>
                  <a:pt x="256" y="234"/>
                </a:lnTo>
                <a:lnTo>
                  <a:pt x="256" y="234"/>
                </a:lnTo>
                <a:lnTo>
                  <a:pt x="260" y="234"/>
                </a:lnTo>
                <a:lnTo>
                  <a:pt x="262" y="232"/>
                </a:lnTo>
                <a:lnTo>
                  <a:pt x="264" y="232"/>
                </a:lnTo>
                <a:lnTo>
                  <a:pt x="266" y="230"/>
                </a:lnTo>
                <a:lnTo>
                  <a:pt x="266" y="230"/>
                </a:lnTo>
                <a:lnTo>
                  <a:pt x="268" y="232"/>
                </a:lnTo>
                <a:lnTo>
                  <a:pt x="268" y="234"/>
                </a:lnTo>
                <a:lnTo>
                  <a:pt x="266" y="238"/>
                </a:lnTo>
                <a:lnTo>
                  <a:pt x="266" y="238"/>
                </a:lnTo>
                <a:lnTo>
                  <a:pt x="268" y="240"/>
                </a:lnTo>
                <a:lnTo>
                  <a:pt x="268" y="240"/>
                </a:lnTo>
                <a:lnTo>
                  <a:pt x="266" y="244"/>
                </a:lnTo>
                <a:lnTo>
                  <a:pt x="266" y="244"/>
                </a:lnTo>
                <a:lnTo>
                  <a:pt x="270" y="246"/>
                </a:lnTo>
                <a:lnTo>
                  <a:pt x="274" y="246"/>
                </a:lnTo>
                <a:lnTo>
                  <a:pt x="274" y="246"/>
                </a:lnTo>
                <a:lnTo>
                  <a:pt x="276" y="246"/>
                </a:lnTo>
                <a:lnTo>
                  <a:pt x="278" y="246"/>
                </a:lnTo>
                <a:lnTo>
                  <a:pt x="278" y="244"/>
                </a:lnTo>
                <a:lnTo>
                  <a:pt x="278" y="244"/>
                </a:lnTo>
                <a:lnTo>
                  <a:pt x="276" y="244"/>
                </a:lnTo>
                <a:lnTo>
                  <a:pt x="274" y="242"/>
                </a:lnTo>
                <a:lnTo>
                  <a:pt x="272" y="240"/>
                </a:lnTo>
                <a:lnTo>
                  <a:pt x="274" y="238"/>
                </a:lnTo>
                <a:lnTo>
                  <a:pt x="274" y="238"/>
                </a:lnTo>
                <a:lnTo>
                  <a:pt x="276" y="238"/>
                </a:lnTo>
                <a:lnTo>
                  <a:pt x="276" y="240"/>
                </a:lnTo>
                <a:lnTo>
                  <a:pt x="278" y="242"/>
                </a:lnTo>
                <a:lnTo>
                  <a:pt x="280" y="242"/>
                </a:lnTo>
                <a:lnTo>
                  <a:pt x="280" y="242"/>
                </a:lnTo>
                <a:lnTo>
                  <a:pt x="280" y="238"/>
                </a:lnTo>
                <a:lnTo>
                  <a:pt x="282" y="234"/>
                </a:lnTo>
                <a:lnTo>
                  <a:pt x="290" y="230"/>
                </a:lnTo>
                <a:lnTo>
                  <a:pt x="290" y="230"/>
                </a:lnTo>
                <a:lnTo>
                  <a:pt x="288" y="228"/>
                </a:lnTo>
                <a:lnTo>
                  <a:pt x="288" y="224"/>
                </a:lnTo>
                <a:lnTo>
                  <a:pt x="288" y="224"/>
                </a:lnTo>
                <a:lnTo>
                  <a:pt x="292" y="224"/>
                </a:lnTo>
                <a:lnTo>
                  <a:pt x="294" y="222"/>
                </a:lnTo>
                <a:lnTo>
                  <a:pt x="296" y="220"/>
                </a:lnTo>
                <a:lnTo>
                  <a:pt x="296" y="220"/>
                </a:lnTo>
                <a:lnTo>
                  <a:pt x="292" y="216"/>
                </a:lnTo>
                <a:lnTo>
                  <a:pt x="292" y="216"/>
                </a:lnTo>
                <a:lnTo>
                  <a:pt x="296" y="214"/>
                </a:lnTo>
                <a:lnTo>
                  <a:pt x="298" y="208"/>
                </a:lnTo>
                <a:lnTo>
                  <a:pt x="298" y="208"/>
                </a:lnTo>
                <a:lnTo>
                  <a:pt x="296" y="206"/>
                </a:lnTo>
                <a:lnTo>
                  <a:pt x="294" y="206"/>
                </a:lnTo>
                <a:lnTo>
                  <a:pt x="290" y="202"/>
                </a:lnTo>
                <a:lnTo>
                  <a:pt x="290" y="202"/>
                </a:lnTo>
                <a:lnTo>
                  <a:pt x="290" y="200"/>
                </a:lnTo>
                <a:lnTo>
                  <a:pt x="290" y="198"/>
                </a:lnTo>
                <a:lnTo>
                  <a:pt x="290" y="198"/>
                </a:lnTo>
                <a:lnTo>
                  <a:pt x="284" y="198"/>
                </a:lnTo>
                <a:lnTo>
                  <a:pt x="278" y="200"/>
                </a:lnTo>
                <a:lnTo>
                  <a:pt x="278" y="200"/>
                </a:lnTo>
                <a:lnTo>
                  <a:pt x="278" y="198"/>
                </a:lnTo>
                <a:lnTo>
                  <a:pt x="278" y="198"/>
                </a:lnTo>
                <a:lnTo>
                  <a:pt x="280" y="196"/>
                </a:lnTo>
                <a:lnTo>
                  <a:pt x="282" y="194"/>
                </a:lnTo>
                <a:lnTo>
                  <a:pt x="282" y="190"/>
                </a:lnTo>
                <a:lnTo>
                  <a:pt x="282" y="190"/>
                </a:lnTo>
                <a:lnTo>
                  <a:pt x="276" y="188"/>
                </a:lnTo>
                <a:lnTo>
                  <a:pt x="274" y="186"/>
                </a:lnTo>
                <a:lnTo>
                  <a:pt x="270" y="188"/>
                </a:lnTo>
                <a:lnTo>
                  <a:pt x="270" y="188"/>
                </a:lnTo>
                <a:lnTo>
                  <a:pt x="270" y="190"/>
                </a:lnTo>
                <a:lnTo>
                  <a:pt x="272" y="192"/>
                </a:lnTo>
                <a:lnTo>
                  <a:pt x="272" y="192"/>
                </a:lnTo>
                <a:lnTo>
                  <a:pt x="272" y="194"/>
                </a:lnTo>
                <a:lnTo>
                  <a:pt x="272" y="194"/>
                </a:lnTo>
                <a:lnTo>
                  <a:pt x="268" y="192"/>
                </a:lnTo>
                <a:lnTo>
                  <a:pt x="264" y="188"/>
                </a:lnTo>
                <a:lnTo>
                  <a:pt x="260" y="180"/>
                </a:lnTo>
                <a:lnTo>
                  <a:pt x="260" y="180"/>
                </a:lnTo>
                <a:lnTo>
                  <a:pt x="260" y="178"/>
                </a:lnTo>
                <a:lnTo>
                  <a:pt x="260" y="178"/>
                </a:lnTo>
                <a:lnTo>
                  <a:pt x="262" y="178"/>
                </a:lnTo>
                <a:lnTo>
                  <a:pt x="264" y="178"/>
                </a:lnTo>
                <a:lnTo>
                  <a:pt x="266" y="176"/>
                </a:lnTo>
                <a:lnTo>
                  <a:pt x="266" y="174"/>
                </a:lnTo>
                <a:lnTo>
                  <a:pt x="266" y="174"/>
                </a:lnTo>
                <a:lnTo>
                  <a:pt x="264" y="172"/>
                </a:lnTo>
                <a:lnTo>
                  <a:pt x="258" y="170"/>
                </a:lnTo>
                <a:lnTo>
                  <a:pt x="258" y="170"/>
                </a:lnTo>
                <a:lnTo>
                  <a:pt x="258" y="166"/>
                </a:lnTo>
                <a:lnTo>
                  <a:pt x="256" y="166"/>
                </a:lnTo>
                <a:lnTo>
                  <a:pt x="252" y="164"/>
                </a:lnTo>
                <a:lnTo>
                  <a:pt x="252" y="162"/>
                </a:lnTo>
                <a:lnTo>
                  <a:pt x="252" y="162"/>
                </a:lnTo>
                <a:lnTo>
                  <a:pt x="252" y="162"/>
                </a:lnTo>
                <a:lnTo>
                  <a:pt x="252" y="162"/>
                </a:lnTo>
                <a:lnTo>
                  <a:pt x="254" y="164"/>
                </a:lnTo>
                <a:lnTo>
                  <a:pt x="256" y="166"/>
                </a:lnTo>
                <a:lnTo>
                  <a:pt x="256" y="166"/>
                </a:lnTo>
                <a:lnTo>
                  <a:pt x="260" y="160"/>
                </a:lnTo>
                <a:lnTo>
                  <a:pt x="260" y="160"/>
                </a:lnTo>
                <a:lnTo>
                  <a:pt x="264" y="162"/>
                </a:lnTo>
                <a:lnTo>
                  <a:pt x="264" y="162"/>
                </a:lnTo>
                <a:lnTo>
                  <a:pt x="264" y="162"/>
                </a:lnTo>
                <a:lnTo>
                  <a:pt x="266" y="160"/>
                </a:lnTo>
                <a:lnTo>
                  <a:pt x="270" y="160"/>
                </a:lnTo>
                <a:lnTo>
                  <a:pt x="270" y="160"/>
                </a:lnTo>
                <a:lnTo>
                  <a:pt x="268" y="158"/>
                </a:lnTo>
                <a:lnTo>
                  <a:pt x="268" y="158"/>
                </a:lnTo>
                <a:lnTo>
                  <a:pt x="276" y="156"/>
                </a:lnTo>
                <a:lnTo>
                  <a:pt x="276" y="156"/>
                </a:lnTo>
                <a:lnTo>
                  <a:pt x="274" y="156"/>
                </a:lnTo>
                <a:lnTo>
                  <a:pt x="274" y="152"/>
                </a:lnTo>
                <a:lnTo>
                  <a:pt x="274" y="152"/>
                </a:lnTo>
                <a:lnTo>
                  <a:pt x="276" y="152"/>
                </a:lnTo>
                <a:lnTo>
                  <a:pt x="278" y="150"/>
                </a:lnTo>
                <a:lnTo>
                  <a:pt x="280" y="148"/>
                </a:lnTo>
                <a:lnTo>
                  <a:pt x="284" y="148"/>
                </a:lnTo>
                <a:lnTo>
                  <a:pt x="284" y="148"/>
                </a:lnTo>
                <a:lnTo>
                  <a:pt x="284" y="150"/>
                </a:lnTo>
                <a:lnTo>
                  <a:pt x="284" y="152"/>
                </a:lnTo>
                <a:lnTo>
                  <a:pt x="282" y="154"/>
                </a:lnTo>
                <a:lnTo>
                  <a:pt x="282" y="154"/>
                </a:lnTo>
                <a:lnTo>
                  <a:pt x="284" y="156"/>
                </a:lnTo>
                <a:lnTo>
                  <a:pt x="284" y="158"/>
                </a:lnTo>
                <a:lnTo>
                  <a:pt x="284" y="162"/>
                </a:lnTo>
                <a:lnTo>
                  <a:pt x="284" y="162"/>
                </a:lnTo>
                <a:lnTo>
                  <a:pt x="286" y="164"/>
                </a:lnTo>
                <a:lnTo>
                  <a:pt x="290" y="164"/>
                </a:lnTo>
                <a:lnTo>
                  <a:pt x="290" y="164"/>
                </a:lnTo>
                <a:lnTo>
                  <a:pt x="292" y="164"/>
                </a:lnTo>
                <a:lnTo>
                  <a:pt x="294" y="164"/>
                </a:lnTo>
                <a:lnTo>
                  <a:pt x="294" y="162"/>
                </a:lnTo>
                <a:lnTo>
                  <a:pt x="294" y="162"/>
                </a:lnTo>
                <a:lnTo>
                  <a:pt x="292" y="162"/>
                </a:lnTo>
                <a:lnTo>
                  <a:pt x="290" y="158"/>
                </a:lnTo>
                <a:lnTo>
                  <a:pt x="288" y="156"/>
                </a:lnTo>
                <a:lnTo>
                  <a:pt x="290" y="154"/>
                </a:lnTo>
                <a:lnTo>
                  <a:pt x="290" y="154"/>
                </a:lnTo>
                <a:lnTo>
                  <a:pt x="292" y="156"/>
                </a:lnTo>
                <a:lnTo>
                  <a:pt x="292" y="158"/>
                </a:lnTo>
                <a:lnTo>
                  <a:pt x="294" y="160"/>
                </a:lnTo>
                <a:lnTo>
                  <a:pt x="296" y="160"/>
                </a:lnTo>
                <a:lnTo>
                  <a:pt x="296" y="160"/>
                </a:lnTo>
                <a:lnTo>
                  <a:pt x="296" y="154"/>
                </a:lnTo>
                <a:lnTo>
                  <a:pt x="298" y="150"/>
                </a:lnTo>
                <a:lnTo>
                  <a:pt x="306" y="146"/>
                </a:lnTo>
                <a:lnTo>
                  <a:pt x="306" y="146"/>
                </a:lnTo>
                <a:lnTo>
                  <a:pt x="304" y="144"/>
                </a:lnTo>
                <a:lnTo>
                  <a:pt x="304" y="142"/>
                </a:lnTo>
                <a:lnTo>
                  <a:pt x="304" y="142"/>
                </a:lnTo>
                <a:lnTo>
                  <a:pt x="308" y="140"/>
                </a:lnTo>
                <a:lnTo>
                  <a:pt x="310" y="140"/>
                </a:lnTo>
                <a:lnTo>
                  <a:pt x="312" y="138"/>
                </a:lnTo>
                <a:lnTo>
                  <a:pt x="312" y="138"/>
                </a:lnTo>
                <a:lnTo>
                  <a:pt x="308" y="134"/>
                </a:lnTo>
                <a:lnTo>
                  <a:pt x="308" y="134"/>
                </a:lnTo>
                <a:lnTo>
                  <a:pt x="312" y="130"/>
                </a:lnTo>
                <a:lnTo>
                  <a:pt x="314" y="126"/>
                </a:lnTo>
                <a:lnTo>
                  <a:pt x="314" y="126"/>
                </a:lnTo>
                <a:close/>
                <a:moveTo>
                  <a:pt x="278" y="70"/>
                </a:moveTo>
                <a:lnTo>
                  <a:pt x="278" y="70"/>
                </a:lnTo>
                <a:lnTo>
                  <a:pt x="274" y="70"/>
                </a:lnTo>
                <a:lnTo>
                  <a:pt x="272" y="68"/>
                </a:lnTo>
                <a:lnTo>
                  <a:pt x="272" y="68"/>
                </a:lnTo>
                <a:lnTo>
                  <a:pt x="274" y="66"/>
                </a:lnTo>
                <a:lnTo>
                  <a:pt x="276" y="66"/>
                </a:lnTo>
                <a:lnTo>
                  <a:pt x="278" y="68"/>
                </a:lnTo>
                <a:lnTo>
                  <a:pt x="278" y="70"/>
                </a:lnTo>
                <a:lnTo>
                  <a:pt x="278" y="70"/>
                </a:lnTo>
                <a:close/>
                <a:moveTo>
                  <a:pt x="274" y="86"/>
                </a:moveTo>
                <a:lnTo>
                  <a:pt x="274" y="86"/>
                </a:lnTo>
                <a:lnTo>
                  <a:pt x="270" y="92"/>
                </a:lnTo>
                <a:lnTo>
                  <a:pt x="270" y="92"/>
                </a:lnTo>
                <a:lnTo>
                  <a:pt x="268" y="88"/>
                </a:lnTo>
                <a:lnTo>
                  <a:pt x="268" y="82"/>
                </a:lnTo>
                <a:lnTo>
                  <a:pt x="268" y="82"/>
                </a:lnTo>
                <a:lnTo>
                  <a:pt x="270" y="86"/>
                </a:lnTo>
                <a:lnTo>
                  <a:pt x="274" y="86"/>
                </a:lnTo>
                <a:lnTo>
                  <a:pt x="274" y="86"/>
                </a:lnTo>
                <a:close/>
                <a:moveTo>
                  <a:pt x="18" y="210"/>
                </a:moveTo>
                <a:lnTo>
                  <a:pt x="18" y="210"/>
                </a:lnTo>
                <a:lnTo>
                  <a:pt x="16" y="208"/>
                </a:lnTo>
                <a:lnTo>
                  <a:pt x="18" y="206"/>
                </a:lnTo>
                <a:lnTo>
                  <a:pt x="20" y="202"/>
                </a:lnTo>
                <a:lnTo>
                  <a:pt x="20" y="202"/>
                </a:lnTo>
                <a:lnTo>
                  <a:pt x="22" y="204"/>
                </a:lnTo>
                <a:lnTo>
                  <a:pt x="22" y="208"/>
                </a:lnTo>
                <a:lnTo>
                  <a:pt x="20" y="210"/>
                </a:lnTo>
                <a:lnTo>
                  <a:pt x="18" y="210"/>
                </a:lnTo>
                <a:lnTo>
                  <a:pt x="18" y="210"/>
                </a:lnTo>
                <a:close/>
                <a:moveTo>
                  <a:pt x="290" y="208"/>
                </a:moveTo>
                <a:lnTo>
                  <a:pt x="294" y="208"/>
                </a:lnTo>
                <a:lnTo>
                  <a:pt x="294" y="208"/>
                </a:lnTo>
                <a:lnTo>
                  <a:pt x="294" y="210"/>
                </a:lnTo>
                <a:lnTo>
                  <a:pt x="294" y="214"/>
                </a:lnTo>
                <a:lnTo>
                  <a:pt x="294" y="214"/>
                </a:lnTo>
                <a:lnTo>
                  <a:pt x="290" y="214"/>
                </a:lnTo>
                <a:lnTo>
                  <a:pt x="288" y="212"/>
                </a:lnTo>
                <a:lnTo>
                  <a:pt x="288" y="210"/>
                </a:lnTo>
                <a:lnTo>
                  <a:pt x="290" y="208"/>
                </a:lnTo>
                <a:lnTo>
                  <a:pt x="290" y="208"/>
                </a:lnTo>
                <a:close/>
                <a:moveTo>
                  <a:pt x="208" y="208"/>
                </a:moveTo>
                <a:lnTo>
                  <a:pt x="208" y="208"/>
                </a:lnTo>
                <a:lnTo>
                  <a:pt x="206" y="214"/>
                </a:lnTo>
                <a:lnTo>
                  <a:pt x="206" y="214"/>
                </a:lnTo>
                <a:lnTo>
                  <a:pt x="204" y="214"/>
                </a:lnTo>
                <a:lnTo>
                  <a:pt x="202" y="212"/>
                </a:lnTo>
                <a:lnTo>
                  <a:pt x="202" y="208"/>
                </a:lnTo>
                <a:lnTo>
                  <a:pt x="208" y="208"/>
                </a:lnTo>
                <a:close/>
                <a:moveTo>
                  <a:pt x="56" y="216"/>
                </a:moveTo>
                <a:lnTo>
                  <a:pt x="56" y="216"/>
                </a:lnTo>
                <a:lnTo>
                  <a:pt x="54" y="216"/>
                </a:lnTo>
                <a:lnTo>
                  <a:pt x="54" y="214"/>
                </a:lnTo>
                <a:lnTo>
                  <a:pt x="52" y="212"/>
                </a:lnTo>
                <a:lnTo>
                  <a:pt x="52" y="212"/>
                </a:lnTo>
                <a:lnTo>
                  <a:pt x="52" y="212"/>
                </a:lnTo>
                <a:lnTo>
                  <a:pt x="52" y="210"/>
                </a:lnTo>
                <a:lnTo>
                  <a:pt x="54" y="208"/>
                </a:lnTo>
                <a:lnTo>
                  <a:pt x="56" y="208"/>
                </a:lnTo>
                <a:lnTo>
                  <a:pt x="56" y="208"/>
                </a:lnTo>
                <a:lnTo>
                  <a:pt x="54" y="212"/>
                </a:lnTo>
                <a:lnTo>
                  <a:pt x="56" y="216"/>
                </a:lnTo>
                <a:lnTo>
                  <a:pt x="56" y="216"/>
                </a:lnTo>
                <a:close/>
                <a:moveTo>
                  <a:pt x="134" y="86"/>
                </a:moveTo>
                <a:lnTo>
                  <a:pt x="134" y="86"/>
                </a:lnTo>
                <a:lnTo>
                  <a:pt x="136" y="86"/>
                </a:lnTo>
                <a:lnTo>
                  <a:pt x="138" y="86"/>
                </a:lnTo>
                <a:lnTo>
                  <a:pt x="142" y="84"/>
                </a:lnTo>
                <a:lnTo>
                  <a:pt x="142" y="84"/>
                </a:lnTo>
                <a:lnTo>
                  <a:pt x="146" y="82"/>
                </a:lnTo>
                <a:lnTo>
                  <a:pt x="146" y="82"/>
                </a:lnTo>
                <a:lnTo>
                  <a:pt x="148" y="84"/>
                </a:lnTo>
                <a:lnTo>
                  <a:pt x="148" y="84"/>
                </a:lnTo>
                <a:lnTo>
                  <a:pt x="142" y="88"/>
                </a:lnTo>
                <a:lnTo>
                  <a:pt x="142" y="88"/>
                </a:lnTo>
                <a:lnTo>
                  <a:pt x="136" y="88"/>
                </a:lnTo>
                <a:lnTo>
                  <a:pt x="136" y="88"/>
                </a:lnTo>
                <a:lnTo>
                  <a:pt x="136" y="88"/>
                </a:lnTo>
                <a:lnTo>
                  <a:pt x="136" y="88"/>
                </a:lnTo>
                <a:lnTo>
                  <a:pt x="134" y="86"/>
                </a:lnTo>
                <a:lnTo>
                  <a:pt x="134" y="86"/>
                </a:lnTo>
                <a:close/>
                <a:moveTo>
                  <a:pt x="136" y="78"/>
                </a:moveTo>
                <a:lnTo>
                  <a:pt x="136" y="78"/>
                </a:lnTo>
                <a:lnTo>
                  <a:pt x="138" y="78"/>
                </a:lnTo>
                <a:lnTo>
                  <a:pt x="138" y="80"/>
                </a:lnTo>
                <a:lnTo>
                  <a:pt x="140" y="82"/>
                </a:lnTo>
                <a:lnTo>
                  <a:pt x="140" y="82"/>
                </a:lnTo>
                <a:lnTo>
                  <a:pt x="140" y="84"/>
                </a:lnTo>
                <a:lnTo>
                  <a:pt x="138" y="84"/>
                </a:lnTo>
                <a:lnTo>
                  <a:pt x="134" y="84"/>
                </a:lnTo>
                <a:lnTo>
                  <a:pt x="134" y="84"/>
                </a:lnTo>
                <a:lnTo>
                  <a:pt x="134" y="82"/>
                </a:lnTo>
                <a:lnTo>
                  <a:pt x="136" y="78"/>
                </a:lnTo>
                <a:lnTo>
                  <a:pt x="136" y="78"/>
                </a:lnTo>
                <a:close/>
                <a:moveTo>
                  <a:pt x="154" y="94"/>
                </a:moveTo>
                <a:lnTo>
                  <a:pt x="154" y="94"/>
                </a:lnTo>
                <a:lnTo>
                  <a:pt x="156" y="96"/>
                </a:lnTo>
                <a:lnTo>
                  <a:pt x="156" y="100"/>
                </a:lnTo>
                <a:lnTo>
                  <a:pt x="156" y="100"/>
                </a:lnTo>
                <a:lnTo>
                  <a:pt x="158" y="100"/>
                </a:lnTo>
                <a:lnTo>
                  <a:pt x="160" y="100"/>
                </a:lnTo>
                <a:lnTo>
                  <a:pt x="160" y="100"/>
                </a:lnTo>
                <a:lnTo>
                  <a:pt x="160" y="102"/>
                </a:lnTo>
                <a:lnTo>
                  <a:pt x="160" y="102"/>
                </a:lnTo>
                <a:lnTo>
                  <a:pt x="162" y="106"/>
                </a:lnTo>
                <a:lnTo>
                  <a:pt x="162" y="106"/>
                </a:lnTo>
                <a:lnTo>
                  <a:pt x="160" y="104"/>
                </a:lnTo>
                <a:lnTo>
                  <a:pt x="160" y="104"/>
                </a:lnTo>
                <a:lnTo>
                  <a:pt x="160" y="104"/>
                </a:lnTo>
                <a:lnTo>
                  <a:pt x="160" y="104"/>
                </a:lnTo>
                <a:lnTo>
                  <a:pt x="154" y="102"/>
                </a:lnTo>
                <a:lnTo>
                  <a:pt x="154" y="102"/>
                </a:lnTo>
                <a:lnTo>
                  <a:pt x="152" y="98"/>
                </a:lnTo>
                <a:lnTo>
                  <a:pt x="152" y="94"/>
                </a:lnTo>
                <a:lnTo>
                  <a:pt x="152" y="94"/>
                </a:lnTo>
                <a:lnTo>
                  <a:pt x="154" y="94"/>
                </a:lnTo>
                <a:lnTo>
                  <a:pt x="154" y="94"/>
                </a:lnTo>
                <a:close/>
                <a:moveTo>
                  <a:pt x="174" y="78"/>
                </a:moveTo>
                <a:lnTo>
                  <a:pt x="174" y="78"/>
                </a:lnTo>
                <a:lnTo>
                  <a:pt x="178" y="78"/>
                </a:lnTo>
                <a:lnTo>
                  <a:pt x="178" y="78"/>
                </a:lnTo>
                <a:lnTo>
                  <a:pt x="178" y="86"/>
                </a:lnTo>
                <a:lnTo>
                  <a:pt x="174" y="90"/>
                </a:lnTo>
                <a:lnTo>
                  <a:pt x="174" y="90"/>
                </a:lnTo>
                <a:lnTo>
                  <a:pt x="174" y="84"/>
                </a:lnTo>
                <a:lnTo>
                  <a:pt x="174" y="78"/>
                </a:lnTo>
                <a:lnTo>
                  <a:pt x="174" y="78"/>
                </a:lnTo>
                <a:close/>
                <a:moveTo>
                  <a:pt x="174" y="68"/>
                </a:moveTo>
                <a:lnTo>
                  <a:pt x="174" y="68"/>
                </a:lnTo>
                <a:lnTo>
                  <a:pt x="178" y="68"/>
                </a:lnTo>
                <a:lnTo>
                  <a:pt x="178" y="72"/>
                </a:lnTo>
                <a:lnTo>
                  <a:pt x="174" y="72"/>
                </a:lnTo>
                <a:lnTo>
                  <a:pt x="174" y="72"/>
                </a:lnTo>
                <a:lnTo>
                  <a:pt x="174" y="70"/>
                </a:lnTo>
                <a:lnTo>
                  <a:pt x="174" y="68"/>
                </a:lnTo>
                <a:lnTo>
                  <a:pt x="174" y="68"/>
                </a:lnTo>
                <a:close/>
                <a:moveTo>
                  <a:pt x="196" y="94"/>
                </a:moveTo>
                <a:lnTo>
                  <a:pt x="196" y="94"/>
                </a:lnTo>
                <a:lnTo>
                  <a:pt x="200" y="96"/>
                </a:lnTo>
                <a:lnTo>
                  <a:pt x="200" y="98"/>
                </a:lnTo>
                <a:lnTo>
                  <a:pt x="200" y="98"/>
                </a:lnTo>
                <a:lnTo>
                  <a:pt x="198" y="98"/>
                </a:lnTo>
                <a:lnTo>
                  <a:pt x="196" y="96"/>
                </a:lnTo>
                <a:lnTo>
                  <a:pt x="196" y="94"/>
                </a:lnTo>
                <a:lnTo>
                  <a:pt x="196" y="94"/>
                </a:lnTo>
                <a:close/>
                <a:moveTo>
                  <a:pt x="202" y="110"/>
                </a:moveTo>
                <a:lnTo>
                  <a:pt x="202" y="110"/>
                </a:lnTo>
                <a:lnTo>
                  <a:pt x="204" y="114"/>
                </a:lnTo>
                <a:lnTo>
                  <a:pt x="204" y="114"/>
                </a:lnTo>
                <a:lnTo>
                  <a:pt x="200" y="112"/>
                </a:lnTo>
                <a:lnTo>
                  <a:pt x="198" y="110"/>
                </a:lnTo>
                <a:lnTo>
                  <a:pt x="202" y="110"/>
                </a:lnTo>
                <a:close/>
                <a:moveTo>
                  <a:pt x="230" y="122"/>
                </a:moveTo>
                <a:lnTo>
                  <a:pt x="230" y="122"/>
                </a:lnTo>
                <a:lnTo>
                  <a:pt x="232" y="124"/>
                </a:lnTo>
                <a:lnTo>
                  <a:pt x="234" y="124"/>
                </a:lnTo>
                <a:lnTo>
                  <a:pt x="234" y="132"/>
                </a:lnTo>
                <a:lnTo>
                  <a:pt x="234" y="132"/>
                </a:lnTo>
                <a:lnTo>
                  <a:pt x="232" y="130"/>
                </a:lnTo>
                <a:lnTo>
                  <a:pt x="230" y="128"/>
                </a:lnTo>
                <a:lnTo>
                  <a:pt x="230" y="128"/>
                </a:lnTo>
                <a:lnTo>
                  <a:pt x="228" y="128"/>
                </a:lnTo>
                <a:lnTo>
                  <a:pt x="228" y="126"/>
                </a:lnTo>
                <a:lnTo>
                  <a:pt x="224" y="124"/>
                </a:lnTo>
                <a:lnTo>
                  <a:pt x="224" y="124"/>
                </a:lnTo>
                <a:lnTo>
                  <a:pt x="224" y="120"/>
                </a:lnTo>
                <a:lnTo>
                  <a:pt x="224" y="114"/>
                </a:lnTo>
                <a:lnTo>
                  <a:pt x="224" y="114"/>
                </a:lnTo>
                <a:lnTo>
                  <a:pt x="224" y="112"/>
                </a:lnTo>
                <a:lnTo>
                  <a:pt x="222" y="110"/>
                </a:lnTo>
                <a:lnTo>
                  <a:pt x="220" y="110"/>
                </a:lnTo>
                <a:lnTo>
                  <a:pt x="220" y="106"/>
                </a:lnTo>
                <a:lnTo>
                  <a:pt x="220" y="106"/>
                </a:lnTo>
                <a:lnTo>
                  <a:pt x="224" y="108"/>
                </a:lnTo>
                <a:lnTo>
                  <a:pt x="224" y="110"/>
                </a:lnTo>
                <a:lnTo>
                  <a:pt x="228" y="112"/>
                </a:lnTo>
                <a:lnTo>
                  <a:pt x="228" y="112"/>
                </a:lnTo>
                <a:lnTo>
                  <a:pt x="230" y="118"/>
                </a:lnTo>
                <a:lnTo>
                  <a:pt x="230" y="122"/>
                </a:lnTo>
                <a:lnTo>
                  <a:pt x="230" y="122"/>
                </a:lnTo>
                <a:close/>
                <a:moveTo>
                  <a:pt x="240" y="156"/>
                </a:moveTo>
                <a:lnTo>
                  <a:pt x="240" y="156"/>
                </a:lnTo>
                <a:lnTo>
                  <a:pt x="240" y="154"/>
                </a:lnTo>
                <a:lnTo>
                  <a:pt x="240" y="152"/>
                </a:lnTo>
                <a:lnTo>
                  <a:pt x="240" y="152"/>
                </a:lnTo>
                <a:lnTo>
                  <a:pt x="242" y="154"/>
                </a:lnTo>
                <a:lnTo>
                  <a:pt x="242" y="154"/>
                </a:lnTo>
                <a:lnTo>
                  <a:pt x="240" y="156"/>
                </a:lnTo>
                <a:lnTo>
                  <a:pt x="240" y="156"/>
                </a:lnTo>
                <a:close/>
                <a:moveTo>
                  <a:pt x="168" y="112"/>
                </a:moveTo>
                <a:lnTo>
                  <a:pt x="168" y="112"/>
                </a:lnTo>
                <a:lnTo>
                  <a:pt x="168" y="114"/>
                </a:lnTo>
                <a:lnTo>
                  <a:pt x="168" y="114"/>
                </a:lnTo>
                <a:lnTo>
                  <a:pt x="166" y="114"/>
                </a:lnTo>
                <a:lnTo>
                  <a:pt x="166" y="114"/>
                </a:lnTo>
                <a:lnTo>
                  <a:pt x="166" y="114"/>
                </a:lnTo>
                <a:lnTo>
                  <a:pt x="166" y="114"/>
                </a:lnTo>
                <a:lnTo>
                  <a:pt x="168" y="112"/>
                </a:lnTo>
                <a:lnTo>
                  <a:pt x="168" y="112"/>
                </a:lnTo>
                <a:lnTo>
                  <a:pt x="168" y="112"/>
                </a:lnTo>
                <a:lnTo>
                  <a:pt x="168" y="112"/>
                </a:lnTo>
                <a:close/>
                <a:moveTo>
                  <a:pt x="162" y="108"/>
                </a:moveTo>
                <a:lnTo>
                  <a:pt x="162" y="108"/>
                </a:lnTo>
                <a:lnTo>
                  <a:pt x="162" y="108"/>
                </a:lnTo>
                <a:lnTo>
                  <a:pt x="162" y="108"/>
                </a:lnTo>
                <a:lnTo>
                  <a:pt x="162" y="106"/>
                </a:lnTo>
                <a:lnTo>
                  <a:pt x="162" y="106"/>
                </a:lnTo>
                <a:lnTo>
                  <a:pt x="162" y="106"/>
                </a:lnTo>
                <a:lnTo>
                  <a:pt x="162" y="106"/>
                </a:lnTo>
                <a:lnTo>
                  <a:pt x="162" y="108"/>
                </a:lnTo>
                <a:lnTo>
                  <a:pt x="162" y="108"/>
                </a:lnTo>
                <a:close/>
                <a:moveTo>
                  <a:pt x="130" y="178"/>
                </a:moveTo>
                <a:lnTo>
                  <a:pt x="130" y="178"/>
                </a:lnTo>
                <a:lnTo>
                  <a:pt x="130" y="176"/>
                </a:lnTo>
                <a:lnTo>
                  <a:pt x="126" y="174"/>
                </a:lnTo>
                <a:lnTo>
                  <a:pt x="126" y="174"/>
                </a:lnTo>
                <a:lnTo>
                  <a:pt x="128" y="172"/>
                </a:lnTo>
                <a:lnTo>
                  <a:pt x="128" y="172"/>
                </a:lnTo>
                <a:lnTo>
                  <a:pt x="132" y="172"/>
                </a:lnTo>
                <a:lnTo>
                  <a:pt x="134" y="174"/>
                </a:lnTo>
                <a:lnTo>
                  <a:pt x="134" y="174"/>
                </a:lnTo>
                <a:lnTo>
                  <a:pt x="132" y="178"/>
                </a:lnTo>
                <a:lnTo>
                  <a:pt x="132" y="178"/>
                </a:lnTo>
                <a:lnTo>
                  <a:pt x="132" y="178"/>
                </a:lnTo>
                <a:lnTo>
                  <a:pt x="130" y="178"/>
                </a:lnTo>
                <a:lnTo>
                  <a:pt x="130" y="178"/>
                </a:lnTo>
                <a:close/>
                <a:moveTo>
                  <a:pt x="176" y="116"/>
                </a:moveTo>
                <a:lnTo>
                  <a:pt x="176" y="116"/>
                </a:lnTo>
                <a:lnTo>
                  <a:pt x="180" y="116"/>
                </a:lnTo>
                <a:lnTo>
                  <a:pt x="182" y="112"/>
                </a:lnTo>
                <a:lnTo>
                  <a:pt x="182" y="112"/>
                </a:lnTo>
                <a:lnTo>
                  <a:pt x="184" y="114"/>
                </a:lnTo>
                <a:lnTo>
                  <a:pt x="184" y="114"/>
                </a:lnTo>
                <a:lnTo>
                  <a:pt x="182" y="118"/>
                </a:lnTo>
                <a:lnTo>
                  <a:pt x="182" y="118"/>
                </a:lnTo>
                <a:lnTo>
                  <a:pt x="176" y="118"/>
                </a:lnTo>
                <a:lnTo>
                  <a:pt x="176" y="118"/>
                </a:lnTo>
                <a:lnTo>
                  <a:pt x="176" y="116"/>
                </a:lnTo>
                <a:lnTo>
                  <a:pt x="176" y="116"/>
                </a:lnTo>
                <a:close/>
                <a:moveTo>
                  <a:pt x="218" y="124"/>
                </a:moveTo>
                <a:lnTo>
                  <a:pt x="224" y="124"/>
                </a:lnTo>
                <a:lnTo>
                  <a:pt x="224" y="124"/>
                </a:lnTo>
                <a:lnTo>
                  <a:pt x="222" y="132"/>
                </a:lnTo>
                <a:lnTo>
                  <a:pt x="222" y="132"/>
                </a:lnTo>
                <a:lnTo>
                  <a:pt x="220" y="132"/>
                </a:lnTo>
                <a:lnTo>
                  <a:pt x="220" y="132"/>
                </a:lnTo>
                <a:lnTo>
                  <a:pt x="218" y="130"/>
                </a:lnTo>
                <a:lnTo>
                  <a:pt x="218" y="130"/>
                </a:lnTo>
                <a:lnTo>
                  <a:pt x="218" y="124"/>
                </a:lnTo>
                <a:lnTo>
                  <a:pt x="218" y="124"/>
                </a:lnTo>
                <a:close/>
                <a:moveTo>
                  <a:pt x="206" y="122"/>
                </a:moveTo>
                <a:lnTo>
                  <a:pt x="206" y="122"/>
                </a:lnTo>
                <a:lnTo>
                  <a:pt x="206" y="122"/>
                </a:lnTo>
                <a:lnTo>
                  <a:pt x="206" y="122"/>
                </a:lnTo>
                <a:lnTo>
                  <a:pt x="206" y="122"/>
                </a:lnTo>
                <a:lnTo>
                  <a:pt x="206" y="122"/>
                </a:lnTo>
                <a:lnTo>
                  <a:pt x="206" y="122"/>
                </a:lnTo>
                <a:lnTo>
                  <a:pt x="206" y="122"/>
                </a:lnTo>
                <a:lnTo>
                  <a:pt x="206" y="122"/>
                </a:lnTo>
                <a:close/>
                <a:moveTo>
                  <a:pt x="218" y="96"/>
                </a:moveTo>
                <a:lnTo>
                  <a:pt x="218" y="102"/>
                </a:lnTo>
                <a:lnTo>
                  <a:pt x="218" y="102"/>
                </a:lnTo>
                <a:lnTo>
                  <a:pt x="216" y="102"/>
                </a:lnTo>
                <a:lnTo>
                  <a:pt x="216" y="100"/>
                </a:lnTo>
                <a:lnTo>
                  <a:pt x="216" y="96"/>
                </a:lnTo>
                <a:lnTo>
                  <a:pt x="216" y="96"/>
                </a:lnTo>
                <a:lnTo>
                  <a:pt x="216" y="94"/>
                </a:lnTo>
                <a:lnTo>
                  <a:pt x="214" y="90"/>
                </a:lnTo>
                <a:lnTo>
                  <a:pt x="214" y="90"/>
                </a:lnTo>
                <a:lnTo>
                  <a:pt x="220" y="92"/>
                </a:lnTo>
                <a:lnTo>
                  <a:pt x="222" y="94"/>
                </a:lnTo>
                <a:lnTo>
                  <a:pt x="222" y="94"/>
                </a:lnTo>
                <a:lnTo>
                  <a:pt x="222" y="96"/>
                </a:lnTo>
                <a:lnTo>
                  <a:pt x="218" y="96"/>
                </a:lnTo>
                <a:lnTo>
                  <a:pt x="218" y="96"/>
                </a:lnTo>
                <a:close/>
                <a:moveTo>
                  <a:pt x="184" y="110"/>
                </a:moveTo>
                <a:lnTo>
                  <a:pt x="184" y="110"/>
                </a:lnTo>
                <a:lnTo>
                  <a:pt x="184" y="110"/>
                </a:lnTo>
                <a:lnTo>
                  <a:pt x="184" y="110"/>
                </a:lnTo>
                <a:lnTo>
                  <a:pt x="184" y="108"/>
                </a:lnTo>
                <a:lnTo>
                  <a:pt x="184" y="108"/>
                </a:lnTo>
                <a:lnTo>
                  <a:pt x="186" y="108"/>
                </a:lnTo>
                <a:lnTo>
                  <a:pt x="186" y="108"/>
                </a:lnTo>
                <a:lnTo>
                  <a:pt x="184" y="110"/>
                </a:lnTo>
                <a:lnTo>
                  <a:pt x="184" y="110"/>
                </a:lnTo>
                <a:close/>
                <a:moveTo>
                  <a:pt x="172" y="92"/>
                </a:moveTo>
                <a:lnTo>
                  <a:pt x="172" y="92"/>
                </a:lnTo>
                <a:lnTo>
                  <a:pt x="172" y="92"/>
                </a:lnTo>
                <a:lnTo>
                  <a:pt x="172" y="92"/>
                </a:lnTo>
                <a:lnTo>
                  <a:pt x="172" y="94"/>
                </a:lnTo>
                <a:lnTo>
                  <a:pt x="172" y="94"/>
                </a:lnTo>
                <a:lnTo>
                  <a:pt x="172" y="96"/>
                </a:lnTo>
                <a:lnTo>
                  <a:pt x="168" y="96"/>
                </a:lnTo>
                <a:lnTo>
                  <a:pt x="168" y="96"/>
                </a:lnTo>
                <a:lnTo>
                  <a:pt x="168" y="92"/>
                </a:lnTo>
                <a:lnTo>
                  <a:pt x="166" y="90"/>
                </a:lnTo>
                <a:lnTo>
                  <a:pt x="164" y="90"/>
                </a:lnTo>
                <a:lnTo>
                  <a:pt x="160" y="88"/>
                </a:lnTo>
                <a:lnTo>
                  <a:pt x="160" y="88"/>
                </a:lnTo>
                <a:lnTo>
                  <a:pt x="162" y="86"/>
                </a:lnTo>
                <a:lnTo>
                  <a:pt x="162" y="86"/>
                </a:lnTo>
                <a:lnTo>
                  <a:pt x="166" y="84"/>
                </a:lnTo>
                <a:lnTo>
                  <a:pt x="166" y="84"/>
                </a:lnTo>
                <a:lnTo>
                  <a:pt x="168" y="84"/>
                </a:lnTo>
                <a:lnTo>
                  <a:pt x="168" y="86"/>
                </a:lnTo>
                <a:lnTo>
                  <a:pt x="168" y="86"/>
                </a:lnTo>
                <a:lnTo>
                  <a:pt x="172" y="88"/>
                </a:lnTo>
                <a:lnTo>
                  <a:pt x="172" y="88"/>
                </a:lnTo>
                <a:lnTo>
                  <a:pt x="172" y="92"/>
                </a:lnTo>
                <a:lnTo>
                  <a:pt x="172" y="92"/>
                </a:lnTo>
                <a:close/>
                <a:moveTo>
                  <a:pt x="110" y="106"/>
                </a:moveTo>
                <a:lnTo>
                  <a:pt x="110" y="106"/>
                </a:lnTo>
                <a:lnTo>
                  <a:pt x="110" y="104"/>
                </a:lnTo>
                <a:lnTo>
                  <a:pt x="112" y="104"/>
                </a:lnTo>
                <a:lnTo>
                  <a:pt x="112" y="104"/>
                </a:lnTo>
                <a:lnTo>
                  <a:pt x="110" y="106"/>
                </a:lnTo>
                <a:lnTo>
                  <a:pt x="110" y="106"/>
                </a:lnTo>
                <a:close/>
                <a:moveTo>
                  <a:pt x="94" y="114"/>
                </a:moveTo>
                <a:lnTo>
                  <a:pt x="94" y="114"/>
                </a:lnTo>
                <a:lnTo>
                  <a:pt x="94" y="114"/>
                </a:lnTo>
                <a:lnTo>
                  <a:pt x="94" y="114"/>
                </a:lnTo>
                <a:lnTo>
                  <a:pt x="96" y="114"/>
                </a:lnTo>
                <a:lnTo>
                  <a:pt x="96" y="114"/>
                </a:lnTo>
                <a:lnTo>
                  <a:pt x="94" y="114"/>
                </a:lnTo>
                <a:lnTo>
                  <a:pt x="94" y="114"/>
                </a:lnTo>
                <a:close/>
                <a:moveTo>
                  <a:pt x="98" y="108"/>
                </a:moveTo>
                <a:lnTo>
                  <a:pt x="98" y="108"/>
                </a:lnTo>
                <a:lnTo>
                  <a:pt x="96" y="110"/>
                </a:lnTo>
                <a:lnTo>
                  <a:pt x="94" y="110"/>
                </a:lnTo>
                <a:lnTo>
                  <a:pt x="94" y="110"/>
                </a:lnTo>
                <a:lnTo>
                  <a:pt x="96" y="108"/>
                </a:lnTo>
                <a:lnTo>
                  <a:pt x="96" y="108"/>
                </a:lnTo>
                <a:lnTo>
                  <a:pt x="98" y="108"/>
                </a:lnTo>
                <a:lnTo>
                  <a:pt x="98" y="108"/>
                </a:lnTo>
                <a:close/>
                <a:moveTo>
                  <a:pt x="100" y="78"/>
                </a:moveTo>
                <a:lnTo>
                  <a:pt x="100" y="78"/>
                </a:lnTo>
                <a:lnTo>
                  <a:pt x="102" y="78"/>
                </a:lnTo>
                <a:lnTo>
                  <a:pt x="104" y="78"/>
                </a:lnTo>
                <a:lnTo>
                  <a:pt x="104" y="78"/>
                </a:lnTo>
                <a:lnTo>
                  <a:pt x="104" y="80"/>
                </a:lnTo>
                <a:lnTo>
                  <a:pt x="102" y="80"/>
                </a:lnTo>
                <a:lnTo>
                  <a:pt x="100" y="80"/>
                </a:lnTo>
                <a:lnTo>
                  <a:pt x="100" y="78"/>
                </a:lnTo>
                <a:lnTo>
                  <a:pt x="100" y="78"/>
                </a:lnTo>
                <a:close/>
                <a:moveTo>
                  <a:pt x="86" y="96"/>
                </a:moveTo>
                <a:lnTo>
                  <a:pt x="86" y="96"/>
                </a:lnTo>
                <a:lnTo>
                  <a:pt x="88" y="96"/>
                </a:lnTo>
                <a:lnTo>
                  <a:pt x="88" y="96"/>
                </a:lnTo>
                <a:lnTo>
                  <a:pt x="82" y="98"/>
                </a:lnTo>
                <a:lnTo>
                  <a:pt x="76" y="100"/>
                </a:lnTo>
                <a:lnTo>
                  <a:pt x="76" y="100"/>
                </a:lnTo>
                <a:lnTo>
                  <a:pt x="78" y="98"/>
                </a:lnTo>
                <a:lnTo>
                  <a:pt x="80" y="96"/>
                </a:lnTo>
                <a:lnTo>
                  <a:pt x="84" y="94"/>
                </a:lnTo>
                <a:lnTo>
                  <a:pt x="86" y="96"/>
                </a:lnTo>
                <a:lnTo>
                  <a:pt x="86" y="96"/>
                </a:lnTo>
                <a:close/>
                <a:moveTo>
                  <a:pt x="80" y="106"/>
                </a:moveTo>
                <a:lnTo>
                  <a:pt x="80" y="106"/>
                </a:lnTo>
                <a:lnTo>
                  <a:pt x="80" y="104"/>
                </a:lnTo>
                <a:lnTo>
                  <a:pt x="82" y="104"/>
                </a:lnTo>
                <a:lnTo>
                  <a:pt x="84" y="104"/>
                </a:lnTo>
                <a:lnTo>
                  <a:pt x="84" y="104"/>
                </a:lnTo>
                <a:lnTo>
                  <a:pt x="84" y="108"/>
                </a:lnTo>
                <a:lnTo>
                  <a:pt x="82" y="108"/>
                </a:lnTo>
                <a:lnTo>
                  <a:pt x="82" y="108"/>
                </a:lnTo>
                <a:lnTo>
                  <a:pt x="80" y="106"/>
                </a:lnTo>
                <a:lnTo>
                  <a:pt x="80" y="106"/>
                </a:lnTo>
                <a:lnTo>
                  <a:pt x="80" y="106"/>
                </a:lnTo>
                <a:lnTo>
                  <a:pt x="80" y="106"/>
                </a:lnTo>
                <a:close/>
                <a:moveTo>
                  <a:pt x="74" y="100"/>
                </a:moveTo>
                <a:lnTo>
                  <a:pt x="74" y="100"/>
                </a:lnTo>
                <a:lnTo>
                  <a:pt x="70" y="100"/>
                </a:lnTo>
                <a:lnTo>
                  <a:pt x="70" y="96"/>
                </a:lnTo>
                <a:lnTo>
                  <a:pt x="70" y="96"/>
                </a:lnTo>
                <a:lnTo>
                  <a:pt x="74" y="98"/>
                </a:lnTo>
                <a:lnTo>
                  <a:pt x="74" y="100"/>
                </a:lnTo>
                <a:lnTo>
                  <a:pt x="74" y="100"/>
                </a:lnTo>
                <a:close/>
                <a:moveTo>
                  <a:pt x="116" y="196"/>
                </a:moveTo>
                <a:lnTo>
                  <a:pt x="116" y="196"/>
                </a:lnTo>
                <a:lnTo>
                  <a:pt x="116" y="198"/>
                </a:lnTo>
                <a:lnTo>
                  <a:pt x="116" y="198"/>
                </a:lnTo>
                <a:lnTo>
                  <a:pt x="116" y="198"/>
                </a:lnTo>
                <a:lnTo>
                  <a:pt x="116" y="198"/>
                </a:lnTo>
                <a:lnTo>
                  <a:pt x="116" y="196"/>
                </a:lnTo>
                <a:lnTo>
                  <a:pt x="116" y="196"/>
                </a:lnTo>
                <a:close/>
                <a:moveTo>
                  <a:pt x="122" y="198"/>
                </a:moveTo>
                <a:lnTo>
                  <a:pt x="122" y="198"/>
                </a:lnTo>
                <a:lnTo>
                  <a:pt x="122" y="198"/>
                </a:lnTo>
                <a:lnTo>
                  <a:pt x="122" y="198"/>
                </a:lnTo>
                <a:lnTo>
                  <a:pt x="120" y="200"/>
                </a:lnTo>
                <a:lnTo>
                  <a:pt x="120" y="200"/>
                </a:lnTo>
                <a:lnTo>
                  <a:pt x="118" y="200"/>
                </a:lnTo>
                <a:lnTo>
                  <a:pt x="118" y="200"/>
                </a:lnTo>
                <a:lnTo>
                  <a:pt x="122" y="198"/>
                </a:lnTo>
                <a:lnTo>
                  <a:pt x="122" y="198"/>
                </a:lnTo>
                <a:close/>
                <a:moveTo>
                  <a:pt x="166" y="202"/>
                </a:moveTo>
                <a:lnTo>
                  <a:pt x="166" y="202"/>
                </a:lnTo>
                <a:lnTo>
                  <a:pt x="166" y="202"/>
                </a:lnTo>
                <a:lnTo>
                  <a:pt x="166" y="202"/>
                </a:lnTo>
                <a:lnTo>
                  <a:pt x="156" y="202"/>
                </a:lnTo>
                <a:lnTo>
                  <a:pt x="166" y="202"/>
                </a:lnTo>
                <a:close/>
                <a:moveTo>
                  <a:pt x="250" y="96"/>
                </a:moveTo>
                <a:lnTo>
                  <a:pt x="250" y="96"/>
                </a:lnTo>
                <a:lnTo>
                  <a:pt x="250" y="98"/>
                </a:lnTo>
                <a:lnTo>
                  <a:pt x="250" y="100"/>
                </a:lnTo>
                <a:lnTo>
                  <a:pt x="246" y="104"/>
                </a:lnTo>
                <a:lnTo>
                  <a:pt x="246" y="104"/>
                </a:lnTo>
                <a:lnTo>
                  <a:pt x="242" y="102"/>
                </a:lnTo>
                <a:lnTo>
                  <a:pt x="242" y="98"/>
                </a:lnTo>
                <a:lnTo>
                  <a:pt x="242" y="98"/>
                </a:lnTo>
                <a:lnTo>
                  <a:pt x="246" y="96"/>
                </a:lnTo>
                <a:lnTo>
                  <a:pt x="250" y="96"/>
                </a:lnTo>
                <a:lnTo>
                  <a:pt x="250" y="96"/>
                </a:lnTo>
                <a:close/>
                <a:moveTo>
                  <a:pt x="238" y="124"/>
                </a:moveTo>
                <a:lnTo>
                  <a:pt x="238" y="124"/>
                </a:lnTo>
                <a:lnTo>
                  <a:pt x="236" y="122"/>
                </a:lnTo>
                <a:lnTo>
                  <a:pt x="236" y="120"/>
                </a:lnTo>
                <a:lnTo>
                  <a:pt x="236" y="118"/>
                </a:lnTo>
                <a:lnTo>
                  <a:pt x="236" y="118"/>
                </a:lnTo>
                <a:lnTo>
                  <a:pt x="238" y="118"/>
                </a:lnTo>
                <a:lnTo>
                  <a:pt x="240" y="120"/>
                </a:lnTo>
                <a:lnTo>
                  <a:pt x="240" y="122"/>
                </a:lnTo>
                <a:lnTo>
                  <a:pt x="238" y="124"/>
                </a:lnTo>
                <a:lnTo>
                  <a:pt x="238" y="124"/>
                </a:lnTo>
                <a:close/>
                <a:moveTo>
                  <a:pt x="230" y="84"/>
                </a:moveTo>
                <a:lnTo>
                  <a:pt x="230" y="84"/>
                </a:lnTo>
                <a:lnTo>
                  <a:pt x="234" y="86"/>
                </a:lnTo>
                <a:lnTo>
                  <a:pt x="234" y="88"/>
                </a:lnTo>
                <a:lnTo>
                  <a:pt x="230" y="88"/>
                </a:lnTo>
                <a:lnTo>
                  <a:pt x="230" y="84"/>
                </a:lnTo>
                <a:close/>
                <a:moveTo>
                  <a:pt x="236" y="108"/>
                </a:moveTo>
                <a:lnTo>
                  <a:pt x="236" y="108"/>
                </a:lnTo>
                <a:lnTo>
                  <a:pt x="234" y="110"/>
                </a:lnTo>
                <a:lnTo>
                  <a:pt x="234" y="110"/>
                </a:lnTo>
                <a:lnTo>
                  <a:pt x="230" y="108"/>
                </a:lnTo>
                <a:lnTo>
                  <a:pt x="226" y="106"/>
                </a:lnTo>
                <a:lnTo>
                  <a:pt x="226" y="106"/>
                </a:lnTo>
                <a:lnTo>
                  <a:pt x="224" y="102"/>
                </a:lnTo>
                <a:lnTo>
                  <a:pt x="224" y="96"/>
                </a:lnTo>
                <a:lnTo>
                  <a:pt x="224" y="96"/>
                </a:lnTo>
                <a:lnTo>
                  <a:pt x="226" y="96"/>
                </a:lnTo>
                <a:lnTo>
                  <a:pt x="226" y="98"/>
                </a:lnTo>
                <a:lnTo>
                  <a:pt x="228" y="102"/>
                </a:lnTo>
                <a:lnTo>
                  <a:pt x="228" y="102"/>
                </a:lnTo>
                <a:lnTo>
                  <a:pt x="234" y="102"/>
                </a:lnTo>
                <a:lnTo>
                  <a:pt x="236" y="104"/>
                </a:lnTo>
                <a:lnTo>
                  <a:pt x="236" y="108"/>
                </a:lnTo>
                <a:lnTo>
                  <a:pt x="236" y="108"/>
                </a:lnTo>
                <a:close/>
                <a:moveTo>
                  <a:pt x="228" y="64"/>
                </a:moveTo>
                <a:lnTo>
                  <a:pt x="228" y="64"/>
                </a:lnTo>
                <a:lnTo>
                  <a:pt x="228" y="66"/>
                </a:lnTo>
                <a:lnTo>
                  <a:pt x="228" y="68"/>
                </a:lnTo>
                <a:lnTo>
                  <a:pt x="226" y="70"/>
                </a:lnTo>
                <a:lnTo>
                  <a:pt x="226" y="70"/>
                </a:lnTo>
                <a:lnTo>
                  <a:pt x="226" y="70"/>
                </a:lnTo>
                <a:lnTo>
                  <a:pt x="224" y="70"/>
                </a:lnTo>
                <a:lnTo>
                  <a:pt x="224" y="68"/>
                </a:lnTo>
                <a:lnTo>
                  <a:pt x="222" y="68"/>
                </a:lnTo>
                <a:lnTo>
                  <a:pt x="222" y="68"/>
                </a:lnTo>
                <a:lnTo>
                  <a:pt x="224" y="66"/>
                </a:lnTo>
                <a:lnTo>
                  <a:pt x="228" y="64"/>
                </a:lnTo>
                <a:lnTo>
                  <a:pt x="228" y="64"/>
                </a:lnTo>
                <a:close/>
                <a:moveTo>
                  <a:pt x="212" y="54"/>
                </a:moveTo>
                <a:lnTo>
                  <a:pt x="212" y="54"/>
                </a:lnTo>
                <a:lnTo>
                  <a:pt x="218" y="56"/>
                </a:lnTo>
                <a:lnTo>
                  <a:pt x="222" y="62"/>
                </a:lnTo>
                <a:lnTo>
                  <a:pt x="222" y="62"/>
                </a:lnTo>
                <a:lnTo>
                  <a:pt x="214" y="60"/>
                </a:lnTo>
                <a:lnTo>
                  <a:pt x="212" y="58"/>
                </a:lnTo>
                <a:lnTo>
                  <a:pt x="212" y="54"/>
                </a:lnTo>
                <a:lnTo>
                  <a:pt x="212" y="54"/>
                </a:lnTo>
                <a:close/>
                <a:moveTo>
                  <a:pt x="214" y="74"/>
                </a:moveTo>
                <a:lnTo>
                  <a:pt x="214" y="74"/>
                </a:lnTo>
                <a:lnTo>
                  <a:pt x="214" y="70"/>
                </a:lnTo>
                <a:lnTo>
                  <a:pt x="212" y="68"/>
                </a:lnTo>
                <a:lnTo>
                  <a:pt x="214" y="66"/>
                </a:lnTo>
                <a:lnTo>
                  <a:pt x="214" y="66"/>
                </a:lnTo>
                <a:lnTo>
                  <a:pt x="216" y="68"/>
                </a:lnTo>
                <a:lnTo>
                  <a:pt x="218" y="68"/>
                </a:lnTo>
                <a:lnTo>
                  <a:pt x="218" y="68"/>
                </a:lnTo>
                <a:lnTo>
                  <a:pt x="216" y="72"/>
                </a:lnTo>
                <a:lnTo>
                  <a:pt x="216" y="76"/>
                </a:lnTo>
                <a:lnTo>
                  <a:pt x="216" y="76"/>
                </a:lnTo>
                <a:lnTo>
                  <a:pt x="222" y="74"/>
                </a:lnTo>
                <a:lnTo>
                  <a:pt x="226" y="74"/>
                </a:lnTo>
                <a:lnTo>
                  <a:pt x="230" y="74"/>
                </a:lnTo>
                <a:lnTo>
                  <a:pt x="230" y="74"/>
                </a:lnTo>
                <a:lnTo>
                  <a:pt x="230" y="76"/>
                </a:lnTo>
                <a:lnTo>
                  <a:pt x="228" y="78"/>
                </a:lnTo>
                <a:lnTo>
                  <a:pt x="228" y="78"/>
                </a:lnTo>
                <a:lnTo>
                  <a:pt x="224" y="78"/>
                </a:lnTo>
                <a:lnTo>
                  <a:pt x="224" y="78"/>
                </a:lnTo>
                <a:lnTo>
                  <a:pt x="220" y="82"/>
                </a:lnTo>
                <a:lnTo>
                  <a:pt x="220" y="82"/>
                </a:lnTo>
                <a:lnTo>
                  <a:pt x="214" y="78"/>
                </a:lnTo>
                <a:lnTo>
                  <a:pt x="214" y="78"/>
                </a:lnTo>
                <a:lnTo>
                  <a:pt x="212" y="78"/>
                </a:lnTo>
                <a:lnTo>
                  <a:pt x="208" y="78"/>
                </a:lnTo>
                <a:lnTo>
                  <a:pt x="208" y="78"/>
                </a:lnTo>
                <a:lnTo>
                  <a:pt x="208" y="76"/>
                </a:lnTo>
                <a:lnTo>
                  <a:pt x="208" y="72"/>
                </a:lnTo>
                <a:lnTo>
                  <a:pt x="208" y="72"/>
                </a:lnTo>
                <a:lnTo>
                  <a:pt x="212" y="74"/>
                </a:lnTo>
                <a:lnTo>
                  <a:pt x="214" y="74"/>
                </a:lnTo>
                <a:lnTo>
                  <a:pt x="214" y="74"/>
                </a:lnTo>
                <a:close/>
                <a:moveTo>
                  <a:pt x="198" y="30"/>
                </a:moveTo>
                <a:lnTo>
                  <a:pt x="198" y="30"/>
                </a:lnTo>
                <a:lnTo>
                  <a:pt x="200" y="30"/>
                </a:lnTo>
                <a:lnTo>
                  <a:pt x="200" y="32"/>
                </a:lnTo>
                <a:lnTo>
                  <a:pt x="200" y="36"/>
                </a:lnTo>
                <a:lnTo>
                  <a:pt x="200" y="36"/>
                </a:lnTo>
                <a:lnTo>
                  <a:pt x="202" y="44"/>
                </a:lnTo>
                <a:lnTo>
                  <a:pt x="208" y="44"/>
                </a:lnTo>
                <a:lnTo>
                  <a:pt x="208" y="44"/>
                </a:lnTo>
                <a:lnTo>
                  <a:pt x="206" y="48"/>
                </a:lnTo>
                <a:lnTo>
                  <a:pt x="206" y="50"/>
                </a:lnTo>
                <a:lnTo>
                  <a:pt x="200" y="54"/>
                </a:lnTo>
                <a:lnTo>
                  <a:pt x="200" y="54"/>
                </a:lnTo>
                <a:lnTo>
                  <a:pt x="198" y="52"/>
                </a:lnTo>
                <a:lnTo>
                  <a:pt x="198" y="52"/>
                </a:lnTo>
                <a:lnTo>
                  <a:pt x="200" y="48"/>
                </a:lnTo>
                <a:lnTo>
                  <a:pt x="202" y="46"/>
                </a:lnTo>
                <a:lnTo>
                  <a:pt x="202" y="46"/>
                </a:lnTo>
                <a:lnTo>
                  <a:pt x="200" y="44"/>
                </a:lnTo>
                <a:lnTo>
                  <a:pt x="198" y="44"/>
                </a:lnTo>
                <a:lnTo>
                  <a:pt x="198" y="44"/>
                </a:lnTo>
                <a:lnTo>
                  <a:pt x="198" y="40"/>
                </a:lnTo>
                <a:lnTo>
                  <a:pt x="196" y="38"/>
                </a:lnTo>
                <a:lnTo>
                  <a:pt x="194" y="36"/>
                </a:lnTo>
                <a:lnTo>
                  <a:pt x="192" y="34"/>
                </a:lnTo>
                <a:lnTo>
                  <a:pt x="192" y="34"/>
                </a:lnTo>
                <a:lnTo>
                  <a:pt x="196" y="32"/>
                </a:lnTo>
                <a:lnTo>
                  <a:pt x="198" y="30"/>
                </a:lnTo>
                <a:lnTo>
                  <a:pt x="198" y="30"/>
                </a:lnTo>
                <a:close/>
                <a:moveTo>
                  <a:pt x="188" y="70"/>
                </a:moveTo>
                <a:lnTo>
                  <a:pt x="188" y="70"/>
                </a:lnTo>
                <a:lnTo>
                  <a:pt x="184" y="68"/>
                </a:lnTo>
                <a:lnTo>
                  <a:pt x="182" y="66"/>
                </a:lnTo>
                <a:lnTo>
                  <a:pt x="182" y="62"/>
                </a:lnTo>
                <a:lnTo>
                  <a:pt x="182" y="62"/>
                </a:lnTo>
                <a:lnTo>
                  <a:pt x="186" y="62"/>
                </a:lnTo>
                <a:lnTo>
                  <a:pt x="188" y="64"/>
                </a:lnTo>
                <a:lnTo>
                  <a:pt x="188" y="68"/>
                </a:lnTo>
                <a:lnTo>
                  <a:pt x="188" y="70"/>
                </a:lnTo>
                <a:lnTo>
                  <a:pt x="188" y="70"/>
                </a:lnTo>
                <a:close/>
                <a:moveTo>
                  <a:pt x="178" y="24"/>
                </a:moveTo>
                <a:lnTo>
                  <a:pt x="178" y="24"/>
                </a:lnTo>
                <a:lnTo>
                  <a:pt x="180" y="24"/>
                </a:lnTo>
                <a:lnTo>
                  <a:pt x="182" y="26"/>
                </a:lnTo>
                <a:lnTo>
                  <a:pt x="184" y="30"/>
                </a:lnTo>
                <a:lnTo>
                  <a:pt x="184" y="30"/>
                </a:lnTo>
                <a:lnTo>
                  <a:pt x="184" y="30"/>
                </a:lnTo>
                <a:lnTo>
                  <a:pt x="184" y="30"/>
                </a:lnTo>
                <a:lnTo>
                  <a:pt x="182" y="32"/>
                </a:lnTo>
                <a:lnTo>
                  <a:pt x="182" y="32"/>
                </a:lnTo>
                <a:lnTo>
                  <a:pt x="180" y="30"/>
                </a:lnTo>
                <a:lnTo>
                  <a:pt x="176" y="28"/>
                </a:lnTo>
                <a:lnTo>
                  <a:pt x="176" y="28"/>
                </a:lnTo>
                <a:lnTo>
                  <a:pt x="178" y="24"/>
                </a:lnTo>
                <a:lnTo>
                  <a:pt x="178" y="24"/>
                </a:lnTo>
                <a:close/>
                <a:moveTo>
                  <a:pt x="180" y="40"/>
                </a:moveTo>
                <a:lnTo>
                  <a:pt x="180" y="40"/>
                </a:lnTo>
                <a:lnTo>
                  <a:pt x="170" y="40"/>
                </a:lnTo>
                <a:lnTo>
                  <a:pt x="170" y="40"/>
                </a:lnTo>
                <a:lnTo>
                  <a:pt x="176" y="36"/>
                </a:lnTo>
                <a:lnTo>
                  <a:pt x="180" y="38"/>
                </a:lnTo>
                <a:lnTo>
                  <a:pt x="180" y="40"/>
                </a:lnTo>
                <a:lnTo>
                  <a:pt x="180" y="40"/>
                </a:lnTo>
                <a:close/>
                <a:moveTo>
                  <a:pt x="164" y="54"/>
                </a:moveTo>
                <a:lnTo>
                  <a:pt x="168" y="54"/>
                </a:lnTo>
                <a:lnTo>
                  <a:pt x="168" y="54"/>
                </a:lnTo>
                <a:lnTo>
                  <a:pt x="168" y="56"/>
                </a:lnTo>
                <a:lnTo>
                  <a:pt x="168" y="58"/>
                </a:lnTo>
                <a:lnTo>
                  <a:pt x="166" y="60"/>
                </a:lnTo>
                <a:lnTo>
                  <a:pt x="164" y="58"/>
                </a:lnTo>
                <a:lnTo>
                  <a:pt x="164" y="56"/>
                </a:lnTo>
                <a:lnTo>
                  <a:pt x="164" y="54"/>
                </a:lnTo>
                <a:lnTo>
                  <a:pt x="164" y="54"/>
                </a:lnTo>
                <a:close/>
                <a:moveTo>
                  <a:pt x="158" y="64"/>
                </a:moveTo>
                <a:lnTo>
                  <a:pt x="162" y="64"/>
                </a:lnTo>
                <a:lnTo>
                  <a:pt x="162" y="64"/>
                </a:lnTo>
                <a:lnTo>
                  <a:pt x="162" y="68"/>
                </a:lnTo>
                <a:lnTo>
                  <a:pt x="162" y="68"/>
                </a:lnTo>
                <a:lnTo>
                  <a:pt x="168" y="70"/>
                </a:lnTo>
                <a:lnTo>
                  <a:pt x="168" y="70"/>
                </a:lnTo>
                <a:lnTo>
                  <a:pt x="166" y="74"/>
                </a:lnTo>
                <a:lnTo>
                  <a:pt x="166" y="80"/>
                </a:lnTo>
                <a:lnTo>
                  <a:pt x="162" y="80"/>
                </a:lnTo>
                <a:lnTo>
                  <a:pt x="162" y="80"/>
                </a:lnTo>
                <a:lnTo>
                  <a:pt x="160" y="78"/>
                </a:lnTo>
                <a:lnTo>
                  <a:pt x="160" y="76"/>
                </a:lnTo>
                <a:lnTo>
                  <a:pt x="160" y="76"/>
                </a:lnTo>
                <a:lnTo>
                  <a:pt x="160" y="72"/>
                </a:lnTo>
                <a:lnTo>
                  <a:pt x="160" y="68"/>
                </a:lnTo>
                <a:lnTo>
                  <a:pt x="158" y="64"/>
                </a:lnTo>
                <a:lnTo>
                  <a:pt x="158" y="64"/>
                </a:lnTo>
                <a:close/>
                <a:moveTo>
                  <a:pt x="150" y="92"/>
                </a:moveTo>
                <a:lnTo>
                  <a:pt x="150" y="92"/>
                </a:lnTo>
                <a:lnTo>
                  <a:pt x="150" y="90"/>
                </a:lnTo>
                <a:lnTo>
                  <a:pt x="150" y="90"/>
                </a:lnTo>
                <a:lnTo>
                  <a:pt x="150" y="90"/>
                </a:lnTo>
                <a:lnTo>
                  <a:pt x="150" y="90"/>
                </a:lnTo>
                <a:lnTo>
                  <a:pt x="150" y="90"/>
                </a:lnTo>
                <a:lnTo>
                  <a:pt x="150" y="90"/>
                </a:lnTo>
                <a:lnTo>
                  <a:pt x="150" y="92"/>
                </a:lnTo>
                <a:lnTo>
                  <a:pt x="150" y="92"/>
                </a:lnTo>
                <a:close/>
                <a:moveTo>
                  <a:pt x="146" y="58"/>
                </a:moveTo>
                <a:lnTo>
                  <a:pt x="146" y="58"/>
                </a:lnTo>
                <a:lnTo>
                  <a:pt x="142" y="56"/>
                </a:lnTo>
                <a:lnTo>
                  <a:pt x="142" y="56"/>
                </a:lnTo>
                <a:lnTo>
                  <a:pt x="144" y="54"/>
                </a:lnTo>
                <a:lnTo>
                  <a:pt x="146" y="52"/>
                </a:lnTo>
                <a:lnTo>
                  <a:pt x="146" y="52"/>
                </a:lnTo>
                <a:lnTo>
                  <a:pt x="148" y="56"/>
                </a:lnTo>
                <a:lnTo>
                  <a:pt x="146" y="58"/>
                </a:lnTo>
                <a:lnTo>
                  <a:pt x="146" y="58"/>
                </a:lnTo>
                <a:close/>
                <a:moveTo>
                  <a:pt x="142" y="16"/>
                </a:moveTo>
                <a:lnTo>
                  <a:pt x="142" y="16"/>
                </a:lnTo>
                <a:lnTo>
                  <a:pt x="140" y="20"/>
                </a:lnTo>
                <a:lnTo>
                  <a:pt x="136" y="22"/>
                </a:lnTo>
                <a:lnTo>
                  <a:pt x="136" y="22"/>
                </a:lnTo>
                <a:lnTo>
                  <a:pt x="136" y="18"/>
                </a:lnTo>
                <a:lnTo>
                  <a:pt x="136" y="16"/>
                </a:lnTo>
                <a:lnTo>
                  <a:pt x="138" y="14"/>
                </a:lnTo>
                <a:lnTo>
                  <a:pt x="142" y="16"/>
                </a:lnTo>
                <a:lnTo>
                  <a:pt x="142" y="16"/>
                </a:lnTo>
                <a:close/>
                <a:moveTo>
                  <a:pt x="130" y="30"/>
                </a:moveTo>
                <a:lnTo>
                  <a:pt x="130" y="30"/>
                </a:lnTo>
                <a:lnTo>
                  <a:pt x="136" y="32"/>
                </a:lnTo>
                <a:lnTo>
                  <a:pt x="140" y="32"/>
                </a:lnTo>
                <a:lnTo>
                  <a:pt x="144" y="32"/>
                </a:lnTo>
                <a:lnTo>
                  <a:pt x="144" y="32"/>
                </a:lnTo>
                <a:lnTo>
                  <a:pt x="146" y="34"/>
                </a:lnTo>
                <a:lnTo>
                  <a:pt x="146" y="34"/>
                </a:lnTo>
                <a:lnTo>
                  <a:pt x="146" y="36"/>
                </a:lnTo>
                <a:lnTo>
                  <a:pt x="144" y="36"/>
                </a:lnTo>
                <a:lnTo>
                  <a:pt x="144" y="36"/>
                </a:lnTo>
                <a:lnTo>
                  <a:pt x="142" y="38"/>
                </a:lnTo>
                <a:lnTo>
                  <a:pt x="142" y="38"/>
                </a:lnTo>
                <a:lnTo>
                  <a:pt x="140" y="36"/>
                </a:lnTo>
                <a:lnTo>
                  <a:pt x="138" y="34"/>
                </a:lnTo>
                <a:lnTo>
                  <a:pt x="130" y="36"/>
                </a:lnTo>
                <a:lnTo>
                  <a:pt x="130" y="36"/>
                </a:lnTo>
                <a:lnTo>
                  <a:pt x="128" y="32"/>
                </a:lnTo>
                <a:lnTo>
                  <a:pt x="130" y="30"/>
                </a:lnTo>
                <a:lnTo>
                  <a:pt x="130" y="30"/>
                </a:lnTo>
                <a:close/>
                <a:moveTo>
                  <a:pt x="126" y="40"/>
                </a:moveTo>
                <a:lnTo>
                  <a:pt x="126" y="40"/>
                </a:lnTo>
                <a:lnTo>
                  <a:pt x="128" y="44"/>
                </a:lnTo>
                <a:lnTo>
                  <a:pt x="128" y="48"/>
                </a:lnTo>
                <a:lnTo>
                  <a:pt x="128" y="48"/>
                </a:lnTo>
                <a:lnTo>
                  <a:pt x="132" y="48"/>
                </a:lnTo>
                <a:lnTo>
                  <a:pt x="134" y="46"/>
                </a:lnTo>
                <a:lnTo>
                  <a:pt x="134" y="42"/>
                </a:lnTo>
                <a:lnTo>
                  <a:pt x="134" y="42"/>
                </a:lnTo>
                <a:lnTo>
                  <a:pt x="136" y="44"/>
                </a:lnTo>
                <a:lnTo>
                  <a:pt x="138" y="46"/>
                </a:lnTo>
                <a:lnTo>
                  <a:pt x="144" y="48"/>
                </a:lnTo>
                <a:lnTo>
                  <a:pt x="144" y="48"/>
                </a:lnTo>
                <a:lnTo>
                  <a:pt x="134" y="50"/>
                </a:lnTo>
                <a:lnTo>
                  <a:pt x="130" y="50"/>
                </a:lnTo>
                <a:lnTo>
                  <a:pt x="126" y="48"/>
                </a:lnTo>
                <a:lnTo>
                  <a:pt x="126" y="48"/>
                </a:lnTo>
                <a:lnTo>
                  <a:pt x="126" y="46"/>
                </a:lnTo>
                <a:lnTo>
                  <a:pt x="126" y="44"/>
                </a:lnTo>
                <a:lnTo>
                  <a:pt x="126" y="40"/>
                </a:lnTo>
                <a:lnTo>
                  <a:pt x="126" y="40"/>
                </a:lnTo>
                <a:close/>
                <a:moveTo>
                  <a:pt x="104" y="62"/>
                </a:moveTo>
                <a:lnTo>
                  <a:pt x="104" y="62"/>
                </a:lnTo>
                <a:lnTo>
                  <a:pt x="102" y="68"/>
                </a:lnTo>
                <a:lnTo>
                  <a:pt x="98" y="68"/>
                </a:lnTo>
                <a:lnTo>
                  <a:pt x="98" y="68"/>
                </a:lnTo>
                <a:lnTo>
                  <a:pt x="100" y="64"/>
                </a:lnTo>
                <a:lnTo>
                  <a:pt x="104" y="62"/>
                </a:lnTo>
                <a:lnTo>
                  <a:pt x="104" y="62"/>
                </a:lnTo>
                <a:close/>
                <a:moveTo>
                  <a:pt x="78" y="88"/>
                </a:moveTo>
                <a:lnTo>
                  <a:pt x="78" y="88"/>
                </a:lnTo>
                <a:lnTo>
                  <a:pt x="82" y="86"/>
                </a:lnTo>
                <a:lnTo>
                  <a:pt x="86" y="86"/>
                </a:lnTo>
                <a:lnTo>
                  <a:pt x="88" y="84"/>
                </a:lnTo>
                <a:lnTo>
                  <a:pt x="88" y="84"/>
                </a:lnTo>
                <a:lnTo>
                  <a:pt x="90" y="86"/>
                </a:lnTo>
                <a:lnTo>
                  <a:pt x="90" y="86"/>
                </a:lnTo>
                <a:lnTo>
                  <a:pt x="82" y="90"/>
                </a:lnTo>
                <a:lnTo>
                  <a:pt x="74" y="92"/>
                </a:lnTo>
                <a:lnTo>
                  <a:pt x="74" y="92"/>
                </a:lnTo>
                <a:lnTo>
                  <a:pt x="74" y="90"/>
                </a:lnTo>
                <a:lnTo>
                  <a:pt x="74" y="86"/>
                </a:lnTo>
                <a:lnTo>
                  <a:pt x="72" y="86"/>
                </a:lnTo>
                <a:lnTo>
                  <a:pt x="72" y="84"/>
                </a:lnTo>
                <a:lnTo>
                  <a:pt x="72" y="84"/>
                </a:lnTo>
                <a:lnTo>
                  <a:pt x="74" y="84"/>
                </a:lnTo>
                <a:lnTo>
                  <a:pt x="76" y="84"/>
                </a:lnTo>
                <a:lnTo>
                  <a:pt x="78" y="88"/>
                </a:lnTo>
                <a:lnTo>
                  <a:pt x="78" y="88"/>
                </a:lnTo>
                <a:close/>
                <a:moveTo>
                  <a:pt x="74" y="54"/>
                </a:moveTo>
                <a:lnTo>
                  <a:pt x="74" y="54"/>
                </a:lnTo>
                <a:lnTo>
                  <a:pt x="76" y="58"/>
                </a:lnTo>
                <a:lnTo>
                  <a:pt x="74" y="62"/>
                </a:lnTo>
                <a:lnTo>
                  <a:pt x="74" y="62"/>
                </a:lnTo>
                <a:lnTo>
                  <a:pt x="70" y="60"/>
                </a:lnTo>
                <a:lnTo>
                  <a:pt x="70" y="58"/>
                </a:lnTo>
                <a:lnTo>
                  <a:pt x="70" y="54"/>
                </a:lnTo>
                <a:lnTo>
                  <a:pt x="74" y="54"/>
                </a:lnTo>
                <a:lnTo>
                  <a:pt x="74" y="54"/>
                </a:lnTo>
                <a:close/>
                <a:moveTo>
                  <a:pt x="62" y="110"/>
                </a:moveTo>
                <a:lnTo>
                  <a:pt x="62" y="110"/>
                </a:lnTo>
                <a:lnTo>
                  <a:pt x="62" y="110"/>
                </a:lnTo>
                <a:lnTo>
                  <a:pt x="64" y="110"/>
                </a:lnTo>
                <a:lnTo>
                  <a:pt x="64" y="110"/>
                </a:lnTo>
                <a:lnTo>
                  <a:pt x="66" y="110"/>
                </a:lnTo>
                <a:lnTo>
                  <a:pt x="66" y="112"/>
                </a:lnTo>
                <a:lnTo>
                  <a:pt x="66" y="112"/>
                </a:lnTo>
                <a:lnTo>
                  <a:pt x="64" y="114"/>
                </a:lnTo>
                <a:lnTo>
                  <a:pt x="62" y="114"/>
                </a:lnTo>
                <a:lnTo>
                  <a:pt x="62" y="114"/>
                </a:lnTo>
                <a:lnTo>
                  <a:pt x="62" y="112"/>
                </a:lnTo>
                <a:lnTo>
                  <a:pt x="62" y="110"/>
                </a:lnTo>
                <a:close/>
                <a:moveTo>
                  <a:pt x="48" y="84"/>
                </a:moveTo>
                <a:lnTo>
                  <a:pt x="48" y="84"/>
                </a:lnTo>
                <a:lnTo>
                  <a:pt x="50" y="84"/>
                </a:lnTo>
                <a:lnTo>
                  <a:pt x="52" y="86"/>
                </a:lnTo>
                <a:lnTo>
                  <a:pt x="52" y="86"/>
                </a:lnTo>
                <a:lnTo>
                  <a:pt x="52" y="88"/>
                </a:lnTo>
                <a:lnTo>
                  <a:pt x="52" y="88"/>
                </a:lnTo>
                <a:lnTo>
                  <a:pt x="48" y="88"/>
                </a:lnTo>
                <a:lnTo>
                  <a:pt x="48" y="88"/>
                </a:lnTo>
                <a:lnTo>
                  <a:pt x="48" y="84"/>
                </a:lnTo>
                <a:lnTo>
                  <a:pt x="48" y="84"/>
                </a:lnTo>
                <a:close/>
                <a:moveTo>
                  <a:pt x="36" y="120"/>
                </a:moveTo>
                <a:lnTo>
                  <a:pt x="36" y="120"/>
                </a:lnTo>
                <a:lnTo>
                  <a:pt x="38" y="122"/>
                </a:lnTo>
                <a:lnTo>
                  <a:pt x="38" y="124"/>
                </a:lnTo>
                <a:lnTo>
                  <a:pt x="36" y="126"/>
                </a:lnTo>
                <a:lnTo>
                  <a:pt x="34" y="126"/>
                </a:lnTo>
                <a:lnTo>
                  <a:pt x="34" y="126"/>
                </a:lnTo>
                <a:lnTo>
                  <a:pt x="32" y="124"/>
                </a:lnTo>
                <a:lnTo>
                  <a:pt x="34" y="122"/>
                </a:lnTo>
                <a:lnTo>
                  <a:pt x="36" y="120"/>
                </a:lnTo>
                <a:lnTo>
                  <a:pt x="36" y="120"/>
                </a:lnTo>
                <a:close/>
                <a:moveTo>
                  <a:pt x="32" y="166"/>
                </a:moveTo>
                <a:lnTo>
                  <a:pt x="32" y="166"/>
                </a:lnTo>
                <a:lnTo>
                  <a:pt x="34" y="168"/>
                </a:lnTo>
                <a:lnTo>
                  <a:pt x="36" y="168"/>
                </a:lnTo>
                <a:lnTo>
                  <a:pt x="36" y="168"/>
                </a:lnTo>
                <a:lnTo>
                  <a:pt x="36" y="172"/>
                </a:lnTo>
                <a:lnTo>
                  <a:pt x="36" y="172"/>
                </a:lnTo>
                <a:lnTo>
                  <a:pt x="32" y="172"/>
                </a:lnTo>
                <a:lnTo>
                  <a:pt x="32" y="170"/>
                </a:lnTo>
                <a:lnTo>
                  <a:pt x="32" y="166"/>
                </a:lnTo>
                <a:lnTo>
                  <a:pt x="32" y="166"/>
                </a:lnTo>
                <a:close/>
                <a:moveTo>
                  <a:pt x="40" y="236"/>
                </a:moveTo>
                <a:lnTo>
                  <a:pt x="36" y="236"/>
                </a:lnTo>
                <a:lnTo>
                  <a:pt x="36" y="234"/>
                </a:lnTo>
                <a:lnTo>
                  <a:pt x="40" y="234"/>
                </a:lnTo>
                <a:lnTo>
                  <a:pt x="40" y="234"/>
                </a:lnTo>
                <a:lnTo>
                  <a:pt x="40" y="236"/>
                </a:lnTo>
                <a:lnTo>
                  <a:pt x="40" y="236"/>
                </a:lnTo>
                <a:close/>
                <a:moveTo>
                  <a:pt x="56" y="228"/>
                </a:moveTo>
                <a:lnTo>
                  <a:pt x="56" y="228"/>
                </a:lnTo>
                <a:lnTo>
                  <a:pt x="52" y="228"/>
                </a:lnTo>
                <a:lnTo>
                  <a:pt x="50" y="226"/>
                </a:lnTo>
                <a:lnTo>
                  <a:pt x="48" y="222"/>
                </a:lnTo>
                <a:lnTo>
                  <a:pt x="48" y="218"/>
                </a:lnTo>
                <a:lnTo>
                  <a:pt x="48" y="218"/>
                </a:lnTo>
                <a:lnTo>
                  <a:pt x="52" y="220"/>
                </a:lnTo>
                <a:lnTo>
                  <a:pt x="54" y="222"/>
                </a:lnTo>
                <a:lnTo>
                  <a:pt x="56" y="224"/>
                </a:lnTo>
                <a:lnTo>
                  <a:pt x="56" y="228"/>
                </a:lnTo>
                <a:lnTo>
                  <a:pt x="56" y="228"/>
                </a:lnTo>
                <a:close/>
                <a:moveTo>
                  <a:pt x="64" y="220"/>
                </a:moveTo>
                <a:lnTo>
                  <a:pt x="64" y="220"/>
                </a:lnTo>
                <a:lnTo>
                  <a:pt x="62" y="222"/>
                </a:lnTo>
                <a:lnTo>
                  <a:pt x="62" y="222"/>
                </a:lnTo>
                <a:lnTo>
                  <a:pt x="60" y="222"/>
                </a:lnTo>
                <a:lnTo>
                  <a:pt x="60" y="222"/>
                </a:lnTo>
                <a:lnTo>
                  <a:pt x="58" y="220"/>
                </a:lnTo>
                <a:lnTo>
                  <a:pt x="60" y="218"/>
                </a:lnTo>
                <a:lnTo>
                  <a:pt x="60" y="212"/>
                </a:lnTo>
                <a:lnTo>
                  <a:pt x="60" y="212"/>
                </a:lnTo>
                <a:lnTo>
                  <a:pt x="66" y="214"/>
                </a:lnTo>
                <a:lnTo>
                  <a:pt x="72" y="216"/>
                </a:lnTo>
                <a:lnTo>
                  <a:pt x="72" y="216"/>
                </a:lnTo>
                <a:lnTo>
                  <a:pt x="72" y="218"/>
                </a:lnTo>
                <a:lnTo>
                  <a:pt x="70" y="220"/>
                </a:lnTo>
                <a:lnTo>
                  <a:pt x="66" y="220"/>
                </a:lnTo>
                <a:lnTo>
                  <a:pt x="64" y="220"/>
                </a:lnTo>
                <a:lnTo>
                  <a:pt x="64" y="220"/>
                </a:lnTo>
                <a:close/>
                <a:moveTo>
                  <a:pt x="80" y="240"/>
                </a:moveTo>
                <a:lnTo>
                  <a:pt x="80" y="240"/>
                </a:lnTo>
                <a:lnTo>
                  <a:pt x="82" y="242"/>
                </a:lnTo>
                <a:lnTo>
                  <a:pt x="84" y="244"/>
                </a:lnTo>
                <a:lnTo>
                  <a:pt x="84" y="244"/>
                </a:lnTo>
                <a:lnTo>
                  <a:pt x="80" y="244"/>
                </a:lnTo>
                <a:lnTo>
                  <a:pt x="78" y="242"/>
                </a:lnTo>
                <a:lnTo>
                  <a:pt x="78" y="242"/>
                </a:lnTo>
                <a:lnTo>
                  <a:pt x="80" y="240"/>
                </a:lnTo>
                <a:lnTo>
                  <a:pt x="80" y="240"/>
                </a:lnTo>
                <a:close/>
                <a:moveTo>
                  <a:pt x="82" y="278"/>
                </a:moveTo>
                <a:lnTo>
                  <a:pt x="82" y="278"/>
                </a:lnTo>
                <a:lnTo>
                  <a:pt x="82" y="274"/>
                </a:lnTo>
                <a:lnTo>
                  <a:pt x="82" y="272"/>
                </a:lnTo>
                <a:lnTo>
                  <a:pt x="82" y="272"/>
                </a:lnTo>
                <a:lnTo>
                  <a:pt x="88" y="272"/>
                </a:lnTo>
                <a:lnTo>
                  <a:pt x="88" y="272"/>
                </a:lnTo>
                <a:lnTo>
                  <a:pt x="86" y="276"/>
                </a:lnTo>
                <a:lnTo>
                  <a:pt x="84" y="278"/>
                </a:lnTo>
                <a:lnTo>
                  <a:pt x="82" y="278"/>
                </a:lnTo>
                <a:lnTo>
                  <a:pt x="82" y="278"/>
                </a:lnTo>
                <a:close/>
                <a:moveTo>
                  <a:pt x="98" y="258"/>
                </a:moveTo>
                <a:lnTo>
                  <a:pt x="98" y="258"/>
                </a:lnTo>
                <a:lnTo>
                  <a:pt x="98" y="260"/>
                </a:lnTo>
                <a:lnTo>
                  <a:pt x="96" y="262"/>
                </a:lnTo>
                <a:lnTo>
                  <a:pt x="92" y="264"/>
                </a:lnTo>
                <a:lnTo>
                  <a:pt x="92" y="264"/>
                </a:lnTo>
                <a:lnTo>
                  <a:pt x="94" y="260"/>
                </a:lnTo>
                <a:lnTo>
                  <a:pt x="98" y="258"/>
                </a:lnTo>
                <a:lnTo>
                  <a:pt x="98" y="258"/>
                </a:lnTo>
                <a:close/>
                <a:moveTo>
                  <a:pt x="104" y="284"/>
                </a:moveTo>
                <a:lnTo>
                  <a:pt x="104" y="284"/>
                </a:lnTo>
                <a:lnTo>
                  <a:pt x="98" y="278"/>
                </a:lnTo>
                <a:lnTo>
                  <a:pt x="94" y="276"/>
                </a:lnTo>
                <a:lnTo>
                  <a:pt x="92" y="274"/>
                </a:lnTo>
                <a:lnTo>
                  <a:pt x="92" y="274"/>
                </a:lnTo>
                <a:lnTo>
                  <a:pt x="98" y="272"/>
                </a:lnTo>
                <a:lnTo>
                  <a:pt x="98" y="272"/>
                </a:lnTo>
                <a:lnTo>
                  <a:pt x="100" y="278"/>
                </a:lnTo>
                <a:lnTo>
                  <a:pt x="104" y="280"/>
                </a:lnTo>
                <a:lnTo>
                  <a:pt x="104" y="280"/>
                </a:lnTo>
                <a:lnTo>
                  <a:pt x="106" y="278"/>
                </a:lnTo>
                <a:lnTo>
                  <a:pt x="110" y="278"/>
                </a:lnTo>
                <a:lnTo>
                  <a:pt x="110" y="278"/>
                </a:lnTo>
                <a:lnTo>
                  <a:pt x="110" y="280"/>
                </a:lnTo>
                <a:lnTo>
                  <a:pt x="108" y="280"/>
                </a:lnTo>
                <a:lnTo>
                  <a:pt x="106" y="282"/>
                </a:lnTo>
                <a:lnTo>
                  <a:pt x="104" y="284"/>
                </a:lnTo>
                <a:lnTo>
                  <a:pt x="104" y="284"/>
                </a:lnTo>
                <a:close/>
                <a:moveTo>
                  <a:pt x="116" y="272"/>
                </a:moveTo>
                <a:lnTo>
                  <a:pt x="116" y="272"/>
                </a:lnTo>
                <a:lnTo>
                  <a:pt x="114" y="270"/>
                </a:lnTo>
                <a:lnTo>
                  <a:pt x="114" y="268"/>
                </a:lnTo>
                <a:lnTo>
                  <a:pt x="114" y="268"/>
                </a:lnTo>
                <a:lnTo>
                  <a:pt x="116" y="268"/>
                </a:lnTo>
                <a:lnTo>
                  <a:pt x="116" y="268"/>
                </a:lnTo>
                <a:lnTo>
                  <a:pt x="116" y="272"/>
                </a:lnTo>
                <a:lnTo>
                  <a:pt x="116" y="272"/>
                </a:lnTo>
                <a:close/>
                <a:moveTo>
                  <a:pt x="108" y="266"/>
                </a:moveTo>
                <a:lnTo>
                  <a:pt x="108" y="266"/>
                </a:lnTo>
                <a:lnTo>
                  <a:pt x="104" y="262"/>
                </a:lnTo>
                <a:lnTo>
                  <a:pt x="100" y="258"/>
                </a:lnTo>
                <a:lnTo>
                  <a:pt x="100" y="258"/>
                </a:lnTo>
                <a:lnTo>
                  <a:pt x="100" y="256"/>
                </a:lnTo>
                <a:lnTo>
                  <a:pt x="102" y="254"/>
                </a:lnTo>
                <a:lnTo>
                  <a:pt x="102" y="254"/>
                </a:lnTo>
                <a:lnTo>
                  <a:pt x="106" y="256"/>
                </a:lnTo>
                <a:lnTo>
                  <a:pt x="108" y="260"/>
                </a:lnTo>
                <a:lnTo>
                  <a:pt x="108" y="260"/>
                </a:lnTo>
                <a:lnTo>
                  <a:pt x="110" y="258"/>
                </a:lnTo>
                <a:lnTo>
                  <a:pt x="112" y="256"/>
                </a:lnTo>
                <a:lnTo>
                  <a:pt x="112" y="256"/>
                </a:lnTo>
                <a:lnTo>
                  <a:pt x="116" y="256"/>
                </a:lnTo>
                <a:lnTo>
                  <a:pt x="118" y="256"/>
                </a:lnTo>
                <a:lnTo>
                  <a:pt x="118" y="256"/>
                </a:lnTo>
                <a:lnTo>
                  <a:pt x="116" y="262"/>
                </a:lnTo>
                <a:lnTo>
                  <a:pt x="114" y="262"/>
                </a:lnTo>
                <a:lnTo>
                  <a:pt x="110" y="262"/>
                </a:lnTo>
                <a:lnTo>
                  <a:pt x="108" y="266"/>
                </a:lnTo>
                <a:lnTo>
                  <a:pt x="108" y="266"/>
                </a:lnTo>
                <a:close/>
                <a:moveTo>
                  <a:pt x="114" y="204"/>
                </a:moveTo>
                <a:lnTo>
                  <a:pt x="114" y="204"/>
                </a:lnTo>
                <a:lnTo>
                  <a:pt x="114" y="202"/>
                </a:lnTo>
                <a:lnTo>
                  <a:pt x="122" y="202"/>
                </a:lnTo>
                <a:lnTo>
                  <a:pt x="122" y="202"/>
                </a:lnTo>
                <a:lnTo>
                  <a:pt x="120" y="204"/>
                </a:lnTo>
                <a:lnTo>
                  <a:pt x="114" y="204"/>
                </a:lnTo>
                <a:lnTo>
                  <a:pt x="114" y="204"/>
                </a:lnTo>
                <a:close/>
                <a:moveTo>
                  <a:pt x="166" y="232"/>
                </a:moveTo>
                <a:lnTo>
                  <a:pt x="166" y="232"/>
                </a:lnTo>
                <a:lnTo>
                  <a:pt x="164" y="230"/>
                </a:lnTo>
                <a:lnTo>
                  <a:pt x="160" y="226"/>
                </a:lnTo>
                <a:lnTo>
                  <a:pt x="160" y="226"/>
                </a:lnTo>
                <a:lnTo>
                  <a:pt x="164" y="224"/>
                </a:lnTo>
                <a:lnTo>
                  <a:pt x="166" y="226"/>
                </a:lnTo>
                <a:lnTo>
                  <a:pt x="168" y="230"/>
                </a:lnTo>
                <a:lnTo>
                  <a:pt x="166" y="232"/>
                </a:lnTo>
                <a:lnTo>
                  <a:pt x="166" y="232"/>
                </a:lnTo>
                <a:close/>
                <a:moveTo>
                  <a:pt x="170" y="204"/>
                </a:moveTo>
                <a:lnTo>
                  <a:pt x="170" y="204"/>
                </a:lnTo>
                <a:lnTo>
                  <a:pt x="172" y="204"/>
                </a:lnTo>
                <a:lnTo>
                  <a:pt x="172" y="204"/>
                </a:lnTo>
                <a:lnTo>
                  <a:pt x="174" y="206"/>
                </a:lnTo>
                <a:lnTo>
                  <a:pt x="174" y="206"/>
                </a:lnTo>
                <a:lnTo>
                  <a:pt x="174" y="208"/>
                </a:lnTo>
                <a:lnTo>
                  <a:pt x="172" y="208"/>
                </a:lnTo>
                <a:lnTo>
                  <a:pt x="170" y="206"/>
                </a:lnTo>
                <a:lnTo>
                  <a:pt x="170" y="204"/>
                </a:lnTo>
                <a:lnTo>
                  <a:pt x="170" y="204"/>
                </a:lnTo>
                <a:close/>
                <a:moveTo>
                  <a:pt x="178" y="206"/>
                </a:moveTo>
                <a:lnTo>
                  <a:pt x="178" y="206"/>
                </a:lnTo>
                <a:lnTo>
                  <a:pt x="176" y="204"/>
                </a:lnTo>
                <a:lnTo>
                  <a:pt x="176" y="202"/>
                </a:lnTo>
                <a:lnTo>
                  <a:pt x="180" y="202"/>
                </a:lnTo>
                <a:lnTo>
                  <a:pt x="180" y="202"/>
                </a:lnTo>
                <a:lnTo>
                  <a:pt x="180" y="204"/>
                </a:lnTo>
                <a:lnTo>
                  <a:pt x="178" y="206"/>
                </a:lnTo>
                <a:lnTo>
                  <a:pt x="178" y="206"/>
                </a:lnTo>
                <a:close/>
                <a:moveTo>
                  <a:pt x="190" y="204"/>
                </a:moveTo>
                <a:lnTo>
                  <a:pt x="190" y="204"/>
                </a:lnTo>
                <a:lnTo>
                  <a:pt x="190" y="206"/>
                </a:lnTo>
                <a:lnTo>
                  <a:pt x="190" y="206"/>
                </a:lnTo>
                <a:lnTo>
                  <a:pt x="188" y="204"/>
                </a:lnTo>
                <a:lnTo>
                  <a:pt x="188" y="204"/>
                </a:lnTo>
                <a:lnTo>
                  <a:pt x="184" y="202"/>
                </a:lnTo>
                <a:lnTo>
                  <a:pt x="194" y="202"/>
                </a:lnTo>
                <a:lnTo>
                  <a:pt x="194" y="202"/>
                </a:lnTo>
                <a:lnTo>
                  <a:pt x="190" y="202"/>
                </a:lnTo>
                <a:lnTo>
                  <a:pt x="190" y="204"/>
                </a:lnTo>
                <a:lnTo>
                  <a:pt x="190" y="204"/>
                </a:lnTo>
                <a:lnTo>
                  <a:pt x="190" y="204"/>
                </a:lnTo>
                <a:close/>
                <a:moveTo>
                  <a:pt x="202" y="218"/>
                </a:moveTo>
                <a:lnTo>
                  <a:pt x="202" y="218"/>
                </a:lnTo>
                <a:lnTo>
                  <a:pt x="204" y="218"/>
                </a:lnTo>
                <a:lnTo>
                  <a:pt x="204" y="220"/>
                </a:lnTo>
                <a:lnTo>
                  <a:pt x="206" y="222"/>
                </a:lnTo>
                <a:lnTo>
                  <a:pt x="206" y="222"/>
                </a:lnTo>
                <a:lnTo>
                  <a:pt x="204" y="222"/>
                </a:lnTo>
                <a:lnTo>
                  <a:pt x="202" y="222"/>
                </a:lnTo>
                <a:lnTo>
                  <a:pt x="202" y="222"/>
                </a:lnTo>
                <a:lnTo>
                  <a:pt x="202" y="218"/>
                </a:lnTo>
                <a:lnTo>
                  <a:pt x="202" y="218"/>
                </a:lnTo>
                <a:close/>
                <a:moveTo>
                  <a:pt x="204" y="260"/>
                </a:moveTo>
                <a:lnTo>
                  <a:pt x="204" y="260"/>
                </a:lnTo>
                <a:lnTo>
                  <a:pt x="204" y="258"/>
                </a:lnTo>
                <a:lnTo>
                  <a:pt x="206" y="256"/>
                </a:lnTo>
                <a:lnTo>
                  <a:pt x="206" y="256"/>
                </a:lnTo>
                <a:lnTo>
                  <a:pt x="208" y="256"/>
                </a:lnTo>
                <a:lnTo>
                  <a:pt x="208" y="256"/>
                </a:lnTo>
                <a:lnTo>
                  <a:pt x="208" y="260"/>
                </a:lnTo>
                <a:lnTo>
                  <a:pt x="204" y="260"/>
                </a:lnTo>
                <a:lnTo>
                  <a:pt x="204" y="260"/>
                </a:lnTo>
                <a:close/>
                <a:moveTo>
                  <a:pt x="208" y="208"/>
                </a:moveTo>
                <a:lnTo>
                  <a:pt x="208" y="208"/>
                </a:lnTo>
                <a:lnTo>
                  <a:pt x="208" y="204"/>
                </a:lnTo>
                <a:lnTo>
                  <a:pt x="208" y="202"/>
                </a:lnTo>
                <a:lnTo>
                  <a:pt x="214" y="202"/>
                </a:lnTo>
                <a:lnTo>
                  <a:pt x="214" y="202"/>
                </a:lnTo>
                <a:lnTo>
                  <a:pt x="214" y="206"/>
                </a:lnTo>
                <a:lnTo>
                  <a:pt x="214" y="206"/>
                </a:lnTo>
                <a:lnTo>
                  <a:pt x="216" y="208"/>
                </a:lnTo>
                <a:lnTo>
                  <a:pt x="218" y="208"/>
                </a:lnTo>
                <a:lnTo>
                  <a:pt x="218" y="214"/>
                </a:lnTo>
                <a:lnTo>
                  <a:pt x="218" y="214"/>
                </a:lnTo>
                <a:lnTo>
                  <a:pt x="216" y="214"/>
                </a:lnTo>
                <a:lnTo>
                  <a:pt x="214" y="210"/>
                </a:lnTo>
                <a:lnTo>
                  <a:pt x="214" y="210"/>
                </a:lnTo>
                <a:lnTo>
                  <a:pt x="212" y="210"/>
                </a:lnTo>
                <a:lnTo>
                  <a:pt x="212" y="210"/>
                </a:lnTo>
                <a:lnTo>
                  <a:pt x="208" y="208"/>
                </a:lnTo>
                <a:lnTo>
                  <a:pt x="208" y="208"/>
                </a:lnTo>
                <a:close/>
                <a:moveTo>
                  <a:pt x="218" y="256"/>
                </a:moveTo>
                <a:lnTo>
                  <a:pt x="218" y="256"/>
                </a:lnTo>
                <a:lnTo>
                  <a:pt x="216" y="256"/>
                </a:lnTo>
                <a:lnTo>
                  <a:pt x="214" y="252"/>
                </a:lnTo>
                <a:lnTo>
                  <a:pt x="214" y="252"/>
                </a:lnTo>
                <a:lnTo>
                  <a:pt x="216" y="252"/>
                </a:lnTo>
                <a:lnTo>
                  <a:pt x="216" y="248"/>
                </a:lnTo>
                <a:lnTo>
                  <a:pt x="216" y="248"/>
                </a:lnTo>
                <a:lnTo>
                  <a:pt x="218" y="248"/>
                </a:lnTo>
                <a:lnTo>
                  <a:pt x="220" y="250"/>
                </a:lnTo>
                <a:lnTo>
                  <a:pt x="220" y="250"/>
                </a:lnTo>
                <a:lnTo>
                  <a:pt x="220" y="250"/>
                </a:lnTo>
                <a:lnTo>
                  <a:pt x="220" y="254"/>
                </a:lnTo>
                <a:lnTo>
                  <a:pt x="218" y="256"/>
                </a:lnTo>
                <a:lnTo>
                  <a:pt x="218" y="256"/>
                </a:lnTo>
                <a:close/>
                <a:moveTo>
                  <a:pt x="220" y="202"/>
                </a:moveTo>
                <a:lnTo>
                  <a:pt x="220" y="202"/>
                </a:lnTo>
                <a:lnTo>
                  <a:pt x="220" y="202"/>
                </a:lnTo>
                <a:lnTo>
                  <a:pt x="224" y="204"/>
                </a:lnTo>
                <a:lnTo>
                  <a:pt x="222" y="208"/>
                </a:lnTo>
                <a:lnTo>
                  <a:pt x="222" y="208"/>
                </a:lnTo>
                <a:lnTo>
                  <a:pt x="220" y="204"/>
                </a:lnTo>
                <a:lnTo>
                  <a:pt x="220" y="202"/>
                </a:lnTo>
                <a:lnTo>
                  <a:pt x="220" y="202"/>
                </a:lnTo>
                <a:lnTo>
                  <a:pt x="220" y="202"/>
                </a:lnTo>
                <a:close/>
                <a:moveTo>
                  <a:pt x="224" y="240"/>
                </a:moveTo>
                <a:lnTo>
                  <a:pt x="224" y="240"/>
                </a:lnTo>
                <a:lnTo>
                  <a:pt x="224" y="238"/>
                </a:lnTo>
                <a:lnTo>
                  <a:pt x="224" y="236"/>
                </a:lnTo>
                <a:lnTo>
                  <a:pt x="224" y="236"/>
                </a:lnTo>
                <a:lnTo>
                  <a:pt x="226" y="236"/>
                </a:lnTo>
                <a:lnTo>
                  <a:pt x="226" y="238"/>
                </a:lnTo>
                <a:lnTo>
                  <a:pt x="226" y="240"/>
                </a:lnTo>
                <a:lnTo>
                  <a:pt x="224" y="240"/>
                </a:lnTo>
                <a:lnTo>
                  <a:pt x="224" y="240"/>
                </a:lnTo>
                <a:close/>
                <a:moveTo>
                  <a:pt x="238" y="278"/>
                </a:moveTo>
                <a:lnTo>
                  <a:pt x="238" y="278"/>
                </a:lnTo>
                <a:lnTo>
                  <a:pt x="234" y="276"/>
                </a:lnTo>
                <a:lnTo>
                  <a:pt x="234" y="274"/>
                </a:lnTo>
                <a:lnTo>
                  <a:pt x="234" y="272"/>
                </a:lnTo>
                <a:lnTo>
                  <a:pt x="234" y="272"/>
                </a:lnTo>
                <a:lnTo>
                  <a:pt x="236" y="272"/>
                </a:lnTo>
                <a:lnTo>
                  <a:pt x="238" y="272"/>
                </a:lnTo>
                <a:lnTo>
                  <a:pt x="238" y="278"/>
                </a:lnTo>
                <a:lnTo>
                  <a:pt x="238" y="278"/>
                </a:lnTo>
                <a:close/>
                <a:moveTo>
                  <a:pt x="232" y="240"/>
                </a:moveTo>
                <a:lnTo>
                  <a:pt x="232" y="240"/>
                </a:lnTo>
                <a:lnTo>
                  <a:pt x="232" y="238"/>
                </a:lnTo>
                <a:lnTo>
                  <a:pt x="230" y="236"/>
                </a:lnTo>
                <a:lnTo>
                  <a:pt x="232" y="234"/>
                </a:lnTo>
                <a:lnTo>
                  <a:pt x="232" y="234"/>
                </a:lnTo>
                <a:lnTo>
                  <a:pt x="234" y="234"/>
                </a:lnTo>
                <a:lnTo>
                  <a:pt x="236" y="236"/>
                </a:lnTo>
                <a:lnTo>
                  <a:pt x="236" y="236"/>
                </a:lnTo>
                <a:lnTo>
                  <a:pt x="234" y="240"/>
                </a:lnTo>
                <a:lnTo>
                  <a:pt x="232" y="240"/>
                </a:lnTo>
                <a:lnTo>
                  <a:pt x="232" y="240"/>
                </a:lnTo>
                <a:close/>
                <a:moveTo>
                  <a:pt x="282" y="216"/>
                </a:moveTo>
                <a:lnTo>
                  <a:pt x="282" y="216"/>
                </a:lnTo>
                <a:lnTo>
                  <a:pt x="284" y="216"/>
                </a:lnTo>
                <a:lnTo>
                  <a:pt x="286" y="218"/>
                </a:lnTo>
                <a:lnTo>
                  <a:pt x="286" y="220"/>
                </a:lnTo>
                <a:lnTo>
                  <a:pt x="284" y="222"/>
                </a:lnTo>
                <a:lnTo>
                  <a:pt x="284" y="222"/>
                </a:lnTo>
                <a:lnTo>
                  <a:pt x="282" y="222"/>
                </a:lnTo>
                <a:lnTo>
                  <a:pt x="282" y="220"/>
                </a:lnTo>
                <a:lnTo>
                  <a:pt x="282" y="216"/>
                </a:lnTo>
                <a:lnTo>
                  <a:pt x="282" y="216"/>
                </a:lnTo>
                <a:close/>
                <a:moveTo>
                  <a:pt x="280" y="230"/>
                </a:moveTo>
                <a:lnTo>
                  <a:pt x="280" y="230"/>
                </a:lnTo>
                <a:lnTo>
                  <a:pt x="276" y="230"/>
                </a:lnTo>
                <a:lnTo>
                  <a:pt x="276" y="230"/>
                </a:lnTo>
                <a:lnTo>
                  <a:pt x="276" y="224"/>
                </a:lnTo>
                <a:lnTo>
                  <a:pt x="280" y="224"/>
                </a:lnTo>
                <a:lnTo>
                  <a:pt x="280" y="224"/>
                </a:lnTo>
                <a:lnTo>
                  <a:pt x="280" y="228"/>
                </a:lnTo>
                <a:lnTo>
                  <a:pt x="280" y="230"/>
                </a:lnTo>
                <a:lnTo>
                  <a:pt x="280" y="230"/>
                </a:lnTo>
                <a:lnTo>
                  <a:pt x="280" y="230"/>
                </a:lnTo>
                <a:close/>
                <a:moveTo>
                  <a:pt x="276" y="202"/>
                </a:moveTo>
                <a:lnTo>
                  <a:pt x="276" y="202"/>
                </a:lnTo>
                <a:lnTo>
                  <a:pt x="274" y="202"/>
                </a:lnTo>
                <a:lnTo>
                  <a:pt x="274" y="202"/>
                </a:lnTo>
                <a:lnTo>
                  <a:pt x="276" y="204"/>
                </a:lnTo>
                <a:lnTo>
                  <a:pt x="276" y="206"/>
                </a:lnTo>
                <a:lnTo>
                  <a:pt x="276" y="206"/>
                </a:lnTo>
                <a:lnTo>
                  <a:pt x="274" y="208"/>
                </a:lnTo>
                <a:lnTo>
                  <a:pt x="272" y="210"/>
                </a:lnTo>
                <a:lnTo>
                  <a:pt x="272" y="210"/>
                </a:lnTo>
                <a:lnTo>
                  <a:pt x="266" y="212"/>
                </a:lnTo>
                <a:lnTo>
                  <a:pt x="264" y="212"/>
                </a:lnTo>
                <a:lnTo>
                  <a:pt x="264" y="212"/>
                </a:lnTo>
                <a:lnTo>
                  <a:pt x="266" y="214"/>
                </a:lnTo>
                <a:lnTo>
                  <a:pt x="268" y="214"/>
                </a:lnTo>
                <a:lnTo>
                  <a:pt x="268" y="214"/>
                </a:lnTo>
                <a:lnTo>
                  <a:pt x="270" y="214"/>
                </a:lnTo>
                <a:lnTo>
                  <a:pt x="272" y="214"/>
                </a:lnTo>
                <a:lnTo>
                  <a:pt x="272" y="212"/>
                </a:lnTo>
                <a:lnTo>
                  <a:pt x="274" y="210"/>
                </a:lnTo>
                <a:lnTo>
                  <a:pt x="274" y="210"/>
                </a:lnTo>
                <a:lnTo>
                  <a:pt x="276" y="214"/>
                </a:lnTo>
                <a:lnTo>
                  <a:pt x="276" y="216"/>
                </a:lnTo>
                <a:lnTo>
                  <a:pt x="276" y="216"/>
                </a:lnTo>
                <a:lnTo>
                  <a:pt x="272" y="216"/>
                </a:lnTo>
                <a:lnTo>
                  <a:pt x="268" y="218"/>
                </a:lnTo>
                <a:lnTo>
                  <a:pt x="266" y="222"/>
                </a:lnTo>
                <a:lnTo>
                  <a:pt x="266" y="222"/>
                </a:lnTo>
                <a:lnTo>
                  <a:pt x="262" y="220"/>
                </a:lnTo>
                <a:lnTo>
                  <a:pt x="258" y="220"/>
                </a:lnTo>
                <a:lnTo>
                  <a:pt x="254" y="220"/>
                </a:lnTo>
                <a:lnTo>
                  <a:pt x="250" y="222"/>
                </a:lnTo>
                <a:lnTo>
                  <a:pt x="250" y="222"/>
                </a:lnTo>
                <a:lnTo>
                  <a:pt x="250" y="220"/>
                </a:lnTo>
                <a:lnTo>
                  <a:pt x="248" y="218"/>
                </a:lnTo>
                <a:lnTo>
                  <a:pt x="248" y="218"/>
                </a:lnTo>
                <a:lnTo>
                  <a:pt x="246" y="214"/>
                </a:lnTo>
                <a:lnTo>
                  <a:pt x="246" y="214"/>
                </a:lnTo>
                <a:lnTo>
                  <a:pt x="242" y="214"/>
                </a:lnTo>
                <a:lnTo>
                  <a:pt x="240" y="212"/>
                </a:lnTo>
                <a:lnTo>
                  <a:pt x="238" y="210"/>
                </a:lnTo>
                <a:lnTo>
                  <a:pt x="238" y="210"/>
                </a:lnTo>
                <a:lnTo>
                  <a:pt x="240" y="210"/>
                </a:lnTo>
                <a:lnTo>
                  <a:pt x="244" y="210"/>
                </a:lnTo>
                <a:lnTo>
                  <a:pt x="244" y="210"/>
                </a:lnTo>
                <a:lnTo>
                  <a:pt x="246" y="208"/>
                </a:lnTo>
                <a:lnTo>
                  <a:pt x="246" y="206"/>
                </a:lnTo>
                <a:lnTo>
                  <a:pt x="250" y="204"/>
                </a:lnTo>
                <a:lnTo>
                  <a:pt x="250" y="204"/>
                </a:lnTo>
                <a:lnTo>
                  <a:pt x="250" y="204"/>
                </a:lnTo>
                <a:lnTo>
                  <a:pt x="250" y="202"/>
                </a:lnTo>
                <a:lnTo>
                  <a:pt x="260" y="202"/>
                </a:lnTo>
                <a:lnTo>
                  <a:pt x="260" y="202"/>
                </a:lnTo>
                <a:lnTo>
                  <a:pt x="258" y="196"/>
                </a:lnTo>
                <a:lnTo>
                  <a:pt x="258" y="196"/>
                </a:lnTo>
                <a:lnTo>
                  <a:pt x="260" y="198"/>
                </a:lnTo>
                <a:lnTo>
                  <a:pt x="262" y="200"/>
                </a:lnTo>
                <a:lnTo>
                  <a:pt x="262" y="200"/>
                </a:lnTo>
                <a:lnTo>
                  <a:pt x="262" y="202"/>
                </a:lnTo>
                <a:lnTo>
                  <a:pt x="262" y="202"/>
                </a:lnTo>
                <a:lnTo>
                  <a:pt x="262" y="202"/>
                </a:lnTo>
                <a:lnTo>
                  <a:pt x="266" y="202"/>
                </a:lnTo>
                <a:lnTo>
                  <a:pt x="266" y="202"/>
                </a:lnTo>
                <a:lnTo>
                  <a:pt x="266" y="202"/>
                </a:lnTo>
                <a:lnTo>
                  <a:pt x="276" y="202"/>
                </a:lnTo>
                <a:close/>
                <a:moveTo>
                  <a:pt x="256" y="172"/>
                </a:moveTo>
                <a:lnTo>
                  <a:pt x="256" y="172"/>
                </a:lnTo>
                <a:lnTo>
                  <a:pt x="254" y="172"/>
                </a:lnTo>
                <a:lnTo>
                  <a:pt x="252" y="172"/>
                </a:lnTo>
                <a:lnTo>
                  <a:pt x="252" y="172"/>
                </a:lnTo>
                <a:lnTo>
                  <a:pt x="254" y="168"/>
                </a:lnTo>
                <a:lnTo>
                  <a:pt x="254" y="168"/>
                </a:lnTo>
                <a:lnTo>
                  <a:pt x="256" y="170"/>
                </a:lnTo>
                <a:lnTo>
                  <a:pt x="256" y="170"/>
                </a:lnTo>
                <a:lnTo>
                  <a:pt x="256" y="172"/>
                </a:lnTo>
                <a:lnTo>
                  <a:pt x="256" y="172"/>
                </a:lnTo>
                <a:close/>
                <a:moveTo>
                  <a:pt x="296" y="148"/>
                </a:moveTo>
                <a:lnTo>
                  <a:pt x="296" y="148"/>
                </a:lnTo>
                <a:lnTo>
                  <a:pt x="294" y="148"/>
                </a:lnTo>
                <a:lnTo>
                  <a:pt x="292" y="146"/>
                </a:lnTo>
                <a:lnTo>
                  <a:pt x="292" y="140"/>
                </a:lnTo>
                <a:lnTo>
                  <a:pt x="296" y="140"/>
                </a:lnTo>
                <a:lnTo>
                  <a:pt x="296" y="140"/>
                </a:lnTo>
                <a:lnTo>
                  <a:pt x="296" y="144"/>
                </a:lnTo>
                <a:lnTo>
                  <a:pt x="298" y="146"/>
                </a:lnTo>
                <a:lnTo>
                  <a:pt x="296" y="148"/>
                </a:lnTo>
                <a:lnTo>
                  <a:pt x="296" y="148"/>
                </a:lnTo>
                <a:close/>
                <a:moveTo>
                  <a:pt x="300" y="138"/>
                </a:moveTo>
                <a:lnTo>
                  <a:pt x="300" y="138"/>
                </a:lnTo>
                <a:lnTo>
                  <a:pt x="298" y="138"/>
                </a:lnTo>
                <a:lnTo>
                  <a:pt x="298" y="138"/>
                </a:lnTo>
                <a:lnTo>
                  <a:pt x="298" y="132"/>
                </a:lnTo>
                <a:lnTo>
                  <a:pt x="298" y="132"/>
                </a:lnTo>
                <a:lnTo>
                  <a:pt x="300" y="132"/>
                </a:lnTo>
                <a:lnTo>
                  <a:pt x="302" y="134"/>
                </a:lnTo>
                <a:lnTo>
                  <a:pt x="302" y="138"/>
                </a:lnTo>
                <a:lnTo>
                  <a:pt x="300" y="138"/>
                </a:lnTo>
                <a:lnTo>
                  <a:pt x="300" y="138"/>
                </a:lnTo>
                <a:close/>
                <a:moveTo>
                  <a:pt x="306" y="124"/>
                </a:moveTo>
                <a:lnTo>
                  <a:pt x="310" y="124"/>
                </a:lnTo>
                <a:lnTo>
                  <a:pt x="310" y="124"/>
                </a:lnTo>
                <a:lnTo>
                  <a:pt x="310" y="128"/>
                </a:lnTo>
                <a:lnTo>
                  <a:pt x="310" y="130"/>
                </a:lnTo>
                <a:lnTo>
                  <a:pt x="310" y="130"/>
                </a:lnTo>
                <a:lnTo>
                  <a:pt x="306" y="130"/>
                </a:lnTo>
                <a:lnTo>
                  <a:pt x="304" y="128"/>
                </a:lnTo>
                <a:lnTo>
                  <a:pt x="304" y="126"/>
                </a:lnTo>
                <a:lnTo>
                  <a:pt x="306" y="124"/>
                </a:lnTo>
                <a:lnTo>
                  <a:pt x="306" y="124"/>
                </a:lnTo>
                <a:close/>
              </a:path>
            </a:pathLst>
          </a:custGeom>
          <a:solidFill>
            <a:schemeClr val="accent6">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145" name="Freeform 783">
            <a:extLst>
              <a:ext uri="{FF2B5EF4-FFF2-40B4-BE49-F238E27FC236}">
                <a16:creationId xmlns:a16="http://schemas.microsoft.com/office/drawing/2014/main" id="{31FCD2B4-BC8D-49B3-B3CC-AAAA67C02DFB}"/>
              </a:ext>
            </a:extLst>
          </p:cNvPr>
          <p:cNvSpPr>
            <a:spLocks noEditPoints="1"/>
          </p:cNvSpPr>
          <p:nvPr/>
        </p:nvSpPr>
        <p:spPr bwMode="auto">
          <a:xfrm>
            <a:off x="5667925" y="2499679"/>
            <a:ext cx="1186067" cy="1294881"/>
          </a:xfrm>
          <a:custGeom>
            <a:avLst/>
            <a:gdLst>
              <a:gd name="T0" fmla="*/ 144 w 218"/>
              <a:gd name="T1" fmla="*/ 22 h 238"/>
              <a:gd name="T2" fmla="*/ 124 w 218"/>
              <a:gd name="T3" fmla="*/ 40 h 238"/>
              <a:gd name="T4" fmla="*/ 146 w 218"/>
              <a:gd name="T5" fmla="*/ 36 h 238"/>
              <a:gd name="T6" fmla="*/ 164 w 218"/>
              <a:gd name="T7" fmla="*/ 36 h 238"/>
              <a:gd name="T8" fmla="*/ 152 w 218"/>
              <a:gd name="T9" fmla="*/ 54 h 238"/>
              <a:gd name="T10" fmla="*/ 186 w 218"/>
              <a:gd name="T11" fmla="*/ 42 h 238"/>
              <a:gd name="T12" fmla="*/ 186 w 218"/>
              <a:gd name="T13" fmla="*/ 66 h 238"/>
              <a:gd name="T14" fmla="*/ 194 w 218"/>
              <a:gd name="T15" fmla="*/ 76 h 238"/>
              <a:gd name="T16" fmla="*/ 204 w 218"/>
              <a:gd name="T17" fmla="*/ 108 h 238"/>
              <a:gd name="T18" fmla="*/ 218 w 218"/>
              <a:gd name="T19" fmla="*/ 126 h 238"/>
              <a:gd name="T20" fmla="*/ 204 w 218"/>
              <a:gd name="T21" fmla="*/ 146 h 238"/>
              <a:gd name="T22" fmla="*/ 196 w 218"/>
              <a:gd name="T23" fmla="*/ 154 h 238"/>
              <a:gd name="T24" fmla="*/ 160 w 218"/>
              <a:gd name="T25" fmla="*/ 174 h 238"/>
              <a:gd name="T26" fmla="*/ 154 w 218"/>
              <a:gd name="T27" fmla="*/ 180 h 238"/>
              <a:gd name="T28" fmla="*/ 130 w 218"/>
              <a:gd name="T29" fmla="*/ 176 h 238"/>
              <a:gd name="T30" fmla="*/ 112 w 218"/>
              <a:gd name="T31" fmla="*/ 204 h 238"/>
              <a:gd name="T32" fmla="*/ 48 w 218"/>
              <a:gd name="T33" fmla="*/ 238 h 238"/>
              <a:gd name="T34" fmla="*/ 100 w 218"/>
              <a:gd name="T35" fmla="*/ 184 h 238"/>
              <a:gd name="T36" fmla="*/ 60 w 218"/>
              <a:gd name="T37" fmla="*/ 182 h 238"/>
              <a:gd name="T38" fmla="*/ 56 w 218"/>
              <a:gd name="T39" fmla="*/ 156 h 238"/>
              <a:gd name="T40" fmla="*/ 48 w 218"/>
              <a:gd name="T41" fmla="*/ 160 h 238"/>
              <a:gd name="T42" fmla="*/ 4 w 218"/>
              <a:gd name="T43" fmla="*/ 154 h 238"/>
              <a:gd name="T44" fmla="*/ 16 w 218"/>
              <a:gd name="T45" fmla="*/ 134 h 238"/>
              <a:gd name="T46" fmla="*/ 20 w 218"/>
              <a:gd name="T47" fmla="*/ 124 h 238"/>
              <a:gd name="T48" fmla="*/ 50 w 218"/>
              <a:gd name="T49" fmla="*/ 122 h 238"/>
              <a:gd name="T50" fmla="*/ 18 w 218"/>
              <a:gd name="T51" fmla="*/ 114 h 238"/>
              <a:gd name="T52" fmla="*/ 40 w 218"/>
              <a:gd name="T53" fmla="*/ 102 h 238"/>
              <a:gd name="T54" fmla="*/ 20 w 218"/>
              <a:gd name="T55" fmla="*/ 94 h 238"/>
              <a:gd name="T56" fmla="*/ 48 w 218"/>
              <a:gd name="T57" fmla="*/ 74 h 238"/>
              <a:gd name="T58" fmla="*/ 54 w 218"/>
              <a:gd name="T59" fmla="*/ 40 h 238"/>
              <a:gd name="T60" fmla="*/ 68 w 218"/>
              <a:gd name="T61" fmla="*/ 30 h 238"/>
              <a:gd name="T62" fmla="*/ 66 w 218"/>
              <a:gd name="T63" fmla="*/ 14 h 238"/>
              <a:gd name="T64" fmla="*/ 100 w 218"/>
              <a:gd name="T65" fmla="*/ 24 h 238"/>
              <a:gd name="T66" fmla="*/ 100 w 218"/>
              <a:gd name="T67" fmla="*/ 10 h 238"/>
              <a:gd name="T68" fmla="*/ 124 w 218"/>
              <a:gd name="T69" fmla="*/ 8 h 238"/>
              <a:gd name="T70" fmla="*/ 120 w 218"/>
              <a:gd name="T71" fmla="*/ 10 h 238"/>
              <a:gd name="T72" fmla="*/ 132 w 218"/>
              <a:gd name="T73" fmla="*/ 20 h 238"/>
              <a:gd name="T74" fmla="*/ 152 w 218"/>
              <a:gd name="T75" fmla="*/ 14 h 238"/>
              <a:gd name="T76" fmla="*/ 80 w 218"/>
              <a:gd name="T77" fmla="*/ 28 h 238"/>
              <a:gd name="T78" fmla="*/ 96 w 218"/>
              <a:gd name="T79" fmla="*/ 28 h 238"/>
              <a:gd name="T80" fmla="*/ 136 w 218"/>
              <a:gd name="T81" fmla="*/ 28 h 238"/>
              <a:gd name="T82" fmla="*/ 98 w 218"/>
              <a:gd name="T83" fmla="*/ 38 h 238"/>
              <a:gd name="T84" fmla="*/ 76 w 218"/>
              <a:gd name="T85" fmla="*/ 60 h 238"/>
              <a:gd name="T86" fmla="*/ 172 w 218"/>
              <a:gd name="T87" fmla="*/ 62 h 238"/>
              <a:gd name="T88" fmla="*/ 150 w 218"/>
              <a:gd name="T89" fmla="*/ 64 h 238"/>
              <a:gd name="T90" fmla="*/ 172 w 218"/>
              <a:gd name="T91" fmla="*/ 72 h 238"/>
              <a:gd name="T92" fmla="*/ 34 w 218"/>
              <a:gd name="T93" fmla="*/ 88 h 238"/>
              <a:gd name="T94" fmla="*/ 120 w 218"/>
              <a:gd name="T95" fmla="*/ 96 h 238"/>
              <a:gd name="T96" fmla="*/ 166 w 218"/>
              <a:gd name="T97" fmla="*/ 94 h 238"/>
              <a:gd name="T98" fmla="*/ 84 w 218"/>
              <a:gd name="T99" fmla="*/ 112 h 238"/>
              <a:gd name="T100" fmla="*/ 108 w 218"/>
              <a:gd name="T101" fmla="*/ 118 h 238"/>
              <a:gd name="T102" fmla="*/ 60 w 218"/>
              <a:gd name="T103" fmla="*/ 114 h 238"/>
              <a:gd name="T104" fmla="*/ 150 w 218"/>
              <a:gd name="T105" fmla="*/ 122 h 238"/>
              <a:gd name="T106" fmla="*/ 162 w 218"/>
              <a:gd name="T107" fmla="*/ 118 h 238"/>
              <a:gd name="T108" fmla="*/ 72 w 218"/>
              <a:gd name="T109" fmla="*/ 132 h 238"/>
              <a:gd name="T110" fmla="*/ 162 w 218"/>
              <a:gd name="T111" fmla="*/ 142 h 238"/>
              <a:gd name="T112" fmla="*/ 126 w 218"/>
              <a:gd name="T113" fmla="*/ 146 h 238"/>
              <a:gd name="T114" fmla="*/ 132 w 218"/>
              <a:gd name="T115" fmla="*/ 146 h 238"/>
              <a:gd name="T116" fmla="*/ 148 w 218"/>
              <a:gd name="T117" fmla="*/ 160 h 238"/>
              <a:gd name="T118" fmla="*/ 162 w 218"/>
              <a:gd name="T119" fmla="*/ 158 h 238"/>
              <a:gd name="T120" fmla="*/ 78 w 218"/>
              <a:gd name="T121" fmla="*/ 166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38">
                <a:moveTo>
                  <a:pt x="152" y="14"/>
                </a:moveTo>
                <a:lnTo>
                  <a:pt x="152" y="14"/>
                </a:lnTo>
                <a:lnTo>
                  <a:pt x="152" y="16"/>
                </a:lnTo>
                <a:lnTo>
                  <a:pt x="150" y="16"/>
                </a:lnTo>
                <a:lnTo>
                  <a:pt x="148" y="16"/>
                </a:lnTo>
                <a:lnTo>
                  <a:pt x="148" y="16"/>
                </a:lnTo>
                <a:lnTo>
                  <a:pt x="148" y="16"/>
                </a:lnTo>
                <a:lnTo>
                  <a:pt x="148" y="18"/>
                </a:lnTo>
                <a:lnTo>
                  <a:pt x="150" y="20"/>
                </a:lnTo>
                <a:lnTo>
                  <a:pt x="156" y="24"/>
                </a:lnTo>
                <a:lnTo>
                  <a:pt x="156" y="24"/>
                </a:lnTo>
                <a:lnTo>
                  <a:pt x="156" y="26"/>
                </a:lnTo>
                <a:lnTo>
                  <a:pt x="154" y="28"/>
                </a:lnTo>
                <a:lnTo>
                  <a:pt x="154" y="28"/>
                </a:lnTo>
                <a:lnTo>
                  <a:pt x="150" y="26"/>
                </a:lnTo>
                <a:lnTo>
                  <a:pt x="150" y="24"/>
                </a:lnTo>
                <a:lnTo>
                  <a:pt x="148" y="22"/>
                </a:lnTo>
                <a:lnTo>
                  <a:pt x="144" y="22"/>
                </a:lnTo>
                <a:lnTo>
                  <a:pt x="144" y="22"/>
                </a:lnTo>
                <a:lnTo>
                  <a:pt x="144" y="20"/>
                </a:lnTo>
                <a:lnTo>
                  <a:pt x="142" y="18"/>
                </a:lnTo>
                <a:lnTo>
                  <a:pt x="142" y="18"/>
                </a:lnTo>
                <a:lnTo>
                  <a:pt x="140" y="18"/>
                </a:lnTo>
                <a:lnTo>
                  <a:pt x="138" y="20"/>
                </a:lnTo>
                <a:lnTo>
                  <a:pt x="138" y="24"/>
                </a:lnTo>
                <a:lnTo>
                  <a:pt x="138" y="24"/>
                </a:lnTo>
                <a:lnTo>
                  <a:pt x="142" y="28"/>
                </a:lnTo>
                <a:lnTo>
                  <a:pt x="148" y="30"/>
                </a:lnTo>
                <a:lnTo>
                  <a:pt x="148" y="30"/>
                </a:lnTo>
                <a:lnTo>
                  <a:pt x="146" y="32"/>
                </a:lnTo>
                <a:lnTo>
                  <a:pt x="146" y="32"/>
                </a:lnTo>
                <a:lnTo>
                  <a:pt x="140" y="32"/>
                </a:lnTo>
                <a:lnTo>
                  <a:pt x="140" y="32"/>
                </a:lnTo>
                <a:lnTo>
                  <a:pt x="138" y="36"/>
                </a:lnTo>
                <a:lnTo>
                  <a:pt x="136" y="38"/>
                </a:lnTo>
                <a:lnTo>
                  <a:pt x="136" y="38"/>
                </a:lnTo>
                <a:lnTo>
                  <a:pt x="128" y="40"/>
                </a:lnTo>
                <a:lnTo>
                  <a:pt x="124" y="40"/>
                </a:lnTo>
                <a:lnTo>
                  <a:pt x="120" y="38"/>
                </a:lnTo>
                <a:lnTo>
                  <a:pt x="120" y="38"/>
                </a:lnTo>
                <a:lnTo>
                  <a:pt x="118" y="40"/>
                </a:lnTo>
                <a:lnTo>
                  <a:pt x="118" y="42"/>
                </a:lnTo>
                <a:lnTo>
                  <a:pt x="120" y="42"/>
                </a:lnTo>
                <a:lnTo>
                  <a:pt x="124" y="42"/>
                </a:lnTo>
                <a:lnTo>
                  <a:pt x="124" y="42"/>
                </a:lnTo>
                <a:lnTo>
                  <a:pt x="124" y="46"/>
                </a:lnTo>
                <a:lnTo>
                  <a:pt x="126" y="48"/>
                </a:lnTo>
                <a:lnTo>
                  <a:pt x="126" y="48"/>
                </a:lnTo>
                <a:lnTo>
                  <a:pt x="130" y="46"/>
                </a:lnTo>
                <a:lnTo>
                  <a:pt x="130" y="42"/>
                </a:lnTo>
                <a:lnTo>
                  <a:pt x="130" y="42"/>
                </a:lnTo>
                <a:lnTo>
                  <a:pt x="134" y="44"/>
                </a:lnTo>
                <a:lnTo>
                  <a:pt x="138" y="42"/>
                </a:lnTo>
                <a:lnTo>
                  <a:pt x="146" y="40"/>
                </a:lnTo>
                <a:lnTo>
                  <a:pt x="146" y="40"/>
                </a:lnTo>
                <a:lnTo>
                  <a:pt x="146" y="38"/>
                </a:lnTo>
                <a:lnTo>
                  <a:pt x="146" y="36"/>
                </a:lnTo>
                <a:lnTo>
                  <a:pt x="146" y="36"/>
                </a:lnTo>
                <a:lnTo>
                  <a:pt x="148" y="34"/>
                </a:lnTo>
                <a:lnTo>
                  <a:pt x="148" y="32"/>
                </a:lnTo>
                <a:lnTo>
                  <a:pt x="148" y="32"/>
                </a:lnTo>
                <a:lnTo>
                  <a:pt x="152" y="32"/>
                </a:lnTo>
                <a:lnTo>
                  <a:pt x="154" y="30"/>
                </a:lnTo>
                <a:lnTo>
                  <a:pt x="156" y="30"/>
                </a:lnTo>
                <a:lnTo>
                  <a:pt x="158" y="30"/>
                </a:lnTo>
                <a:lnTo>
                  <a:pt x="158" y="30"/>
                </a:lnTo>
                <a:lnTo>
                  <a:pt x="160" y="28"/>
                </a:lnTo>
                <a:lnTo>
                  <a:pt x="162" y="26"/>
                </a:lnTo>
                <a:lnTo>
                  <a:pt x="162" y="26"/>
                </a:lnTo>
                <a:lnTo>
                  <a:pt x="166" y="28"/>
                </a:lnTo>
                <a:lnTo>
                  <a:pt x="168" y="30"/>
                </a:lnTo>
                <a:lnTo>
                  <a:pt x="168" y="30"/>
                </a:lnTo>
                <a:lnTo>
                  <a:pt x="168" y="32"/>
                </a:lnTo>
                <a:lnTo>
                  <a:pt x="166" y="34"/>
                </a:lnTo>
                <a:lnTo>
                  <a:pt x="164" y="36"/>
                </a:lnTo>
                <a:lnTo>
                  <a:pt x="164" y="36"/>
                </a:lnTo>
                <a:lnTo>
                  <a:pt x="164" y="38"/>
                </a:lnTo>
                <a:lnTo>
                  <a:pt x="164" y="38"/>
                </a:lnTo>
                <a:lnTo>
                  <a:pt x="166" y="40"/>
                </a:lnTo>
                <a:lnTo>
                  <a:pt x="166" y="42"/>
                </a:lnTo>
                <a:lnTo>
                  <a:pt x="166" y="42"/>
                </a:lnTo>
                <a:lnTo>
                  <a:pt x="164" y="44"/>
                </a:lnTo>
                <a:lnTo>
                  <a:pt x="162" y="46"/>
                </a:lnTo>
                <a:lnTo>
                  <a:pt x="162" y="46"/>
                </a:lnTo>
                <a:lnTo>
                  <a:pt x="160" y="46"/>
                </a:lnTo>
                <a:lnTo>
                  <a:pt x="160" y="44"/>
                </a:lnTo>
                <a:lnTo>
                  <a:pt x="158" y="44"/>
                </a:lnTo>
                <a:lnTo>
                  <a:pt x="158" y="44"/>
                </a:lnTo>
                <a:lnTo>
                  <a:pt x="158" y="44"/>
                </a:lnTo>
                <a:lnTo>
                  <a:pt x="156" y="46"/>
                </a:lnTo>
                <a:lnTo>
                  <a:pt x="156" y="48"/>
                </a:lnTo>
                <a:lnTo>
                  <a:pt x="158" y="50"/>
                </a:lnTo>
                <a:lnTo>
                  <a:pt x="158" y="52"/>
                </a:lnTo>
                <a:lnTo>
                  <a:pt x="158" y="52"/>
                </a:lnTo>
                <a:lnTo>
                  <a:pt x="152" y="54"/>
                </a:lnTo>
                <a:lnTo>
                  <a:pt x="152" y="54"/>
                </a:lnTo>
                <a:lnTo>
                  <a:pt x="154" y="58"/>
                </a:lnTo>
                <a:lnTo>
                  <a:pt x="158" y="60"/>
                </a:lnTo>
                <a:lnTo>
                  <a:pt x="162" y="60"/>
                </a:lnTo>
                <a:lnTo>
                  <a:pt x="166" y="58"/>
                </a:lnTo>
                <a:lnTo>
                  <a:pt x="166" y="58"/>
                </a:lnTo>
                <a:lnTo>
                  <a:pt x="164" y="56"/>
                </a:lnTo>
                <a:lnTo>
                  <a:pt x="162" y="54"/>
                </a:lnTo>
                <a:lnTo>
                  <a:pt x="162" y="54"/>
                </a:lnTo>
                <a:lnTo>
                  <a:pt x="164" y="50"/>
                </a:lnTo>
                <a:lnTo>
                  <a:pt x="166" y="48"/>
                </a:lnTo>
                <a:lnTo>
                  <a:pt x="174" y="44"/>
                </a:lnTo>
                <a:lnTo>
                  <a:pt x="174" y="44"/>
                </a:lnTo>
                <a:lnTo>
                  <a:pt x="174" y="44"/>
                </a:lnTo>
                <a:lnTo>
                  <a:pt x="174" y="40"/>
                </a:lnTo>
                <a:lnTo>
                  <a:pt x="174" y="40"/>
                </a:lnTo>
                <a:lnTo>
                  <a:pt x="180" y="42"/>
                </a:lnTo>
                <a:lnTo>
                  <a:pt x="184" y="42"/>
                </a:lnTo>
                <a:lnTo>
                  <a:pt x="186" y="42"/>
                </a:lnTo>
                <a:lnTo>
                  <a:pt x="186" y="42"/>
                </a:lnTo>
                <a:lnTo>
                  <a:pt x="186" y="44"/>
                </a:lnTo>
                <a:lnTo>
                  <a:pt x="182" y="46"/>
                </a:lnTo>
                <a:lnTo>
                  <a:pt x="180" y="46"/>
                </a:lnTo>
                <a:lnTo>
                  <a:pt x="176" y="46"/>
                </a:lnTo>
                <a:lnTo>
                  <a:pt x="176" y="46"/>
                </a:lnTo>
                <a:lnTo>
                  <a:pt x="174" y="48"/>
                </a:lnTo>
                <a:lnTo>
                  <a:pt x="176" y="50"/>
                </a:lnTo>
                <a:lnTo>
                  <a:pt x="178" y="54"/>
                </a:lnTo>
                <a:lnTo>
                  <a:pt x="178" y="54"/>
                </a:lnTo>
                <a:lnTo>
                  <a:pt x="180" y="54"/>
                </a:lnTo>
                <a:lnTo>
                  <a:pt x="182" y="52"/>
                </a:lnTo>
                <a:lnTo>
                  <a:pt x="184" y="50"/>
                </a:lnTo>
                <a:lnTo>
                  <a:pt x="186" y="50"/>
                </a:lnTo>
                <a:lnTo>
                  <a:pt x="186" y="50"/>
                </a:lnTo>
                <a:lnTo>
                  <a:pt x="186" y="58"/>
                </a:lnTo>
                <a:lnTo>
                  <a:pt x="186" y="62"/>
                </a:lnTo>
                <a:lnTo>
                  <a:pt x="186" y="66"/>
                </a:lnTo>
                <a:lnTo>
                  <a:pt x="186" y="66"/>
                </a:lnTo>
                <a:lnTo>
                  <a:pt x="192" y="64"/>
                </a:lnTo>
                <a:lnTo>
                  <a:pt x="196" y="62"/>
                </a:lnTo>
                <a:lnTo>
                  <a:pt x="196" y="62"/>
                </a:lnTo>
                <a:lnTo>
                  <a:pt x="198" y="58"/>
                </a:lnTo>
                <a:lnTo>
                  <a:pt x="200" y="56"/>
                </a:lnTo>
                <a:lnTo>
                  <a:pt x="202" y="56"/>
                </a:lnTo>
                <a:lnTo>
                  <a:pt x="202" y="56"/>
                </a:lnTo>
                <a:lnTo>
                  <a:pt x="204" y="58"/>
                </a:lnTo>
                <a:lnTo>
                  <a:pt x="202" y="60"/>
                </a:lnTo>
                <a:lnTo>
                  <a:pt x="200" y="62"/>
                </a:lnTo>
                <a:lnTo>
                  <a:pt x="198" y="62"/>
                </a:lnTo>
                <a:lnTo>
                  <a:pt x="198" y="62"/>
                </a:lnTo>
                <a:lnTo>
                  <a:pt x="198" y="66"/>
                </a:lnTo>
                <a:lnTo>
                  <a:pt x="196" y="68"/>
                </a:lnTo>
                <a:lnTo>
                  <a:pt x="192" y="72"/>
                </a:lnTo>
                <a:lnTo>
                  <a:pt x="192" y="72"/>
                </a:lnTo>
                <a:lnTo>
                  <a:pt x="194" y="74"/>
                </a:lnTo>
                <a:lnTo>
                  <a:pt x="194" y="76"/>
                </a:lnTo>
                <a:lnTo>
                  <a:pt x="194" y="76"/>
                </a:lnTo>
                <a:lnTo>
                  <a:pt x="196" y="76"/>
                </a:lnTo>
                <a:lnTo>
                  <a:pt x="200" y="76"/>
                </a:lnTo>
                <a:lnTo>
                  <a:pt x="200" y="76"/>
                </a:lnTo>
                <a:lnTo>
                  <a:pt x="198" y="80"/>
                </a:lnTo>
                <a:lnTo>
                  <a:pt x="196" y="82"/>
                </a:lnTo>
                <a:lnTo>
                  <a:pt x="196" y="84"/>
                </a:lnTo>
                <a:lnTo>
                  <a:pt x="198" y="88"/>
                </a:lnTo>
                <a:lnTo>
                  <a:pt x="198" y="88"/>
                </a:lnTo>
                <a:lnTo>
                  <a:pt x="194" y="92"/>
                </a:lnTo>
                <a:lnTo>
                  <a:pt x="194" y="92"/>
                </a:lnTo>
                <a:lnTo>
                  <a:pt x="196" y="96"/>
                </a:lnTo>
                <a:lnTo>
                  <a:pt x="200" y="98"/>
                </a:lnTo>
                <a:lnTo>
                  <a:pt x="200" y="98"/>
                </a:lnTo>
                <a:lnTo>
                  <a:pt x="202" y="98"/>
                </a:lnTo>
                <a:lnTo>
                  <a:pt x="206" y="96"/>
                </a:lnTo>
                <a:lnTo>
                  <a:pt x="206" y="96"/>
                </a:lnTo>
                <a:lnTo>
                  <a:pt x="200" y="104"/>
                </a:lnTo>
                <a:lnTo>
                  <a:pt x="200" y="104"/>
                </a:lnTo>
                <a:lnTo>
                  <a:pt x="204" y="108"/>
                </a:lnTo>
                <a:lnTo>
                  <a:pt x="206" y="112"/>
                </a:lnTo>
                <a:lnTo>
                  <a:pt x="206" y="112"/>
                </a:lnTo>
                <a:lnTo>
                  <a:pt x="210" y="110"/>
                </a:lnTo>
                <a:lnTo>
                  <a:pt x="212" y="108"/>
                </a:lnTo>
                <a:lnTo>
                  <a:pt x="214" y="110"/>
                </a:lnTo>
                <a:lnTo>
                  <a:pt x="214" y="110"/>
                </a:lnTo>
                <a:lnTo>
                  <a:pt x="214" y="114"/>
                </a:lnTo>
                <a:lnTo>
                  <a:pt x="212" y="114"/>
                </a:lnTo>
                <a:lnTo>
                  <a:pt x="210" y="116"/>
                </a:lnTo>
                <a:lnTo>
                  <a:pt x="210" y="116"/>
                </a:lnTo>
                <a:lnTo>
                  <a:pt x="210" y="116"/>
                </a:lnTo>
                <a:lnTo>
                  <a:pt x="210" y="118"/>
                </a:lnTo>
                <a:lnTo>
                  <a:pt x="212" y="120"/>
                </a:lnTo>
                <a:lnTo>
                  <a:pt x="214" y="122"/>
                </a:lnTo>
                <a:lnTo>
                  <a:pt x="214" y="124"/>
                </a:lnTo>
                <a:lnTo>
                  <a:pt x="214" y="124"/>
                </a:lnTo>
                <a:lnTo>
                  <a:pt x="218" y="124"/>
                </a:lnTo>
                <a:lnTo>
                  <a:pt x="218" y="126"/>
                </a:lnTo>
                <a:lnTo>
                  <a:pt x="218" y="126"/>
                </a:lnTo>
                <a:lnTo>
                  <a:pt x="218" y="128"/>
                </a:lnTo>
                <a:lnTo>
                  <a:pt x="216" y="128"/>
                </a:lnTo>
                <a:lnTo>
                  <a:pt x="214" y="128"/>
                </a:lnTo>
                <a:lnTo>
                  <a:pt x="214" y="128"/>
                </a:lnTo>
                <a:lnTo>
                  <a:pt x="214" y="128"/>
                </a:lnTo>
                <a:lnTo>
                  <a:pt x="212" y="134"/>
                </a:lnTo>
                <a:lnTo>
                  <a:pt x="212" y="138"/>
                </a:lnTo>
                <a:lnTo>
                  <a:pt x="212" y="138"/>
                </a:lnTo>
                <a:lnTo>
                  <a:pt x="214" y="140"/>
                </a:lnTo>
                <a:lnTo>
                  <a:pt x="214" y="140"/>
                </a:lnTo>
                <a:lnTo>
                  <a:pt x="212" y="142"/>
                </a:lnTo>
                <a:lnTo>
                  <a:pt x="212" y="148"/>
                </a:lnTo>
                <a:lnTo>
                  <a:pt x="212" y="148"/>
                </a:lnTo>
                <a:lnTo>
                  <a:pt x="208" y="148"/>
                </a:lnTo>
                <a:lnTo>
                  <a:pt x="208" y="146"/>
                </a:lnTo>
                <a:lnTo>
                  <a:pt x="206" y="146"/>
                </a:lnTo>
                <a:lnTo>
                  <a:pt x="204" y="146"/>
                </a:lnTo>
                <a:lnTo>
                  <a:pt x="204" y="146"/>
                </a:lnTo>
                <a:lnTo>
                  <a:pt x="204" y="146"/>
                </a:lnTo>
                <a:lnTo>
                  <a:pt x="204" y="148"/>
                </a:lnTo>
                <a:lnTo>
                  <a:pt x="206" y="150"/>
                </a:lnTo>
                <a:lnTo>
                  <a:pt x="204" y="152"/>
                </a:lnTo>
                <a:lnTo>
                  <a:pt x="204" y="152"/>
                </a:lnTo>
                <a:lnTo>
                  <a:pt x="202" y="150"/>
                </a:lnTo>
                <a:lnTo>
                  <a:pt x="202" y="150"/>
                </a:lnTo>
                <a:lnTo>
                  <a:pt x="200" y="148"/>
                </a:lnTo>
                <a:lnTo>
                  <a:pt x="200" y="148"/>
                </a:lnTo>
                <a:lnTo>
                  <a:pt x="194" y="148"/>
                </a:lnTo>
                <a:lnTo>
                  <a:pt x="190" y="146"/>
                </a:lnTo>
                <a:lnTo>
                  <a:pt x="186" y="146"/>
                </a:lnTo>
                <a:lnTo>
                  <a:pt x="184" y="150"/>
                </a:lnTo>
                <a:lnTo>
                  <a:pt x="184" y="150"/>
                </a:lnTo>
                <a:lnTo>
                  <a:pt x="184" y="150"/>
                </a:lnTo>
                <a:lnTo>
                  <a:pt x="184" y="152"/>
                </a:lnTo>
                <a:lnTo>
                  <a:pt x="186" y="154"/>
                </a:lnTo>
                <a:lnTo>
                  <a:pt x="186" y="154"/>
                </a:lnTo>
                <a:lnTo>
                  <a:pt x="196" y="154"/>
                </a:lnTo>
                <a:lnTo>
                  <a:pt x="196" y="154"/>
                </a:lnTo>
                <a:lnTo>
                  <a:pt x="200" y="158"/>
                </a:lnTo>
                <a:lnTo>
                  <a:pt x="206" y="160"/>
                </a:lnTo>
                <a:lnTo>
                  <a:pt x="206" y="160"/>
                </a:lnTo>
                <a:lnTo>
                  <a:pt x="204" y="160"/>
                </a:lnTo>
                <a:lnTo>
                  <a:pt x="202" y="160"/>
                </a:lnTo>
                <a:lnTo>
                  <a:pt x="202" y="160"/>
                </a:lnTo>
                <a:lnTo>
                  <a:pt x="194" y="168"/>
                </a:lnTo>
                <a:lnTo>
                  <a:pt x="190" y="170"/>
                </a:lnTo>
                <a:lnTo>
                  <a:pt x="182" y="170"/>
                </a:lnTo>
                <a:lnTo>
                  <a:pt x="182" y="170"/>
                </a:lnTo>
                <a:lnTo>
                  <a:pt x="180" y="172"/>
                </a:lnTo>
                <a:lnTo>
                  <a:pt x="180" y="172"/>
                </a:lnTo>
                <a:lnTo>
                  <a:pt x="178" y="174"/>
                </a:lnTo>
                <a:lnTo>
                  <a:pt x="176" y="174"/>
                </a:lnTo>
                <a:lnTo>
                  <a:pt x="176" y="174"/>
                </a:lnTo>
                <a:lnTo>
                  <a:pt x="168" y="172"/>
                </a:lnTo>
                <a:lnTo>
                  <a:pt x="164" y="172"/>
                </a:lnTo>
                <a:lnTo>
                  <a:pt x="160" y="174"/>
                </a:lnTo>
                <a:lnTo>
                  <a:pt x="160" y="174"/>
                </a:lnTo>
                <a:lnTo>
                  <a:pt x="174" y="180"/>
                </a:lnTo>
                <a:lnTo>
                  <a:pt x="174" y="180"/>
                </a:lnTo>
                <a:lnTo>
                  <a:pt x="178" y="178"/>
                </a:lnTo>
                <a:lnTo>
                  <a:pt x="180" y="178"/>
                </a:lnTo>
                <a:lnTo>
                  <a:pt x="180" y="178"/>
                </a:lnTo>
                <a:lnTo>
                  <a:pt x="182" y="180"/>
                </a:lnTo>
                <a:lnTo>
                  <a:pt x="182" y="184"/>
                </a:lnTo>
                <a:lnTo>
                  <a:pt x="182" y="184"/>
                </a:lnTo>
                <a:lnTo>
                  <a:pt x="184" y="186"/>
                </a:lnTo>
                <a:lnTo>
                  <a:pt x="186" y="188"/>
                </a:lnTo>
                <a:lnTo>
                  <a:pt x="186" y="190"/>
                </a:lnTo>
                <a:lnTo>
                  <a:pt x="186" y="190"/>
                </a:lnTo>
                <a:lnTo>
                  <a:pt x="180" y="190"/>
                </a:lnTo>
                <a:lnTo>
                  <a:pt x="176" y="188"/>
                </a:lnTo>
                <a:lnTo>
                  <a:pt x="172" y="186"/>
                </a:lnTo>
                <a:lnTo>
                  <a:pt x="168" y="188"/>
                </a:lnTo>
                <a:lnTo>
                  <a:pt x="168" y="188"/>
                </a:lnTo>
                <a:lnTo>
                  <a:pt x="160" y="184"/>
                </a:lnTo>
                <a:lnTo>
                  <a:pt x="154" y="180"/>
                </a:lnTo>
                <a:lnTo>
                  <a:pt x="154" y="180"/>
                </a:lnTo>
                <a:lnTo>
                  <a:pt x="148" y="182"/>
                </a:lnTo>
                <a:lnTo>
                  <a:pt x="144" y="184"/>
                </a:lnTo>
                <a:lnTo>
                  <a:pt x="144" y="184"/>
                </a:lnTo>
                <a:lnTo>
                  <a:pt x="142" y="182"/>
                </a:lnTo>
                <a:lnTo>
                  <a:pt x="142" y="180"/>
                </a:lnTo>
                <a:lnTo>
                  <a:pt x="144" y="174"/>
                </a:lnTo>
                <a:lnTo>
                  <a:pt x="144" y="174"/>
                </a:lnTo>
                <a:lnTo>
                  <a:pt x="142" y="174"/>
                </a:lnTo>
                <a:lnTo>
                  <a:pt x="140" y="172"/>
                </a:lnTo>
                <a:lnTo>
                  <a:pt x="140" y="172"/>
                </a:lnTo>
                <a:lnTo>
                  <a:pt x="138" y="172"/>
                </a:lnTo>
                <a:lnTo>
                  <a:pt x="138" y="174"/>
                </a:lnTo>
                <a:lnTo>
                  <a:pt x="138" y="176"/>
                </a:lnTo>
                <a:lnTo>
                  <a:pt x="138" y="178"/>
                </a:lnTo>
                <a:lnTo>
                  <a:pt x="138" y="178"/>
                </a:lnTo>
                <a:lnTo>
                  <a:pt x="134" y="176"/>
                </a:lnTo>
                <a:lnTo>
                  <a:pt x="130" y="176"/>
                </a:lnTo>
                <a:lnTo>
                  <a:pt x="130" y="176"/>
                </a:lnTo>
                <a:lnTo>
                  <a:pt x="128" y="176"/>
                </a:lnTo>
                <a:lnTo>
                  <a:pt x="128" y="178"/>
                </a:lnTo>
                <a:lnTo>
                  <a:pt x="126" y="180"/>
                </a:lnTo>
                <a:lnTo>
                  <a:pt x="124" y="180"/>
                </a:lnTo>
                <a:lnTo>
                  <a:pt x="124" y="180"/>
                </a:lnTo>
                <a:lnTo>
                  <a:pt x="122" y="176"/>
                </a:lnTo>
                <a:lnTo>
                  <a:pt x="122" y="174"/>
                </a:lnTo>
                <a:lnTo>
                  <a:pt x="118" y="172"/>
                </a:lnTo>
                <a:lnTo>
                  <a:pt x="118" y="172"/>
                </a:lnTo>
                <a:lnTo>
                  <a:pt x="116" y="174"/>
                </a:lnTo>
                <a:lnTo>
                  <a:pt x="116" y="174"/>
                </a:lnTo>
                <a:lnTo>
                  <a:pt x="118" y="178"/>
                </a:lnTo>
                <a:lnTo>
                  <a:pt x="118" y="180"/>
                </a:lnTo>
                <a:lnTo>
                  <a:pt x="118" y="182"/>
                </a:lnTo>
                <a:lnTo>
                  <a:pt x="118" y="182"/>
                </a:lnTo>
                <a:lnTo>
                  <a:pt x="114" y="184"/>
                </a:lnTo>
                <a:lnTo>
                  <a:pt x="110" y="184"/>
                </a:lnTo>
                <a:lnTo>
                  <a:pt x="110" y="184"/>
                </a:lnTo>
                <a:lnTo>
                  <a:pt x="112" y="204"/>
                </a:lnTo>
                <a:lnTo>
                  <a:pt x="114" y="226"/>
                </a:lnTo>
                <a:lnTo>
                  <a:pt x="114" y="226"/>
                </a:lnTo>
                <a:lnTo>
                  <a:pt x="118" y="228"/>
                </a:lnTo>
                <a:lnTo>
                  <a:pt x="122" y="230"/>
                </a:lnTo>
                <a:lnTo>
                  <a:pt x="122" y="230"/>
                </a:lnTo>
                <a:lnTo>
                  <a:pt x="128" y="232"/>
                </a:lnTo>
                <a:lnTo>
                  <a:pt x="128" y="232"/>
                </a:lnTo>
                <a:lnTo>
                  <a:pt x="140" y="232"/>
                </a:lnTo>
                <a:lnTo>
                  <a:pt x="154" y="232"/>
                </a:lnTo>
                <a:lnTo>
                  <a:pt x="154" y="232"/>
                </a:lnTo>
                <a:lnTo>
                  <a:pt x="164" y="234"/>
                </a:lnTo>
                <a:lnTo>
                  <a:pt x="172" y="236"/>
                </a:lnTo>
                <a:lnTo>
                  <a:pt x="172" y="236"/>
                </a:lnTo>
                <a:lnTo>
                  <a:pt x="170" y="238"/>
                </a:lnTo>
                <a:lnTo>
                  <a:pt x="170" y="238"/>
                </a:lnTo>
                <a:lnTo>
                  <a:pt x="166" y="238"/>
                </a:lnTo>
                <a:lnTo>
                  <a:pt x="166" y="238"/>
                </a:lnTo>
                <a:lnTo>
                  <a:pt x="108" y="238"/>
                </a:lnTo>
                <a:lnTo>
                  <a:pt x="48" y="238"/>
                </a:lnTo>
                <a:lnTo>
                  <a:pt x="48" y="238"/>
                </a:lnTo>
                <a:lnTo>
                  <a:pt x="50" y="236"/>
                </a:lnTo>
                <a:lnTo>
                  <a:pt x="54" y="234"/>
                </a:lnTo>
                <a:lnTo>
                  <a:pt x="62" y="232"/>
                </a:lnTo>
                <a:lnTo>
                  <a:pt x="62" y="232"/>
                </a:lnTo>
                <a:lnTo>
                  <a:pt x="76" y="232"/>
                </a:lnTo>
                <a:lnTo>
                  <a:pt x="76" y="232"/>
                </a:lnTo>
                <a:lnTo>
                  <a:pt x="80" y="230"/>
                </a:lnTo>
                <a:lnTo>
                  <a:pt x="80" y="230"/>
                </a:lnTo>
                <a:lnTo>
                  <a:pt x="94" y="232"/>
                </a:lnTo>
                <a:lnTo>
                  <a:pt x="100" y="232"/>
                </a:lnTo>
                <a:lnTo>
                  <a:pt x="104" y="228"/>
                </a:lnTo>
                <a:lnTo>
                  <a:pt x="104" y="228"/>
                </a:lnTo>
                <a:lnTo>
                  <a:pt x="104" y="212"/>
                </a:lnTo>
                <a:lnTo>
                  <a:pt x="104" y="212"/>
                </a:lnTo>
                <a:lnTo>
                  <a:pt x="104" y="198"/>
                </a:lnTo>
                <a:lnTo>
                  <a:pt x="104" y="188"/>
                </a:lnTo>
                <a:lnTo>
                  <a:pt x="104" y="188"/>
                </a:lnTo>
                <a:lnTo>
                  <a:pt x="100" y="184"/>
                </a:lnTo>
                <a:lnTo>
                  <a:pt x="96" y="180"/>
                </a:lnTo>
                <a:lnTo>
                  <a:pt x="96" y="180"/>
                </a:lnTo>
                <a:lnTo>
                  <a:pt x="92" y="182"/>
                </a:lnTo>
                <a:lnTo>
                  <a:pt x="88" y="180"/>
                </a:lnTo>
                <a:lnTo>
                  <a:pt x="78" y="180"/>
                </a:lnTo>
                <a:lnTo>
                  <a:pt x="78" y="180"/>
                </a:lnTo>
                <a:lnTo>
                  <a:pt x="76" y="180"/>
                </a:lnTo>
                <a:lnTo>
                  <a:pt x="74" y="178"/>
                </a:lnTo>
                <a:lnTo>
                  <a:pt x="72" y="176"/>
                </a:lnTo>
                <a:lnTo>
                  <a:pt x="72" y="176"/>
                </a:lnTo>
                <a:lnTo>
                  <a:pt x="70" y="178"/>
                </a:lnTo>
                <a:lnTo>
                  <a:pt x="70" y="182"/>
                </a:lnTo>
                <a:lnTo>
                  <a:pt x="70" y="182"/>
                </a:lnTo>
                <a:lnTo>
                  <a:pt x="66" y="182"/>
                </a:lnTo>
                <a:lnTo>
                  <a:pt x="64" y="182"/>
                </a:lnTo>
                <a:lnTo>
                  <a:pt x="62" y="184"/>
                </a:lnTo>
                <a:lnTo>
                  <a:pt x="60" y="186"/>
                </a:lnTo>
                <a:lnTo>
                  <a:pt x="60" y="186"/>
                </a:lnTo>
                <a:lnTo>
                  <a:pt x="60" y="182"/>
                </a:lnTo>
                <a:lnTo>
                  <a:pt x="62" y="178"/>
                </a:lnTo>
                <a:lnTo>
                  <a:pt x="66" y="176"/>
                </a:lnTo>
                <a:lnTo>
                  <a:pt x="68" y="172"/>
                </a:lnTo>
                <a:lnTo>
                  <a:pt x="68" y="172"/>
                </a:lnTo>
                <a:lnTo>
                  <a:pt x="68" y="172"/>
                </a:lnTo>
                <a:lnTo>
                  <a:pt x="66" y="170"/>
                </a:lnTo>
                <a:lnTo>
                  <a:pt x="64" y="170"/>
                </a:lnTo>
                <a:lnTo>
                  <a:pt x="64" y="170"/>
                </a:lnTo>
                <a:lnTo>
                  <a:pt x="66" y="164"/>
                </a:lnTo>
                <a:lnTo>
                  <a:pt x="70" y="160"/>
                </a:lnTo>
                <a:lnTo>
                  <a:pt x="70" y="160"/>
                </a:lnTo>
                <a:lnTo>
                  <a:pt x="68" y="156"/>
                </a:lnTo>
                <a:lnTo>
                  <a:pt x="68" y="156"/>
                </a:lnTo>
                <a:lnTo>
                  <a:pt x="64" y="156"/>
                </a:lnTo>
                <a:lnTo>
                  <a:pt x="60" y="154"/>
                </a:lnTo>
                <a:lnTo>
                  <a:pt x="58" y="152"/>
                </a:lnTo>
                <a:lnTo>
                  <a:pt x="54" y="154"/>
                </a:lnTo>
                <a:lnTo>
                  <a:pt x="54" y="154"/>
                </a:lnTo>
                <a:lnTo>
                  <a:pt x="56" y="156"/>
                </a:lnTo>
                <a:lnTo>
                  <a:pt x="58" y="158"/>
                </a:lnTo>
                <a:lnTo>
                  <a:pt x="62" y="158"/>
                </a:lnTo>
                <a:lnTo>
                  <a:pt x="66" y="158"/>
                </a:lnTo>
                <a:lnTo>
                  <a:pt x="66" y="158"/>
                </a:lnTo>
                <a:lnTo>
                  <a:pt x="64" y="162"/>
                </a:lnTo>
                <a:lnTo>
                  <a:pt x="62" y="164"/>
                </a:lnTo>
                <a:lnTo>
                  <a:pt x="60" y="166"/>
                </a:lnTo>
                <a:lnTo>
                  <a:pt x="58" y="168"/>
                </a:lnTo>
                <a:lnTo>
                  <a:pt x="58" y="168"/>
                </a:lnTo>
                <a:lnTo>
                  <a:pt x="56" y="168"/>
                </a:lnTo>
                <a:lnTo>
                  <a:pt x="54" y="168"/>
                </a:lnTo>
                <a:lnTo>
                  <a:pt x="50" y="168"/>
                </a:lnTo>
                <a:lnTo>
                  <a:pt x="48" y="166"/>
                </a:lnTo>
                <a:lnTo>
                  <a:pt x="48" y="166"/>
                </a:lnTo>
                <a:lnTo>
                  <a:pt x="50" y="166"/>
                </a:lnTo>
                <a:lnTo>
                  <a:pt x="52" y="162"/>
                </a:lnTo>
                <a:lnTo>
                  <a:pt x="52" y="162"/>
                </a:lnTo>
                <a:lnTo>
                  <a:pt x="50" y="160"/>
                </a:lnTo>
                <a:lnTo>
                  <a:pt x="48" y="160"/>
                </a:lnTo>
                <a:lnTo>
                  <a:pt x="48" y="160"/>
                </a:lnTo>
                <a:lnTo>
                  <a:pt x="38" y="162"/>
                </a:lnTo>
                <a:lnTo>
                  <a:pt x="38" y="162"/>
                </a:lnTo>
                <a:lnTo>
                  <a:pt x="34" y="162"/>
                </a:lnTo>
                <a:lnTo>
                  <a:pt x="30" y="162"/>
                </a:lnTo>
                <a:lnTo>
                  <a:pt x="22" y="164"/>
                </a:lnTo>
                <a:lnTo>
                  <a:pt x="22" y="164"/>
                </a:lnTo>
                <a:lnTo>
                  <a:pt x="14" y="164"/>
                </a:lnTo>
                <a:lnTo>
                  <a:pt x="4" y="162"/>
                </a:lnTo>
                <a:lnTo>
                  <a:pt x="4" y="162"/>
                </a:lnTo>
                <a:lnTo>
                  <a:pt x="4" y="158"/>
                </a:lnTo>
                <a:lnTo>
                  <a:pt x="4" y="158"/>
                </a:lnTo>
                <a:lnTo>
                  <a:pt x="4" y="156"/>
                </a:lnTo>
                <a:lnTo>
                  <a:pt x="2" y="154"/>
                </a:lnTo>
                <a:lnTo>
                  <a:pt x="0" y="154"/>
                </a:lnTo>
                <a:lnTo>
                  <a:pt x="0" y="152"/>
                </a:lnTo>
                <a:lnTo>
                  <a:pt x="0" y="152"/>
                </a:lnTo>
                <a:lnTo>
                  <a:pt x="2" y="152"/>
                </a:lnTo>
                <a:lnTo>
                  <a:pt x="4" y="154"/>
                </a:lnTo>
                <a:lnTo>
                  <a:pt x="6" y="156"/>
                </a:lnTo>
                <a:lnTo>
                  <a:pt x="6" y="156"/>
                </a:lnTo>
                <a:lnTo>
                  <a:pt x="16" y="156"/>
                </a:lnTo>
                <a:lnTo>
                  <a:pt x="20" y="156"/>
                </a:lnTo>
                <a:lnTo>
                  <a:pt x="22" y="154"/>
                </a:lnTo>
                <a:lnTo>
                  <a:pt x="22" y="154"/>
                </a:lnTo>
                <a:lnTo>
                  <a:pt x="22" y="150"/>
                </a:lnTo>
                <a:lnTo>
                  <a:pt x="20" y="148"/>
                </a:lnTo>
                <a:lnTo>
                  <a:pt x="16" y="146"/>
                </a:lnTo>
                <a:lnTo>
                  <a:pt x="16" y="146"/>
                </a:lnTo>
                <a:lnTo>
                  <a:pt x="18" y="144"/>
                </a:lnTo>
                <a:lnTo>
                  <a:pt x="20" y="140"/>
                </a:lnTo>
                <a:lnTo>
                  <a:pt x="20" y="140"/>
                </a:lnTo>
                <a:lnTo>
                  <a:pt x="18" y="138"/>
                </a:lnTo>
                <a:lnTo>
                  <a:pt x="18" y="138"/>
                </a:lnTo>
                <a:lnTo>
                  <a:pt x="14" y="138"/>
                </a:lnTo>
                <a:lnTo>
                  <a:pt x="14" y="138"/>
                </a:lnTo>
                <a:lnTo>
                  <a:pt x="14" y="136"/>
                </a:lnTo>
                <a:lnTo>
                  <a:pt x="16" y="134"/>
                </a:lnTo>
                <a:lnTo>
                  <a:pt x="18" y="134"/>
                </a:lnTo>
                <a:lnTo>
                  <a:pt x="18" y="132"/>
                </a:lnTo>
                <a:lnTo>
                  <a:pt x="18" y="132"/>
                </a:lnTo>
                <a:lnTo>
                  <a:pt x="22" y="132"/>
                </a:lnTo>
                <a:lnTo>
                  <a:pt x="26" y="132"/>
                </a:lnTo>
                <a:lnTo>
                  <a:pt x="26" y="132"/>
                </a:lnTo>
                <a:lnTo>
                  <a:pt x="26" y="130"/>
                </a:lnTo>
                <a:lnTo>
                  <a:pt x="24" y="130"/>
                </a:lnTo>
                <a:lnTo>
                  <a:pt x="20" y="128"/>
                </a:lnTo>
                <a:lnTo>
                  <a:pt x="20" y="128"/>
                </a:lnTo>
                <a:lnTo>
                  <a:pt x="18" y="130"/>
                </a:lnTo>
                <a:lnTo>
                  <a:pt x="18" y="132"/>
                </a:lnTo>
                <a:lnTo>
                  <a:pt x="18" y="132"/>
                </a:lnTo>
                <a:lnTo>
                  <a:pt x="16" y="130"/>
                </a:lnTo>
                <a:lnTo>
                  <a:pt x="14" y="128"/>
                </a:lnTo>
                <a:lnTo>
                  <a:pt x="12" y="126"/>
                </a:lnTo>
                <a:lnTo>
                  <a:pt x="14" y="122"/>
                </a:lnTo>
                <a:lnTo>
                  <a:pt x="14" y="122"/>
                </a:lnTo>
                <a:lnTo>
                  <a:pt x="20" y="124"/>
                </a:lnTo>
                <a:lnTo>
                  <a:pt x="22" y="124"/>
                </a:lnTo>
                <a:lnTo>
                  <a:pt x="26" y="122"/>
                </a:lnTo>
                <a:lnTo>
                  <a:pt x="26" y="122"/>
                </a:lnTo>
                <a:lnTo>
                  <a:pt x="28" y="126"/>
                </a:lnTo>
                <a:lnTo>
                  <a:pt x="30" y="128"/>
                </a:lnTo>
                <a:lnTo>
                  <a:pt x="30" y="128"/>
                </a:lnTo>
                <a:lnTo>
                  <a:pt x="34" y="128"/>
                </a:lnTo>
                <a:lnTo>
                  <a:pt x="36" y="126"/>
                </a:lnTo>
                <a:lnTo>
                  <a:pt x="36" y="126"/>
                </a:lnTo>
                <a:lnTo>
                  <a:pt x="38" y="128"/>
                </a:lnTo>
                <a:lnTo>
                  <a:pt x="38" y="128"/>
                </a:lnTo>
                <a:lnTo>
                  <a:pt x="38" y="130"/>
                </a:lnTo>
                <a:lnTo>
                  <a:pt x="40" y="130"/>
                </a:lnTo>
                <a:lnTo>
                  <a:pt x="40" y="130"/>
                </a:lnTo>
                <a:lnTo>
                  <a:pt x="48" y="128"/>
                </a:lnTo>
                <a:lnTo>
                  <a:pt x="52" y="122"/>
                </a:lnTo>
                <a:lnTo>
                  <a:pt x="52" y="122"/>
                </a:lnTo>
                <a:lnTo>
                  <a:pt x="50" y="122"/>
                </a:lnTo>
                <a:lnTo>
                  <a:pt x="50" y="122"/>
                </a:lnTo>
                <a:lnTo>
                  <a:pt x="48" y="124"/>
                </a:lnTo>
                <a:lnTo>
                  <a:pt x="44" y="124"/>
                </a:lnTo>
                <a:lnTo>
                  <a:pt x="44" y="124"/>
                </a:lnTo>
                <a:lnTo>
                  <a:pt x="44" y="122"/>
                </a:lnTo>
                <a:lnTo>
                  <a:pt x="46" y="120"/>
                </a:lnTo>
                <a:lnTo>
                  <a:pt x="48" y="120"/>
                </a:lnTo>
                <a:lnTo>
                  <a:pt x="48" y="120"/>
                </a:lnTo>
                <a:lnTo>
                  <a:pt x="48" y="118"/>
                </a:lnTo>
                <a:lnTo>
                  <a:pt x="46" y="116"/>
                </a:lnTo>
                <a:lnTo>
                  <a:pt x="46" y="116"/>
                </a:lnTo>
                <a:lnTo>
                  <a:pt x="42" y="116"/>
                </a:lnTo>
                <a:lnTo>
                  <a:pt x="38" y="120"/>
                </a:lnTo>
                <a:lnTo>
                  <a:pt x="38" y="120"/>
                </a:lnTo>
                <a:lnTo>
                  <a:pt x="34" y="118"/>
                </a:lnTo>
                <a:lnTo>
                  <a:pt x="32" y="114"/>
                </a:lnTo>
                <a:lnTo>
                  <a:pt x="32" y="114"/>
                </a:lnTo>
                <a:lnTo>
                  <a:pt x="24" y="114"/>
                </a:lnTo>
                <a:lnTo>
                  <a:pt x="18" y="114"/>
                </a:lnTo>
                <a:lnTo>
                  <a:pt x="18" y="114"/>
                </a:lnTo>
                <a:lnTo>
                  <a:pt x="16" y="112"/>
                </a:lnTo>
                <a:lnTo>
                  <a:pt x="14" y="110"/>
                </a:lnTo>
                <a:lnTo>
                  <a:pt x="12" y="108"/>
                </a:lnTo>
                <a:lnTo>
                  <a:pt x="10" y="106"/>
                </a:lnTo>
                <a:lnTo>
                  <a:pt x="10" y="106"/>
                </a:lnTo>
                <a:lnTo>
                  <a:pt x="10" y="104"/>
                </a:lnTo>
                <a:lnTo>
                  <a:pt x="12" y="104"/>
                </a:lnTo>
                <a:lnTo>
                  <a:pt x="14" y="104"/>
                </a:lnTo>
                <a:lnTo>
                  <a:pt x="16" y="104"/>
                </a:lnTo>
                <a:lnTo>
                  <a:pt x="16" y="104"/>
                </a:lnTo>
                <a:lnTo>
                  <a:pt x="20" y="100"/>
                </a:lnTo>
                <a:lnTo>
                  <a:pt x="20" y="100"/>
                </a:lnTo>
                <a:lnTo>
                  <a:pt x="24" y="100"/>
                </a:lnTo>
                <a:lnTo>
                  <a:pt x="24" y="102"/>
                </a:lnTo>
                <a:lnTo>
                  <a:pt x="28" y="104"/>
                </a:lnTo>
                <a:lnTo>
                  <a:pt x="28" y="104"/>
                </a:lnTo>
                <a:lnTo>
                  <a:pt x="36" y="104"/>
                </a:lnTo>
                <a:lnTo>
                  <a:pt x="40" y="102"/>
                </a:lnTo>
                <a:lnTo>
                  <a:pt x="40" y="102"/>
                </a:lnTo>
                <a:lnTo>
                  <a:pt x="42" y="98"/>
                </a:lnTo>
                <a:lnTo>
                  <a:pt x="40" y="94"/>
                </a:lnTo>
                <a:lnTo>
                  <a:pt x="40" y="94"/>
                </a:lnTo>
                <a:lnTo>
                  <a:pt x="38" y="94"/>
                </a:lnTo>
                <a:lnTo>
                  <a:pt x="36" y="96"/>
                </a:lnTo>
                <a:lnTo>
                  <a:pt x="34" y="96"/>
                </a:lnTo>
                <a:lnTo>
                  <a:pt x="34" y="96"/>
                </a:lnTo>
                <a:lnTo>
                  <a:pt x="30" y="88"/>
                </a:lnTo>
                <a:lnTo>
                  <a:pt x="30" y="88"/>
                </a:lnTo>
                <a:lnTo>
                  <a:pt x="26" y="88"/>
                </a:lnTo>
                <a:lnTo>
                  <a:pt x="26" y="88"/>
                </a:lnTo>
                <a:lnTo>
                  <a:pt x="24" y="90"/>
                </a:lnTo>
                <a:lnTo>
                  <a:pt x="26" y="90"/>
                </a:lnTo>
                <a:lnTo>
                  <a:pt x="28" y="92"/>
                </a:lnTo>
                <a:lnTo>
                  <a:pt x="26" y="94"/>
                </a:lnTo>
                <a:lnTo>
                  <a:pt x="26" y="94"/>
                </a:lnTo>
                <a:lnTo>
                  <a:pt x="24" y="94"/>
                </a:lnTo>
                <a:lnTo>
                  <a:pt x="20" y="94"/>
                </a:lnTo>
                <a:lnTo>
                  <a:pt x="20" y="94"/>
                </a:lnTo>
                <a:lnTo>
                  <a:pt x="20" y="92"/>
                </a:lnTo>
                <a:lnTo>
                  <a:pt x="24" y="90"/>
                </a:lnTo>
                <a:lnTo>
                  <a:pt x="24" y="90"/>
                </a:lnTo>
                <a:lnTo>
                  <a:pt x="22" y="86"/>
                </a:lnTo>
                <a:lnTo>
                  <a:pt x="24" y="82"/>
                </a:lnTo>
                <a:lnTo>
                  <a:pt x="24" y="82"/>
                </a:lnTo>
                <a:lnTo>
                  <a:pt x="22" y="80"/>
                </a:lnTo>
                <a:lnTo>
                  <a:pt x="20" y="76"/>
                </a:lnTo>
                <a:lnTo>
                  <a:pt x="20" y="76"/>
                </a:lnTo>
                <a:lnTo>
                  <a:pt x="30" y="72"/>
                </a:lnTo>
                <a:lnTo>
                  <a:pt x="38" y="68"/>
                </a:lnTo>
                <a:lnTo>
                  <a:pt x="38" y="68"/>
                </a:lnTo>
                <a:lnTo>
                  <a:pt x="40" y="70"/>
                </a:lnTo>
                <a:lnTo>
                  <a:pt x="40" y="74"/>
                </a:lnTo>
                <a:lnTo>
                  <a:pt x="40" y="74"/>
                </a:lnTo>
                <a:lnTo>
                  <a:pt x="46" y="76"/>
                </a:lnTo>
                <a:lnTo>
                  <a:pt x="48" y="76"/>
                </a:lnTo>
                <a:lnTo>
                  <a:pt x="48" y="74"/>
                </a:lnTo>
                <a:lnTo>
                  <a:pt x="48" y="74"/>
                </a:lnTo>
                <a:lnTo>
                  <a:pt x="48" y="72"/>
                </a:lnTo>
                <a:lnTo>
                  <a:pt x="46" y="72"/>
                </a:lnTo>
                <a:lnTo>
                  <a:pt x="44" y="70"/>
                </a:lnTo>
                <a:lnTo>
                  <a:pt x="44" y="70"/>
                </a:lnTo>
                <a:lnTo>
                  <a:pt x="44" y="66"/>
                </a:lnTo>
                <a:lnTo>
                  <a:pt x="46" y="64"/>
                </a:lnTo>
                <a:lnTo>
                  <a:pt x="46" y="64"/>
                </a:lnTo>
                <a:lnTo>
                  <a:pt x="44" y="60"/>
                </a:lnTo>
                <a:lnTo>
                  <a:pt x="44" y="54"/>
                </a:lnTo>
                <a:lnTo>
                  <a:pt x="44" y="54"/>
                </a:lnTo>
                <a:lnTo>
                  <a:pt x="50" y="54"/>
                </a:lnTo>
                <a:lnTo>
                  <a:pt x="50" y="54"/>
                </a:lnTo>
                <a:lnTo>
                  <a:pt x="56" y="50"/>
                </a:lnTo>
                <a:lnTo>
                  <a:pt x="58" y="48"/>
                </a:lnTo>
                <a:lnTo>
                  <a:pt x="60" y="46"/>
                </a:lnTo>
                <a:lnTo>
                  <a:pt x="60" y="46"/>
                </a:lnTo>
                <a:lnTo>
                  <a:pt x="60" y="44"/>
                </a:lnTo>
                <a:lnTo>
                  <a:pt x="58" y="42"/>
                </a:lnTo>
                <a:lnTo>
                  <a:pt x="54" y="40"/>
                </a:lnTo>
                <a:lnTo>
                  <a:pt x="54" y="40"/>
                </a:lnTo>
                <a:lnTo>
                  <a:pt x="54" y="38"/>
                </a:lnTo>
                <a:lnTo>
                  <a:pt x="56" y="38"/>
                </a:lnTo>
                <a:lnTo>
                  <a:pt x="60" y="38"/>
                </a:lnTo>
                <a:lnTo>
                  <a:pt x="60" y="38"/>
                </a:lnTo>
                <a:lnTo>
                  <a:pt x="60" y="38"/>
                </a:lnTo>
                <a:lnTo>
                  <a:pt x="62" y="36"/>
                </a:lnTo>
                <a:lnTo>
                  <a:pt x="62" y="36"/>
                </a:lnTo>
                <a:lnTo>
                  <a:pt x="62" y="36"/>
                </a:lnTo>
                <a:lnTo>
                  <a:pt x="66" y="38"/>
                </a:lnTo>
                <a:lnTo>
                  <a:pt x="70" y="38"/>
                </a:lnTo>
                <a:lnTo>
                  <a:pt x="70" y="38"/>
                </a:lnTo>
                <a:lnTo>
                  <a:pt x="72" y="38"/>
                </a:lnTo>
                <a:lnTo>
                  <a:pt x="72" y="38"/>
                </a:lnTo>
                <a:lnTo>
                  <a:pt x="72" y="36"/>
                </a:lnTo>
                <a:lnTo>
                  <a:pt x="70" y="34"/>
                </a:lnTo>
                <a:lnTo>
                  <a:pt x="68" y="32"/>
                </a:lnTo>
                <a:lnTo>
                  <a:pt x="68" y="32"/>
                </a:lnTo>
                <a:lnTo>
                  <a:pt x="68" y="30"/>
                </a:lnTo>
                <a:lnTo>
                  <a:pt x="68" y="30"/>
                </a:lnTo>
                <a:lnTo>
                  <a:pt x="64" y="28"/>
                </a:lnTo>
                <a:lnTo>
                  <a:pt x="64" y="28"/>
                </a:lnTo>
                <a:lnTo>
                  <a:pt x="64" y="24"/>
                </a:lnTo>
                <a:lnTo>
                  <a:pt x="62" y="22"/>
                </a:lnTo>
                <a:lnTo>
                  <a:pt x="56" y="20"/>
                </a:lnTo>
                <a:lnTo>
                  <a:pt x="56" y="20"/>
                </a:lnTo>
                <a:lnTo>
                  <a:pt x="56" y="16"/>
                </a:lnTo>
                <a:lnTo>
                  <a:pt x="58" y="14"/>
                </a:lnTo>
                <a:lnTo>
                  <a:pt x="58" y="14"/>
                </a:lnTo>
                <a:lnTo>
                  <a:pt x="62" y="16"/>
                </a:lnTo>
                <a:lnTo>
                  <a:pt x="64" y="18"/>
                </a:lnTo>
                <a:lnTo>
                  <a:pt x="64" y="18"/>
                </a:lnTo>
                <a:lnTo>
                  <a:pt x="68" y="16"/>
                </a:lnTo>
                <a:lnTo>
                  <a:pt x="68" y="16"/>
                </a:lnTo>
                <a:lnTo>
                  <a:pt x="68" y="16"/>
                </a:lnTo>
                <a:lnTo>
                  <a:pt x="66" y="14"/>
                </a:lnTo>
                <a:lnTo>
                  <a:pt x="66" y="14"/>
                </a:lnTo>
                <a:lnTo>
                  <a:pt x="66" y="14"/>
                </a:lnTo>
                <a:lnTo>
                  <a:pt x="66" y="10"/>
                </a:lnTo>
                <a:lnTo>
                  <a:pt x="66" y="10"/>
                </a:lnTo>
                <a:lnTo>
                  <a:pt x="64" y="8"/>
                </a:lnTo>
                <a:lnTo>
                  <a:pt x="62" y="8"/>
                </a:lnTo>
                <a:lnTo>
                  <a:pt x="62" y="6"/>
                </a:lnTo>
                <a:lnTo>
                  <a:pt x="62" y="6"/>
                </a:lnTo>
                <a:lnTo>
                  <a:pt x="66" y="8"/>
                </a:lnTo>
                <a:lnTo>
                  <a:pt x="70" y="10"/>
                </a:lnTo>
                <a:lnTo>
                  <a:pt x="74" y="16"/>
                </a:lnTo>
                <a:lnTo>
                  <a:pt x="74" y="16"/>
                </a:lnTo>
                <a:lnTo>
                  <a:pt x="82" y="18"/>
                </a:lnTo>
                <a:lnTo>
                  <a:pt x="84" y="18"/>
                </a:lnTo>
                <a:lnTo>
                  <a:pt x="88" y="18"/>
                </a:lnTo>
                <a:lnTo>
                  <a:pt x="88" y="18"/>
                </a:lnTo>
                <a:lnTo>
                  <a:pt x="88" y="20"/>
                </a:lnTo>
                <a:lnTo>
                  <a:pt x="88" y="22"/>
                </a:lnTo>
                <a:lnTo>
                  <a:pt x="88" y="22"/>
                </a:lnTo>
                <a:lnTo>
                  <a:pt x="100" y="24"/>
                </a:lnTo>
                <a:lnTo>
                  <a:pt x="100" y="24"/>
                </a:lnTo>
                <a:lnTo>
                  <a:pt x="96" y="20"/>
                </a:lnTo>
                <a:lnTo>
                  <a:pt x="92" y="16"/>
                </a:lnTo>
                <a:lnTo>
                  <a:pt x="92" y="16"/>
                </a:lnTo>
                <a:lnTo>
                  <a:pt x="100" y="16"/>
                </a:lnTo>
                <a:lnTo>
                  <a:pt x="106" y="20"/>
                </a:lnTo>
                <a:lnTo>
                  <a:pt x="106" y="20"/>
                </a:lnTo>
                <a:lnTo>
                  <a:pt x="110" y="18"/>
                </a:lnTo>
                <a:lnTo>
                  <a:pt x="116" y="16"/>
                </a:lnTo>
                <a:lnTo>
                  <a:pt x="116" y="16"/>
                </a:lnTo>
                <a:lnTo>
                  <a:pt x="118" y="12"/>
                </a:lnTo>
                <a:lnTo>
                  <a:pt x="118" y="10"/>
                </a:lnTo>
                <a:lnTo>
                  <a:pt x="118" y="10"/>
                </a:lnTo>
                <a:lnTo>
                  <a:pt x="114" y="10"/>
                </a:lnTo>
                <a:lnTo>
                  <a:pt x="112" y="10"/>
                </a:lnTo>
                <a:lnTo>
                  <a:pt x="110" y="14"/>
                </a:lnTo>
                <a:lnTo>
                  <a:pt x="110" y="14"/>
                </a:lnTo>
                <a:lnTo>
                  <a:pt x="100" y="14"/>
                </a:lnTo>
                <a:lnTo>
                  <a:pt x="100" y="14"/>
                </a:lnTo>
                <a:lnTo>
                  <a:pt x="100" y="10"/>
                </a:lnTo>
                <a:lnTo>
                  <a:pt x="100" y="8"/>
                </a:lnTo>
                <a:lnTo>
                  <a:pt x="102" y="6"/>
                </a:lnTo>
                <a:lnTo>
                  <a:pt x="102" y="2"/>
                </a:lnTo>
                <a:lnTo>
                  <a:pt x="102" y="2"/>
                </a:lnTo>
                <a:lnTo>
                  <a:pt x="104" y="2"/>
                </a:lnTo>
                <a:lnTo>
                  <a:pt x="106" y="4"/>
                </a:lnTo>
                <a:lnTo>
                  <a:pt x="110" y="8"/>
                </a:lnTo>
                <a:lnTo>
                  <a:pt x="110" y="8"/>
                </a:lnTo>
                <a:lnTo>
                  <a:pt x="112" y="6"/>
                </a:lnTo>
                <a:lnTo>
                  <a:pt x="114" y="6"/>
                </a:lnTo>
                <a:lnTo>
                  <a:pt x="114" y="6"/>
                </a:lnTo>
                <a:lnTo>
                  <a:pt x="114" y="4"/>
                </a:lnTo>
                <a:lnTo>
                  <a:pt x="116" y="2"/>
                </a:lnTo>
                <a:lnTo>
                  <a:pt x="118" y="0"/>
                </a:lnTo>
                <a:lnTo>
                  <a:pt x="118" y="0"/>
                </a:lnTo>
                <a:lnTo>
                  <a:pt x="120" y="2"/>
                </a:lnTo>
                <a:lnTo>
                  <a:pt x="120" y="4"/>
                </a:lnTo>
                <a:lnTo>
                  <a:pt x="122" y="6"/>
                </a:lnTo>
                <a:lnTo>
                  <a:pt x="124" y="8"/>
                </a:lnTo>
                <a:lnTo>
                  <a:pt x="124" y="8"/>
                </a:lnTo>
                <a:lnTo>
                  <a:pt x="126" y="6"/>
                </a:lnTo>
                <a:lnTo>
                  <a:pt x="126" y="6"/>
                </a:lnTo>
                <a:lnTo>
                  <a:pt x="128" y="8"/>
                </a:lnTo>
                <a:lnTo>
                  <a:pt x="128" y="8"/>
                </a:lnTo>
                <a:lnTo>
                  <a:pt x="132" y="8"/>
                </a:lnTo>
                <a:lnTo>
                  <a:pt x="134" y="8"/>
                </a:lnTo>
                <a:lnTo>
                  <a:pt x="134" y="10"/>
                </a:lnTo>
                <a:lnTo>
                  <a:pt x="134" y="10"/>
                </a:lnTo>
                <a:lnTo>
                  <a:pt x="132" y="12"/>
                </a:lnTo>
                <a:lnTo>
                  <a:pt x="130" y="14"/>
                </a:lnTo>
                <a:lnTo>
                  <a:pt x="126" y="12"/>
                </a:lnTo>
                <a:lnTo>
                  <a:pt x="126" y="12"/>
                </a:lnTo>
                <a:lnTo>
                  <a:pt x="126" y="12"/>
                </a:lnTo>
                <a:lnTo>
                  <a:pt x="124" y="10"/>
                </a:lnTo>
                <a:lnTo>
                  <a:pt x="122" y="10"/>
                </a:lnTo>
                <a:lnTo>
                  <a:pt x="120" y="10"/>
                </a:lnTo>
                <a:lnTo>
                  <a:pt x="120" y="10"/>
                </a:lnTo>
                <a:lnTo>
                  <a:pt x="120" y="10"/>
                </a:lnTo>
                <a:lnTo>
                  <a:pt x="120" y="12"/>
                </a:lnTo>
                <a:lnTo>
                  <a:pt x="122" y="14"/>
                </a:lnTo>
                <a:lnTo>
                  <a:pt x="122" y="14"/>
                </a:lnTo>
                <a:lnTo>
                  <a:pt x="120" y="18"/>
                </a:lnTo>
                <a:lnTo>
                  <a:pt x="120" y="20"/>
                </a:lnTo>
                <a:lnTo>
                  <a:pt x="120" y="20"/>
                </a:lnTo>
                <a:lnTo>
                  <a:pt x="120" y="22"/>
                </a:lnTo>
                <a:lnTo>
                  <a:pt x="122" y="24"/>
                </a:lnTo>
                <a:lnTo>
                  <a:pt x="126" y="26"/>
                </a:lnTo>
                <a:lnTo>
                  <a:pt x="126" y="26"/>
                </a:lnTo>
                <a:lnTo>
                  <a:pt x="128" y="24"/>
                </a:lnTo>
                <a:lnTo>
                  <a:pt x="128" y="24"/>
                </a:lnTo>
                <a:lnTo>
                  <a:pt x="126" y="20"/>
                </a:lnTo>
                <a:lnTo>
                  <a:pt x="124" y="18"/>
                </a:lnTo>
                <a:lnTo>
                  <a:pt x="124" y="16"/>
                </a:lnTo>
                <a:lnTo>
                  <a:pt x="124" y="16"/>
                </a:lnTo>
                <a:lnTo>
                  <a:pt x="126" y="16"/>
                </a:lnTo>
                <a:lnTo>
                  <a:pt x="128" y="16"/>
                </a:lnTo>
                <a:lnTo>
                  <a:pt x="132" y="20"/>
                </a:lnTo>
                <a:lnTo>
                  <a:pt x="132" y="20"/>
                </a:lnTo>
                <a:lnTo>
                  <a:pt x="136" y="18"/>
                </a:lnTo>
                <a:lnTo>
                  <a:pt x="138" y="14"/>
                </a:lnTo>
                <a:lnTo>
                  <a:pt x="142" y="12"/>
                </a:lnTo>
                <a:lnTo>
                  <a:pt x="144" y="10"/>
                </a:lnTo>
                <a:lnTo>
                  <a:pt x="144" y="10"/>
                </a:lnTo>
                <a:lnTo>
                  <a:pt x="144" y="12"/>
                </a:lnTo>
                <a:lnTo>
                  <a:pt x="144" y="14"/>
                </a:lnTo>
                <a:lnTo>
                  <a:pt x="148" y="16"/>
                </a:lnTo>
                <a:lnTo>
                  <a:pt x="148" y="16"/>
                </a:lnTo>
                <a:lnTo>
                  <a:pt x="148" y="14"/>
                </a:lnTo>
                <a:lnTo>
                  <a:pt x="148" y="12"/>
                </a:lnTo>
                <a:lnTo>
                  <a:pt x="148" y="12"/>
                </a:lnTo>
                <a:lnTo>
                  <a:pt x="148" y="10"/>
                </a:lnTo>
                <a:lnTo>
                  <a:pt x="148" y="10"/>
                </a:lnTo>
                <a:lnTo>
                  <a:pt x="148" y="10"/>
                </a:lnTo>
                <a:lnTo>
                  <a:pt x="150" y="10"/>
                </a:lnTo>
                <a:lnTo>
                  <a:pt x="152" y="14"/>
                </a:lnTo>
                <a:lnTo>
                  <a:pt x="152" y="14"/>
                </a:lnTo>
                <a:close/>
                <a:moveTo>
                  <a:pt x="106" y="22"/>
                </a:moveTo>
                <a:lnTo>
                  <a:pt x="106" y="22"/>
                </a:lnTo>
                <a:lnTo>
                  <a:pt x="108" y="26"/>
                </a:lnTo>
                <a:lnTo>
                  <a:pt x="112" y="28"/>
                </a:lnTo>
                <a:lnTo>
                  <a:pt x="112" y="28"/>
                </a:lnTo>
                <a:lnTo>
                  <a:pt x="114" y="28"/>
                </a:lnTo>
                <a:lnTo>
                  <a:pt x="114" y="28"/>
                </a:lnTo>
                <a:lnTo>
                  <a:pt x="114" y="24"/>
                </a:lnTo>
                <a:lnTo>
                  <a:pt x="112" y="22"/>
                </a:lnTo>
                <a:lnTo>
                  <a:pt x="110" y="20"/>
                </a:lnTo>
                <a:lnTo>
                  <a:pt x="106" y="22"/>
                </a:lnTo>
                <a:lnTo>
                  <a:pt x="106" y="22"/>
                </a:lnTo>
                <a:close/>
                <a:moveTo>
                  <a:pt x="74" y="28"/>
                </a:moveTo>
                <a:lnTo>
                  <a:pt x="74" y="28"/>
                </a:lnTo>
                <a:lnTo>
                  <a:pt x="76" y="30"/>
                </a:lnTo>
                <a:lnTo>
                  <a:pt x="76" y="30"/>
                </a:lnTo>
                <a:lnTo>
                  <a:pt x="80" y="30"/>
                </a:lnTo>
                <a:lnTo>
                  <a:pt x="80" y="30"/>
                </a:lnTo>
                <a:lnTo>
                  <a:pt x="80" y="28"/>
                </a:lnTo>
                <a:lnTo>
                  <a:pt x="80" y="28"/>
                </a:lnTo>
                <a:lnTo>
                  <a:pt x="82" y="28"/>
                </a:lnTo>
                <a:lnTo>
                  <a:pt x="82" y="28"/>
                </a:lnTo>
                <a:lnTo>
                  <a:pt x="78" y="26"/>
                </a:lnTo>
                <a:lnTo>
                  <a:pt x="74" y="24"/>
                </a:lnTo>
                <a:lnTo>
                  <a:pt x="72" y="22"/>
                </a:lnTo>
                <a:lnTo>
                  <a:pt x="68" y="22"/>
                </a:lnTo>
                <a:lnTo>
                  <a:pt x="68" y="22"/>
                </a:lnTo>
                <a:lnTo>
                  <a:pt x="68" y="24"/>
                </a:lnTo>
                <a:lnTo>
                  <a:pt x="70" y="26"/>
                </a:lnTo>
                <a:lnTo>
                  <a:pt x="74" y="28"/>
                </a:lnTo>
                <a:lnTo>
                  <a:pt x="74" y="28"/>
                </a:lnTo>
                <a:close/>
                <a:moveTo>
                  <a:pt x="104" y="30"/>
                </a:moveTo>
                <a:lnTo>
                  <a:pt x="104" y="30"/>
                </a:lnTo>
                <a:lnTo>
                  <a:pt x="100" y="26"/>
                </a:lnTo>
                <a:lnTo>
                  <a:pt x="98" y="24"/>
                </a:lnTo>
                <a:lnTo>
                  <a:pt x="96" y="26"/>
                </a:lnTo>
                <a:lnTo>
                  <a:pt x="96" y="26"/>
                </a:lnTo>
                <a:lnTo>
                  <a:pt x="96" y="28"/>
                </a:lnTo>
                <a:lnTo>
                  <a:pt x="98" y="28"/>
                </a:lnTo>
                <a:lnTo>
                  <a:pt x="102" y="32"/>
                </a:lnTo>
                <a:lnTo>
                  <a:pt x="102" y="32"/>
                </a:lnTo>
                <a:lnTo>
                  <a:pt x="104" y="36"/>
                </a:lnTo>
                <a:lnTo>
                  <a:pt x="106" y="36"/>
                </a:lnTo>
                <a:lnTo>
                  <a:pt x="108" y="36"/>
                </a:lnTo>
                <a:lnTo>
                  <a:pt x="108" y="36"/>
                </a:lnTo>
                <a:lnTo>
                  <a:pt x="108" y="34"/>
                </a:lnTo>
                <a:lnTo>
                  <a:pt x="106" y="32"/>
                </a:lnTo>
                <a:lnTo>
                  <a:pt x="104" y="30"/>
                </a:lnTo>
                <a:lnTo>
                  <a:pt x="104" y="30"/>
                </a:lnTo>
                <a:close/>
                <a:moveTo>
                  <a:pt x="128" y="28"/>
                </a:moveTo>
                <a:lnTo>
                  <a:pt x="128" y="28"/>
                </a:lnTo>
                <a:lnTo>
                  <a:pt x="130" y="30"/>
                </a:lnTo>
                <a:lnTo>
                  <a:pt x="134" y="32"/>
                </a:lnTo>
                <a:lnTo>
                  <a:pt x="134" y="32"/>
                </a:lnTo>
                <a:lnTo>
                  <a:pt x="136" y="30"/>
                </a:lnTo>
                <a:lnTo>
                  <a:pt x="136" y="28"/>
                </a:lnTo>
                <a:lnTo>
                  <a:pt x="136" y="28"/>
                </a:lnTo>
                <a:lnTo>
                  <a:pt x="132" y="26"/>
                </a:lnTo>
                <a:lnTo>
                  <a:pt x="128" y="28"/>
                </a:lnTo>
                <a:lnTo>
                  <a:pt x="128" y="28"/>
                </a:lnTo>
                <a:close/>
                <a:moveTo>
                  <a:pt x="126" y="34"/>
                </a:moveTo>
                <a:lnTo>
                  <a:pt x="126" y="34"/>
                </a:lnTo>
                <a:lnTo>
                  <a:pt x="126" y="32"/>
                </a:lnTo>
                <a:lnTo>
                  <a:pt x="124" y="30"/>
                </a:lnTo>
                <a:lnTo>
                  <a:pt x="124" y="30"/>
                </a:lnTo>
                <a:lnTo>
                  <a:pt x="124" y="34"/>
                </a:lnTo>
                <a:lnTo>
                  <a:pt x="126" y="34"/>
                </a:lnTo>
                <a:lnTo>
                  <a:pt x="126" y="34"/>
                </a:lnTo>
                <a:close/>
                <a:moveTo>
                  <a:pt x="90" y="40"/>
                </a:moveTo>
                <a:lnTo>
                  <a:pt x="90" y="40"/>
                </a:lnTo>
                <a:lnTo>
                  <a:pt x="92" y="42"/>
                </a:lnTo>
                <a:lnTo>
                  <a:pt x="96" y="42"/>
                </a:lnTo>
                <a:lnTo>
                  <a:pt x="98" y="42"/>
                </a:lnTo>
                <a:lnTo>
                  <a:pt x="100" y="40"/>
                </a:lnTo>
                <a:lnTo>
                  <a:pt x="100" y="40"/>
                </a:lnTo>
                <a:lnTo>
                  <a:pt x="98" y="38"/>
                </a:lnTo>
                <a:lnTo>
                  <a:pt x="96" y="38"/>
                </a:lnTo>
                <a:lnTo>
                  <a:pt x="90" y="40"/>
                </a:lnTo>
                <a:lnTo>
                  <a:pt x="90" y="40"/>
                </a:lnTo>
                <a:close/>
                <a:moveTo>
                  <a:pt x="112" y="42"/>
                </a:moveTo>
                <a:lnTo>
                  <a:pt x="112" y="42"/>
                </a:lnTo>
                <a:lnTo>
                  <a:pt x="112" y="38"/>
                </a:lnTo>
                <a:lnTo>
                  <a:pt x="110" y="38"/>
                </a:lnTo>
                <a:lnTo>
                  <a:pt x="108" y="36"/>
                </a:lnTo>
                <a:lnTo>
                  <a:pt x="108" y="36"/>
                </a:lnTo>
                <a:lnTo>
                  <a:pt x="108" y="40"/>
                </a:lnTo>
                <a:lnTo>
                  <a:pt x="112" y="42"/>
                </a:lnTo>
                <a:lnTo>
                  <a:pt x="112" y="42"/>
                </a:lnTo>
                <a:close/>
                <a:moveTo>
                  <a:pt x="84" y="62"/>
                </a:moveTo>
                <a:lnTo>
                  <a:pt x="84" y="62"/>
                </a:lnTo>
                <a:lnTo>
                  <a:pt x="84" y="58"/>
                </a:lnTo>
                <a:lnTo>
                  <a:pt x="82" y="58"/>
                </a:lnTo>
                <a:lnTo>
                  <a:pt x="76" y="56"/>
                </a:lnTo>
                <a:lnTo>
                  <a:pt x="76" y="56"/>
                </a:lnTo>
                <a:lnTo>
                  <a:pt x="76" y="60"/>
                </a:lnTo>
                <a:lnTo>
                  <a:pt x="78" y="62"/>
                </a:lnTo>
                <a:lnTo>
                  <a:pt x="84" y="62"/>
                </a:lnTo>
                <a:lnTo>
                  <a:pt x="84" y="62"/>
                </a:lnTo>
                <a:close/>
                <a:moveTo>
                  <a:pt x="64" y="64"/>
                </a:moveTo>
                <a:lnTo>
                  <a:pt x="64" y="64"/>
                </a:lnTo>
                <a:lnTo>
                  <a:pt x="66" y="62"/>
                </a:lnTo>
                <a:lnTo>
                  <a:pt x="68" y="60"/>
                </a:lnTo>
                <a:lnTo>
                  <a:pt x="68" y="60"/>
                </a:lnTo>
                <a:lnTo>
                  <a:pt x="64" y="58"/>
                </a:lnTo>
                <a:lnTo>
                  <a:pt x="62" y="58"/>
                </a:lnTo>
                <a:lnTo>
                  <a:pt x="62" y="60"/>
                </a:lnTo>
                <a:lnTo>
                  <a:pt x="64" y="64"/>
                </a:lnTo>
                <a:lnTo>
                  <a:pt x="64" y="64"/>
                </a:lnTo>
                <a:close/>
                <a:moveTo>
                  <a:pt x="168" y="64"/>
                </a:moveTo>
                <a:lnTo>
                  <a:pt x="168" y="64"/>
                </a:lnTo>
                <a:lnTo>
                  <a:pt x="170" y="66"/>
                </a:lnTo>
                <a:lnTo>
                  <a:pt x="172" y="64"/>
                </a:lnTo>
                <a:lnTo>
                  <a:pt x="172" y="64"/>
                </a:lnTo>
                <a:lnTo>
                  <a:pt x="172" y="62"/>
                </a:lnTo>
                <a:lnTo>
                  <a:pt x="172" y="60"/>
                </a:lnTo>
                <a:lnTo>
                  <a:pt x="172" y="60"/>
                </a:lnTo>
                <a:lnTo>
                  <a:pt x="168" y="60"/>
                </a:lnTo>
                <a:lnTo>
                  <a:pt x="168" y="64"/>
                </a:lnTo>
                <a:lnTo>
                  <a:pt x="168" y="64"/>
                </a:lnTo>
                <a:close/>
                <a:moveTo>
                  <a:pt x="150" y="64"/>
                </a:moveTo>
                <a:lnTo>
                  <a:pt x="150" y="64"/>
                </a:lnTo>
                <a:lnTo>
                  <a:pt x="152" y="66"/>
                </a:lnTo>
                <a:lnTo>
                  <a:pt x="154" y="68"/>
                </a:lnTo>
                <a:lnTo>
                  <a:pt x="156" y="72"/>
                </a:lnTo>
                <a:lnTo>
                  <a:pt x="156" y="72"/>
                </a:lnTo>
                <a:lnTo>
                  <a:pt x="158" y="72"/>
                </a:lnTo>
                <a:lnTo>
                  <a:pt x="160" y="68"/>
                </a:lnTo>
                <a:lnTo>
                  <a:pt x="156" y="62"/>
                </a:lnTo>
                <a:lnTo>
                  <a:pt x="156" y="62"/>
                </a:lnTo>
                <a:lnTo>
                  <a:pt x="152" y="62"/>
                </a:lnTo>
                <a:lnTo>
                  <a:pt x="152" y="62"/>
                </a:lnTo>
                <a:lnTo>
                  <a:pt x="150" y="64"/>
                </a:lnTo>
                <a:lnTo>
                  <a:pt x="150" y="64"/>
                </a:lnTo>
                <a:close/>
                <a:moveTo>
                  <a:pt x="104" y="72"/>
                </a:moveTo>
                <a:lnTo>
                  <a:pt x="104" y="72"/>
                </a:lnTo>
                <a:lnTo>
                  <a:pt x="106" y="72"/>
                </a:lnTo>
                <a:lnTo>
                  <a:pt x="108" y="70"/>
                </a:lnTo>
                <a:lnTo>
                  <a:pt x="108" y="66"/>
                </a:lnTo>
                <a:lnTo>
                  <a:pt x="108" y="66"/>
                </a:lnTo>
                <a:lnTo>
                  <a:pt x="104" y="66"/>
                </a:lnTo>
                <a:lnTo>
                  <a:pt x="104" y="68"/>
                </a:lnTo>
                <a:lnTo>
                  <a:pt x="102" y="70"/>
                </a:lnTo>
                <a:lnTo>
                  <a:pt x="104" y="72"/>
                </a:lnTo>
                <a:lnTo>
                  <a:pt x="104" y="72"/>
                </a:lnTo>
                <a:close/>
                <a:moveTo>
                  <a:pt x="174" y="76"/>
                </a:moveTo>
                <a:lnTo>
                  <a:pt x="174" y="76"/>
                </a:lnTo>
                <a:lnTo>
                  <a:pt x="178" y="74"/>
                </a:lnTo>
                <a:lnTo>
                  <a:pt x="178" y="72"/>
                </a:lnTo>
                <a:lnTo>
                  <a:pt x="178" y="70"/>
                </a:lnTo>
                <a:lnTo>
                  <a:pt x="178" y="70"/>
                </a:lnTo>
                <a:lnTo>
                  <a:pt x="174" y="70"/>
                </a:lnTo>
                <a:lnTo>
                  <a:pt x="172" y="72"/>
                </a:lnTo>
                <a:lnTo>
                  <a:pt x="172" y="74"/>
                </a:lnTo>
                <a:lnTo>
                  <a:pt x="174" y="76"/>
                </a:lnTo>
                <a:lnTo>
                  <a:pt x="174" y="76"/>
                </a:lnTo>
                <a:close/>
                <a:moveTo>
                  <a:pt x="90" y="82"/>
                </a:moveTo>
                <a:lnTo>
                  <a:pt x="90" y="82"/>
                </a:lnTo>
                <a:lnTo>
                  <a:pt x="94" y="82"/>
                </a:lnTo>
                <a:lnTo>
                  <a:pt x="94" y="82"/>
                </a:lnTo>
                <a:lnTo>
                  <a:pt x="94" y="78"/>
                </a:lnTo>
                <a:lnTo>
                  <a:pt x="94" y="76"/>
                </a:lnTo>
                <a:lnTo>
                  <a:pt x="92" y="76"/>
                </a:lnTo>
                <a:lnTo>
                  <a:pt x="92" y="76"/>
                </a:lnTo>
                <a:lnTo>
                  <a:pt x="90" y="78"/>
                </a:lnTo>
                <a:lnTo>
                  <a:pt x="90" y="80"/>
                </a:lnTo>
                <a:lnTo>
                  <a:pt x="90" y="82"/>
                </a:lnTo>
                <a:lnTo>
                  <a:pt x="90" y="82"/>
                </a:lnTo>
                <a:close/>
                <a:moveTo>
                  <a:pt x="34" y="84"/>
                </a:moveTo>
                <a:lnTo>
                  <a:pt x="34" y="84"/>
                </a:lnTo>
                <a:lnTo>
                  <a:pt x="34" y="88"/>
                </a:lnTo>
                <a:lnTo>
                  <a:pt x="34" y="88"/>
                </a:lnTo>
                <a:lnTo>
                  <a:pt x="36" y="90"/>
                </a:lnTo>
                <a:lnTo>
                  <a:pt x="40" y="90"/>
                </a:lnTo>
                <a:lnTo>
                  <a:pt x="40" y="90"/>
                </a:lnTo>
                <a:lnTo>
                  <a:pt x="40" y="86"/>
                </a:lnTo>
                <a:lnTo>
                  <a:pt x="40" y="82"/>
                </a:lnTo>
                <a:lnTo>
                  <a:pt x="40" y="82"/>
                </a:lnTo>
                <a:lnTo>
                  <a:pt x="36" y="82"/>
                </a:lnTo>
                <a:lnTo>
                  <a:pt x="34" y="84"/>
                </a:lnTo>
                <a:lnTo>
                  <a:pt x="34" y="84"/>
                </a:lnTo>
                <a:close/>
                <a:moveTo>
                  <a:pt x="120" y="96"/>
                </a:moveTo>
                <a:lnTo>
                  <a:pt x="120" y="96"/>
                </a:lnTo>
                <a:lnTo>
                  <a:pt x="118" y="92"/>
                </a:lnTo>
                <a:lnTo>
                  <a:pt x="118" y="90"/>
                </a:lnTo>
                <a:lnTo>
                  <a:pt x="114" y="86"/>
                </a:lnTo>
                <a:lnTo>
                  <a:pt x="114" y="86"/>
                </a:lnTo>
                <a:lnTo>
                  <a:pt x="112" y="88"/>
                </a:lnTo>
                <a:lnTo>
                  <a:pt x="112" y="92"/>
                </a:lnTo>
                <a:lnTo>
                  <a:pt x="114" y="96"/>
                </a:lnTo>
                <a:lnTo>
                  <a:pt x="120" y="96"/>
                </a:lnTo>
                <a:lnTo>
                  <a:pt x="120" y="96"/>
                </a:lnTo>
                <a:close/>
                <a:moveTo>
                  <a:pt x="150" y="94"/>
                </a:moveTo>
                <a:lnTo>
                  <a:pt x="150" y="94"/>
                </a:lnTo>
                <a:lnTo>
                  <a:pt x="154" y="94"/>
                </a:lnTo>
                <a:lnTo>
                  <a:pt x="154" y="92"/>
                </a:lnTo>
                <a:lnTo>
                  <a:pt x="154" y="92"/>
                </a:lnTo>
                <a:lnTo>
                  <a:pt x="152" y="90"/>
                </a:lnTo>
                <a:lnTo>
                  <a:pt x="150" y="90"/>
                </a:lnTo>
                <a:lnTo>
                  <a:pt x="150" y="90"/>
                </a:lnTo>
                <a:lnTo>
                  <a:pt x="150" y="94"/>
                </a:lnTo>
                <a:lnTo>
                  <a:pt x="150" y="94"/>
                </a:lnTo>
                <a:close/>
                <a:moveTo>
                  <a:pt x="156" y="104"/>
                </a:moveTo>
                <a:lnTo>
                  <a:pt x="156" y="104"/>
                </a:lnTo>
                <a:lnTo>
                  <a:pt x="162" y="104"/>
                </a:lnTo>
                <a:lnTo>
                  <a:pt x="162" y="104"/>
                </a:lnTo>
                <a:lnTo>
                  <a:pt x="160" y="100"/>
                </a:lnTo>
                <a:lnTo>
                  <a:pt x="162" y="98"/>
                </a:lnTo>
                <a:lnTo>
                  <a:pt x="164" y="96"/>
                </a:lnTo>
                <a:lnTo>
                  <a:pt x="166" y="94"/>
                </a:lnTo>
                <a:lnTo>
                  <a:pt x="166" y="94"/>
                </a:lnTo>
                <a:lnTo>
                  <a:pt x="162" y="94"/>
                </a:lnTo>
                <a:lnTo>
                  <a:pt x="158" y="94"/>
                </a:lnTo>
                <a:lnTo>
                  <a:pt x="158" y="94"/>
                </a:lnTo>
                <a:lnTo>
                  <a:pt x="158" y="98"/>
                </a:lnTo>
                <a:lnTo>
                  <a:pt x="156" y="100"/>
                </a:lnTo>
                <a:lnTo>
                  <a:pt x="156" y="100"/>
                </a:lnTo>
                <a:lnTo>
                  <a:pt x="152" y="98"/>
                </a:lnTo>
                <a:lnTo>
                  <a:pt x="150" y="98"/>
                </a:lnTo>
                <a:lnTo>
                  <a:pt x="150" y="100"/>
                </a:lnTo>
                <a:lnTo>
                  <a:pt x="150" y="100"/>
                </a:lnTo>
                <a:lnTo>
                  <a:pt x="156" y="100"/>
                </a:lnTo>
                <a:lnTo>
                  <a:pt x="156" y="102"/>
                </a:lnTo>
                <a:lnTo>
                  <a:pt x="156" y="104"/>
                </a:lnTo>
                <a:lnTo>
                  <a:pt x="156" y="104"/>
                </a:lnTo>
                <a:close/>
                <a:moveTo>
                  <a:pt x="78" y="114"/>
                </a:moveTo>
                <a:lnTo>
                  <a:pt x="78" y="114"/>
                </a:lnTo>
                <a:lnTo>
                  <a:pt x="82" y="114"/>
                </a:lnTo>
                <a:lnTo>
                  <a:pt x="84" y="112"/>
                </a:lnTo>
                <a:lnTo>
                  <a:pt x="84" y="112"/>
                </a:lnTo>
                <a:lnTo>
                  <a:pt x="82" y="108"/>
                </a:lnTo>
                <a:lnTo>
                  <a:pt x="78" y="108"/>
                </a:lnTo>
                <a:lnTo>
                  <a:pt x="78" y="108"/>
                </a:lnTo>
                <a:lnTo>
                  <a:pt x="76" y="110"/>
                </a:lnTo>
                <a:lnTo>
                  <a:pt x="78" y="114"/>
                </a:lnTo>
                <a:lnTo>
                  <a:pt x="78" y="114"/>
                </a:lnTo>
                <a:close/>
                <a:moveTo>
                  <a:pt x="48" y="112"/>
                </a:moveTo>
                <a:lnTo>
                  <a:pt x="48" y="112"/>
                </a:lnTo>
                <a:lnTo>
                  <a:pt x="46" y="110"/>
                </a:lnTo>
                <a:lnTo>
                  <a:pt x="44" y="110"/>
                </a:lnTo>
                <a:lnTo>
                  <a:pt x="38" y="110"/>
                </a:lnTo>
                <a:lnTo>
                  <a:pt x="38" y="110"/>
                </a:lnTo>
                <a:lnTo>
                  <a:pt x="38" y="112"/>
                </a:lnTo>
                <a:lnTo>
                  <a:pt x="42" y="114"/>
                </a:lnTo>
                <a:lnTo>
                  <a:pt x="46" y="114"/>
                </a:lnTo>
                <a:lnTo>
                  <a:pt x="48" y="112"/>
                </a:lnTo>
                <a:lnTo>
                  <a:pt x="48" y="112"/>
                </a:lnTo>
                <a:close/>
                <a:moveTo>
                  <a:pt x="108" y="118"/>
                </a:moveTo>
                <a:lnTo>
                  <a:pt x="108" y="118"/>
                </a:lnTo>
                <a:lnTo>
                  <a:pt x="110" y="120"/>
                </a:lnTo>
                <a:lnTo>
                  <a:pt x="110" y="122"/>
                </a:lnTo>
                <a:lnTo>
                  <a:pt x="112" y="124"/>
                </a:lnTo>
                <a:lnTo>
                  <a:pt x="114" y="124"/>
                </a:lnTo>
                <a:lnTo>
                  <a:pt x="114" y="124"/>
                </a:lnTo>
                <a:lnTo>
                  <a:pt x="112" y="118"/>
                </a:lnTo>
                <a:lnTo>
                  <a:pt x="114" y="112"/>
                </a:lnTo>
                <a:lnTo>
                  <a:pt x="114" y="112"/>
                </a:lnTo>
                <a:lnTo>
                  <a:pt x="110" y="112"/>
                </a:lnTo>
                <a:lnTo>
                  <a:pt x="108" y="112"/>
                </a:lnTo>
                <a:lnTo>
                  <a:pt x="108" y="116"/>
                </a:lnTo>
                <a:lnTo>
                  <a:pt x="108" y="118"/>
                </a:lnTo>
                <a:lnTo>
                  <a:pt x="108" y="118"/>
                </a:lnTo>
                <a:close/>
                <a:moveTo>
                  <a:pt x="56" y="120"/>
                </a:moveTo>
                <a:lnTo>
                  <a:pt x="56" y="120"/>
                </a:lnTo>
                <a:lnTo>
                  <a:pt x="60" y="120"/>
                </a:lnTo>
                <a:lnTo>
                  <a:pt x="60" y="116"/>
                </a:lnTo>
                <a:lnTo>
                  <a:pt x="60" y="114"/>
                </a:lnTo>
                <a:lnTo>
                  <a:pt x="58" y="112"/>
                </a:lnTo>
                <a:lnTo>
                  <a:pt x="58" y="112"/>
                </a:lnTo>
                <a:lnTo>
                  <a:pt x="58" y="116"/>
                </a:lnTo>
                <a:lnTo>
                  <a:pt x="56" y="120"/>
                </a:lnTo>
                <a:lnTo>
                  <a:pt x="56" y="120"/>
                </a:lnTo>
                <a:close/>
                <a:moveTo>
                  <a:pt x="66" y="118"/>
                </a:moveTo>
                <a:lnTo>
                  <a:pt x="66" y="118"/>
                </a:lnTo>
                <a:lnTo>
                  <a:pt x="70" y="118"/>
                </a:lnTo>
                <a:lnTo>
                  <a:pt x="74" y="116"/>
                </a:lnTo>
                <a:lnTo>
                  <a:pt x="74" y="116"/>
                </a:lnTo>
                <a:lnTo>
                  <a:pt x="70" y="114"/>
                </a:lnTo>
                <a:lnTo>
                  <a:pt x="66" y="114"/>
                </a:lnTo>
                <a:lnTo>
                  <a:pt x="66" y="114"/>
                </a:lnTo>
                <a:lnTo>
                  <a:pt x="66" y="118"/>
                </a:lnTo>
                <a:lnTo>
                  <a:pt x="66" y="118"/>
                </a:lnTo>
                <a:close/>
                <a:moveTo>
                  <a:pt x="154" y="122"/>
                </a:moveTo>
                <a:lnTo>
                  <a:pt x="154" y="122"/>
                </a:lnTo>
                <a:lnTo>
                  <a:pt x="152" y="122"/>
                </a:lnTo>
                <a:lnTo>
                  <a:pt x="150" y="122"/>
                </a:lnTo>
                <a:lnTo>
                  <a:pt x="150" y="122"/>
                </a:lnTo>
                <a:lnTo>
                  <a:pt x="150" y="126"/>
                </a:lnTo>
                <a:lnTo>
                  <a:pt x="150" y="126"/>
                </a:lnTo>
                <a:lnTo>
                  <a:pt x="152" y="128"/>
                </a:lnTo>
                <a:lnTo>
                  <a:pt x="152" y="126"/>
                </a:lnTo>
                <a:lnTo>
                  <a:pt x="154" y="126"/>
                </a:lnTo>
                <a:lnTo>
                  <a:pt x="156" y="126"/>
                </a:lnTo>
                <a:lnTo>
                  <a:pt x="156" y="126"/>
                </a:lnTo>
                <a:lnTo>
                  <a:pt x="152" y="128"/>
                </a:lnTo>
                <a:lnTo>
                  <a:pt x="152" y="132"/>
                </a:lnTo>
                <a:lnTo>
                  <a:pt x="152" y="132"/>
                </a:lnTo>
                <a:lnTo>
                  <a:pt x="156" y="132"/>
                </a:lnTo>
                <a:lnTo>
                  <a:pt x="156" y="132"/>
                </a:lnTo>
                <a:lnTo>
                  <a:pt x="158" y="128"/>
                </a:lnTo>
                <a:lnTo>
                  <a:pt x="158" y="128"/>
                </a:lnTo>
                <a:lnTo>
                  <a:pt x="160" y="126"/>
                </a:lnTo>
                <a:lnTo>
                  <a:pt x="162" y="124"/>
                </a:lnTo>
                <a:lnTo>
                  <a:pt x="162" y="118"/>
                </a:lnTo>
                <a:lnTo>
                  <a:pt x="162" y="118"/>
                </a:lnTo>
                <a:lnTo>
                  <a:pt x="156" y="120"/>
                </a:lnTo>
                <a:lnTo>
                  <a:pt x="154" y="122"/>
                </a:lnTo>
                <a:lnTo>
                  <a:pt x="154" y="122"/>
                </a:lnTo>
                <a:close/>
                <a:moveTo>
                  <a:pt x="132" y="122"/>
                </a:moveTo>
                <a:lnTo>
                  <a:pt x="132" y="122"/>
                </a:lnTo>
                <a:lnTo>
                  <a:pt x="134" y="124"/>
                </a:lnTo>
                <a:lnTo>
                  <a:pt x="134" y="126"/>
                </a:lnTo>
                <a:lnTo>
                  <a:pt x="134" y="126"/>
                </a:lnTo>
                <a:lnTo>
                  <a:pt x="142" y="128"/>
                </a:lnTo>
                <a:lnTo>
                  <a:pt x="144" y="126"/>
                </a:lnTo>
                <a:lnTo>
                  <a:pt x="144" y="122"/>
                </a:lnTo>
                <a:lnTo>
                  <a:pt x="144" y="122"/>
                </a:lnTo>
                <a:lnTo>
                  <a:pt x="138" y="122"/>
                </a:lnTo>
                <a:lnTo>
                  <a:pt x="132" y="122"/>
                </a:lnTo>
                <a:lnTo>
                  <a:pt x="132" y="122"/>
                </a:lnTo>
                <a:close/>
                <a:moveTo>
                  <a:pt x="72" y="130"/>
                </a:moveTo>
                <a:lnTo>
                  <a:pt x="72" y="130"/>
                </a:lnTo>
                <a:lnTo>
                  <a:pt x="72" y="132"/>
                </a:lnTo>
                <a:lnTo>
                  <a:pt x="72" y="132"/>
                </a:lnTo>
                <a:lnTo>
                  <a:pt x="76" y="132"/>
                </a:lnTo>
                <a:lnTo>
                  <a:pt x="76" y="132"/>
                </a:lnTo>
                <a:lnTo>
                  <a:pt x="76" y="130"/>
                </a:lnTo>
                <a:lnTo>
                  <a:pt x="74" y="128"/>
                </a:lnTo>
                <a:lnTo>
                  <a:pt x="72" y="130"/>
                </a:lnTo>
                <a:lnTo>
                  <a:pt x="72" y="130"/>
                </a:lnTo>
                <a:close/>
                <a:moveTo>
                  <a:pt x="52" y="134"/>
                </a:moveTo>
                <a:lnTo>
                  <a:pt x="52" y="134"/>
                </a:lnTo>
                <a:lnTo>
                  <a:pt x="52" y="136"/>
                </a:lnTo>
                <a:lnTo>
                  <a:pt x="56" y="136"/>
                </a:lnTo>
                <a:lnTo>
                  <a:pt x="58" y="134"/>
                </a:lnTo>
                <a:lnTo>
                  <a:pt x="58" y="132"/>
                </a:lnTo>
                <a:lnTo>
                  <a:pt x="58" y="132"/>
                </a:lnTo>
                <a:lnTo>
                  <a:pt x="54" y="132"/>
                </a:lnTo>
                <a:lnTo>
                  <a:pt x="52" y="134"/>
                </a:lnTo>
                <a:lnTo>
                  <a:pt x="52" y="134"/>
                </a:lnTo>
                <a:close/>
                <a:moveTo>
                  <a:pt x="160" y="138"/>
                </a:moveTo>
                <a:lnTo>
                  <a:pt x="160" y="138"/>
                </a:lnTo>
                <a:lnTo>
                  <a:pt x="162" y="142"/>
                </a:lnTo>
                <a:lnTo>
                  <a:pt x="162" y="142"/>
                </a:lnTo>
                <a:lnTo>
                  <a:pt x="164" y="142"/>
                </a:lnTo>
                <a:lnTo>
                  <a:pt x="166" y="138"/>
                </a:lnTo>
                <a:lnTo>
                  <a:pt x="166" y="138"/>
                </a:lnTo>
                <a:lnTo>
                  <a:pt x="160" y="138"/>
                </a:lnTo>
                <a:lnTo>
                  <a:pt x="160" y="138"/>
                </a:lnTo>
                <a:close/>
                <a:moveTo>
                  <a:pt x="28" y="142"/>
                </a:moveTo>
                <a:lnTo>
                  <a:pt x="28" y="142"/>
                </a:lnTo>
                <a:lnTo>
                  <a:pt x="30" y="144"/>
                </a:lnTo>
                <a:lnTo>
                  <a:pt x="32" y="142"/>
                </a:lnTo>
                <a:lnTo>
                  <a:pt x="36" y="142"/>
                </a:lnTo>
                <a:lnTo>
                  <a:pt x="36" y="142"/>
                </a:lnTo>
                <a:lnTo>
                  <a:pt x="34" y="138"/>
                </a:lnTo>
                <a:lnTo>
                  <a:pt x="32" y="138"/>
                </a:lnTo>
                <a:lnTo>
                  <a:pt x="28" y="140"/>
                </a:lnTo>
                <a:lnTo>
                  <a:pt x="28" y="142"/>
                </a:lnTo>
                <a:lnTo>
                  <a:pt x="28" y="142"/>
                </a:lnTo>
                <a:close/>
                <a:moveTo>
                  <a:pt x="126" y="146"/>
                </a:moveTo>
                <a:lnTo>
                  <a:pt x="126" y="146"/>
                </a:lnTo>
                <a:lnTo>
                  <a:pt x="124" y="144"/>
                </a:lnTo>
                <a:lnTo>
                  <a:pt x="124" y="144"/>
                </a:lnTo>
                <a:lnTo>
                  <a:pt x="120" y="144"/>
                </a:lnTo>
                <a:lnTo>
                  <a:pt x="120" y="144"/>
                </a:lnTo>
                <a:lnTo>
                  <a:pt x="120" y="148"/>
                </a:lnTo>
                <a:lnTo>
                  <a:pt x="122" y="150"/>
                </a:lnTo>
                <a:lnTo>
                  <a:pt x="124" y="148"/>
                </a:lnTo>
                <a:lnTo>
                  <a:pt x="126" y="146"/>
                </a:lnTo>
                <a:lnTo>
                  <a:pt x="126" y="146"/>
                </a:lnTo>
                <a:close/>
                <a:moveTo>
                  <a:pt x="130" y="152"/>
                </a:moveTo>
                <a:lnTo>
                  <a:pt x="130" y="152"/>
                </a:lnTo>
                <a:lnTo>
                  <a:pt x="132" y="152"/>
                </a:lnTo>
                <a:lnTo>
                  <a:pt x="132" y="152"/>
                </a:lnTo>
                <a:lnTo>
                  <a:pt x="132" y="152"/>
                </a:lnTo>
                <a:lnTo>
                  <a:pt x="134" y="150"/>
                </a:lnTo>
                <a:lnTo>
                  <a:pt x="136" y="148"/>
                </a:lnTo>
                <a:lnTo>
                  <a:pt x="136" y="148"/>
                </a:lnTo>
                <a:lnTo>
                  <a:pt x="134" y="146"/>
                </a:lnTo>
                <a:lnTo>
                  <a:pt x="132" y="146"/>
                </a:lnTo>
                <a:lnTo>
                  <a:pt x="130" y="148"/>
                </a:lnTo>
                <a:lnTo>
                  <a:pt x="130" y="152"/>
                </a:lnTo>
                <a:lnTo>
                  <a:pt x="130" y="152"/>
                </a:lnTo>
                <a:close/>
                <a:moveTo>
                  <a:pt x="72" y="152"/>
                </a:moveTo>
                <a:lnTo>
                  <a:pt x="72" y="152"/>
                </a:lnTo>
                <a:lnTo>
                  <a:pt x="74" y="154"/>
                </a:lnTo>
                <a:lnTo>
                  <a:pt x="78" y="152"/>
                </a:lnTo>
                <a:lnTo>
                  <a:pt x="84" y="150"/>
                </a:lnTo>
                <a:lnTo>
                  <a:pt x="84" y="150"/>
                </a:lnTo>
                <a:lnTo>
                  <a:pt x="84" y="148"/>
                </a:lnTo>
                <a:lnTo>
                  <a:pt x="82" y="148"/>
                </a:lnTo>
                <a:lnTo>
                  <a:pt x="78" y="148"/>
                </a:lnTo>
                <a:lnTo>
                  <a:pt x="74" y="148"/>
                </a:lnTo>
                <a:lnTo>
                  <a:pt x="72" y="152"/>
                </a:lnTo>
                <a:lnTo>
                  <a:pt x="72" y="152"/>
                </a:lnTo>
                <a:close/>
                <a:moveTo>
                  <a:pt x="142" y="160"/>
                </a:moveTo>
                <a:lnTo>
                  <a:pt x="142" y="160"/>
                </a:lnTo>
                <a:lnTo>
                  <a:pt x="146" y="160"/>
                </a:lnTo>
                <a:lnTo>
                  <a:pt x="148" y="160"/>
                </a:lnTo>
                <a:lnTo>
                  <a:pt x="150" y="160"/>
                </a:lnTo>
                <a:lnTo>
                  <a:pt x="150" y="160"/>
                </a:lnTo>
                <a:lnTo>
                  <a:pt x="150" y="156"/>
                </a:lnTo>
                <a:lnTo>
                  <a:pt x="146" y="154"/>
                </a:lnTo>
                <a:lnTo>
                  <a:pt x="142" y="156"/>
                </a:lnTo>
                <a:lnTo>
                  <a:pt x="142" y="160"/>
                </a:lnTo>
                <a:lnTo>
                  <a:pt x="142" y="160"/>
                </a:lnTo>
                <a:close/>
                <a:moveTo>
                  <a:pt x="190" y="156"/>
                </a:moveTo>
                <a:lnTo>
                  <a:pt x="190" y="156"/>
                </a:lnTo>
                <a:lnTo>
                  <a:pt x="184" y="156"/>
                </a:lnTo>
                <a:lnTo>
                  <a:pt x="184" y="156"/>
                </a:lnTo>
                <a:lnTo>
                  <a:pt x="184" y="158"/>
                </a:lnTo>
                <a:lnTo>
                  <a:pt x="186" y="158"/>
                </a:lnTo>
                <a:lnTo>
                  <a:pt x="188" y="158"/>
                </a:lnTo>
                <a:lnTo>
                  <a:pt x="190" y="156"/>
                </a:lnTo>
                <a:lnTo>
                  <a:pt x="190" y="156"/>
                </a:lnTo>
                <a:close/>
                <a:moveTo>
                  <a:pt x="166" y="166"/>
                </a:moveTo>
                <a:lnTo>
                  <a:pt x="166" y="166"/>
                </a:lnTo>
                <a:lnTo>
                  <a:pt x="162" y="158"/>
                </a:lnTo>
                <a:lnTo>
                  <a:pt x="162" y="158"/>
                </a:lnTo>
                <a:lnTo>
                  <a:pt x="158" y="158"/>
                </a:lnTo>
                <a:lnTo>
                  <a:pt x="158" y="158"/>
                </a:lnTo>
                <a:lnTo>
                  <a:pt x="160" y="164"/>
                </a:lnTo>
                <a:lnTo>
                  <a:pt x="162" y="168"/>
                </a:lnTo>
                <a:lnTo>
                  <a:pt x="166" y="166"/>
                </a:lnTo>
                <a:lnTo>
                  <a:pt x="166" y="166"/>
                </a:lnTo>
                <a:close/>
                <a:moveTo>
                  <a:pt x="178" y="162"/>
                </a:moveTo>
                <a:lnTo>
                  <a:pt x="178" y="162"/>
                </a:lnTo>
                <a:lnTo>
                  <a:pt x="178" y="162"/>
                </a:lnTo>
                <a:lnTo>
                  <a:pt x="176" y="162"/>
                </a:lnTo>
                <a:lnTo>
                  <a:pt x="172" y="160"/>
                </a:lnTo>
                <a:lnTo>
                  <a:pt x="172" y="160"/>
                </a:lnTo>
                <a:lnTo>
                  <a:pt x="172" y="164"/>
                </a:lnTo>
                <a:lnTo>
                  <a:pt x="174" y="166"/>
                </a:lnTo>
                <a:lnTo>
                  <a:pt x="178" y="166"/>
                </a:lnTo>
                <a:lnTo>
                  <a:pt x="178" y="162"/>
                </a:lnTo>
                <a:lnTo>
                  <a:pt x="178" y="162"/>
                </a:lnTo>
                <a:close/>
                <a:moveTo>
                  <a:pt x="78" y="166"/>
                </a:moveTo>
                <a:lnTo>
                  <a:pt x="78" y="166"/>
                </a:lnTo>
                <a:lnTo>
                  <a:pt x="76" y="164"/>
                </a:lnTo>
                <a:lnTo>
                  <a:pt x="74" y="162"/>
                </a:lnTo>
                <a:lnTo>
                  <a:pt x="74" y="162"/>
                </a:lnTo>
                <a:lnTo>
                  <a:pt x="74" y="166"/>
                </a:lnTo>
                <a:lnTo>
                  <a:pt x="74" y="166"/>
                </a:lnTo>
                <a:lnTo>
                  <a:pt x="78" y="166"/>
                </a:lnTo>
                <a:lnTo>
                  <a:pt x="78" y="166"/>
                </a:ln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146" name="Freeform 783">
            <a:extLst>
              <a:ext uri="{FF2B5EF4-FFF2-40B4-BE49-F238E27FC236}">
                <a16:creationId xmlns:a16="http://schemas.microsoft.com/office/drawing/2014/main" id="{D76785F6-C916-4EE2-9EF2-9B5A1E3271D5}"/>
              </a:ext>
            </a:extLst>
          </p:cNvPr>
          <p:cNvSpPr>
            <a:spLocks noEditPoints="1"/>
          </p:cNvSpPr>
          <p:nvPr/>
        </p:nvSpPr>
        <p:spPr bwMode="auto">
          <a:xfrm>
            <a:off x="3536643" y="2782352"/>
            <a:ext cx="932313" cy="1017847"/>
          </a:xfrm>
          <a:custGeom>
            <a:avLst/>
            <a:gdLst>
              <a:gd name="T0" fmla="*/ 144 w 218"/>
              <a:gd name="T1" fmla="*/ 22 h 238"/>
              <a:gd name="T2" fmla="*/ 124 w 218"/>
              <a:gd name="T3" fmla="*/ 40 h 238"/>
              <a:gd name="T4" fmla="*/ 146 w 218"/>
              <a:gd name="T5" fmla="*/ 36 h 238"/>
              <a:gd name="T6" fmla="*/ 164 w 218"/>
              <a:gd name="T7" fmla="*/ 36 h 238"/>
              <a:gd name="T8" fmla="*/ 152 w 218"/>
              <a:gd name="T9" fmla="*/ 54 h 238"/>
              <a:gd name="T10" fmla="*/ 186 w 218"/>
              <a:gd name="T11" fmla="*/ 42 h 238"/>
              <a:gd name="T12" fmla="*/ 186 w 218"/>
              <a:gd name="T13" fmla="*/ 66 h 238"/>
              <a:gd name="T14" fmla="*/ 194 w 218"/>
              <a:gd name="T15" fmla="*/ 76 h 238"/>
              <a:gd name="T16" fmla="*/ 204 w 218"/>
              <a:gd name="T17" fmla="*/ 108 h 238"/>
              <a:gd name="T18" fmla="*/ 218 w 218"/>
              <a:gd name="T19" fmla="*/ 126 h 238"/>
              <a:gd name="T20" fmla="*/ 204 w 218"/>
              <a:gd name="T21" fmla="*/ 146 h 238"/>
              <a:gd name="T22" fmla="*/ 196 w 218"/>
              <a:gd name="T23" fmla="*/ 154 h 238"/>
              <a:gd name="T24" fmla="*/ 160 w 218"/>
              <a:gd name="T25" fmla="*/ 174 h 238"/>
              <a:gd name="T26" fmla="*/ 154 w 218"/>
              <a:gd name="T27" fmla="*/ 180 h 238"/>
              <a:gd name="T28" fmla="*/ 130 w 218"/>
              <a:gd name="T29" fmla="*/ 176 h 238"/>
              <a:gd name="T30" fmla="*/ 112 w 218"/>
              <a:gd name="T31" fmla="*/ 204 h 238"/>
              <a:gd name="T32" fmla="*/ 48 w 218"/>
              <a:gd name="T33" fmla="*/ 238 h 238"/>
              <a:gd name="T34" fmla="*/ 100 w 218"/>
              <a:gd name="T35" fmla="*/ 184 h 238"/>
              <a:gd name="T36" fmla="*/ 60 w 218"/>
              <a:gd name="T37" fmla="*/ 182 h 238"/>
              <a:gd name="T38" fmla="*/ 56 w 218"/>
              <a:gd name="T39" fmla="*/ 156 h 238"/>
              <a:gd name="T40" fmla="*/ 48 w 218"/>
              <a:gd name="T41" fmla="*/ 160 h 238"/>
              <a:gd name="T42" fmla="*/ 4 w 218"/>
              <a:gd name="T43" fmla="*/ 154 h 238"/>
              <a:gd name="T44" fmla="*/ 16 w 218"/>
              <a:gd name="T45" fmla="*/ 134 h 238"/>
              <a:gd name="T46" fmla="*/ 20 w 218"/>
              <a:gd name="T47" fmla="*/ 124 h 238"/>
              <a:gd name="T48" fmla="*/ 50 w 218"/>
              <a:gd name="T49" fmla="*/ 122 h 238"/>
              <a:gd name="T50" fmla="*/ 18 w 218"/>
              <a:gd name="T51" fmla="*/ 114 h 238"/>
              <a:gd name="T52" fmla="*/ 40 w 218"/>
              <a:gd name="T53" fmla="*/ 102 h 238"/>
              <a:gd name="T54" fmla="*/ 20 w 218"/>
              <a:gd name="T55" fmla="*/ 94 h 238"/>
              <a:gd name="T56" fmla="*/ 48 w 218"/>
              <a:gd name="T57" fmla="*/ 74 h 238"/>
              <a:gd name="T58" fmla="*/ 54 w 218"/>
              <a:gd name="T59" fmla="*/ 40 h 238"/>
              <a:gd name="T60" fmla="*/ 68 w 218"/>
              <a:gd name="T61" fmla="*/ 30 h 238"/>
              <a:gd name="T62" fmla="*/ 66 w 218"/>
              <a:gd name="T63" fmla="*/ 14 h 238"/>
              <a:gd name="T64" fmla="*/ 100 w 218"/>
              <a:gd name="T65" fmla="*/ 24 h 238"/>
              <a:gd name="T66" fmla="*/ 100 w 218"/>
              <a:gd name="T67" fmla="*/ 10 h 238"/>
              <a:gd name="T68" fmla="*/ 124 w 218"/>
              <a:gd name="T69" fmla="*/ 8 h 238"/>
              <a:gd name="T70" fmla="*/ 120 w 218"/>
              <a:gd name="T71" fmla="*/ 10 h 238"/>
              <a:gd name="T72" fmla="*/ 132 w 218"/>
              <a:gd name="T73" fmla="*/ 20 h 238"/>
              <a:gd name="T74" fmla="*/ 152 w 218"/>
              <a:gd name="T75" fmla="*/ 14 h 238"/>
              <a:gd name="T76" fmla="*/ 80 w 218"/>
              <a:gd name="T77" fmla="*/ 28 h 238"/>
              <a:gd name="T78" fmla="*/ 96 w 218"/>
              <a:gd name="T79" fmla="*/ 28 h 238"/>
              <a:gd name="T80" fmla="*/ 136 w 218"/>
              <a:gd name="T81" fmla="*/ 28 h 238"/>
              <a:gd name="T82" fmla="*/ 98 w 218"/>
              <a:gd name="T83" fmla="*/ 38 h 238"/>
              <a:gd name="T84" fmla="*/ 76 w 218"/>
              <a:gd name="T85" fmla="*/ 60 h 238"/>
              <a:gd name="T86" fmla="*/ 172 w 218"/>
              <a:gd name="T87" fmla="*/ 62 h 238"/>
              <a:gd name="T88" fmla="*/ 150 w 218"/>
              <a:gd name="T89" fmla="*/ 64 h 238"/>
              <a:gd name="T90" fmla="*/ 172 w 218"/>
              <a:gd name="T91" fmla="*/ 72 h 238"/>
              <a:gd name="T92" fmla="*/ 34 w 218"/>
              <a:gd name="T93" fmla="*/ 88 h 238"/>
              <a:gd name="T94" fmla="*/ 120 w 218"/>
              <a:gd name="T95" fmla="*/ 96 h 238"/>
              <a:gd name="T96" fmla="*/ 166 w 218"/>
              <a:gd name="T97" fmla="*/ 94 h 238"/>
              <a:gd name="T98" fmla="*/ 84 w 218"/>
              <a:gd name="T99" fmla="*/ 112 h 238"/>
              <a:gd name="T100" fmla="*/ 108 w 218"/>
              <a:gd name="T101" fmla="*/ 118 h 238"/>
              <a:gd name="T102" fmla="*/ 60 w 218"/>
              <a:gd name="T103" fmla="*/ 114 h 238"/>
              <a:gd name="T104" fmla="*/ 150 w 218"/>
              <a:gd name="T105" fmla="*/ 122 h 238"/>
              <a:gd name="T106" fmla="*/ 162 w 218"/>
              <a:gd name="T107" fmla="*/ 118 h 238"/>
              <a:gd name="T108" fmla="*/ 72 w 218"/>
              <a:gd name="T109" fmla="*/ 132 h 238"/>
              <a:gd name="T110" fmla="*/ 162 w 218"/>
              <a:gd name="T111" fmla="*/ 142 h 238"/>
              <a:gd name="T112" fmla="*/ 126 w 218"/>
              <a:gd name="T113" fmla="*/ 146 h 238"/>
              <a:gd name="T114" fmla="*/ 132 w 218"/>
              <a:gd name="T115" fmla="*/ 146 h 238"/>
              <a:gd name="T116" fmla="*/ 148 w 218"/>
              <a:gd name="T117" fmla="*/ 160 h 238"/>
              <a:gd name="T118" fmla="*/ 162 w 218"/>
              <a:gd name="T119" fmla="*/ 158 h 238"/>
              <a:gd name="T120" fmla="*/ 78 w 218"/>
              <a:gd name="T121" fmla="*/ 166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38">
                <a:moveTo>
                  <a:pt x="152" y="14"/>
                </a:moveTo>
                <a:lnTo>
                  <a:pt x="152" y="14"/>
                </a:lnTo>
                <a:lnTo>
                  <a:pt x="152" y="16"/>
                </a:lnTo>
                <a:lnTo>
                  <a:pt x="150" y="16"/>
                </a:lnTo>
                <a:lnTo>
                  <a:pt x="148" y="16"/>
                </a:lnTo>
                <a:lnTo>
                  <a:pt x="148" y="16"/>
                </a:lnTo>
                <a:lnTo>
                  <a:pt x="148" y="16"/>
                </a:lnTo>
                <a:lnTo>
                  <a:pt x="148" y="18"/>
                </a:lnTo>
                <a:lnTo>
                  <a:pt x="150" y="20"/>
                </a:lnTo>
                <a:lnTo>
                  <a:pt x="156" y="24"/>
                </a:lnTo>
                <a:lnTo>
                  <a:pt x="156" y="24"/>
                </a:lnTo>
                <a:lnTo>
                  <a:pt x="156" y="26"/>
                </a:lnTo>
                <a:lnTo>
                  <a:pt x="154" y="28"/>
                </a:lnTo>
                <a:lnTo>
                  <a:pt x="154" y="28"/>
                </a:lnTo>
                <a:lnTo>
                  <a:pt x="150" y="26"/>
                </a:lnTo>
                <a:lnTo>
                  <a:pt x="150" y="24"/>
                </a:lnTo>
                <a:lnTo>
                  <a:pt x="148" y="22"/>
                </a:lnTo>
                <a:lnTo>
                  <a:pt x="144" y="22"/>
                </a:lnTo>
                <a:lnTo>
                  <a:pt x="144" y="22"/>
                </a:lnTo>
                <a:lnTo>
                  <a:pt x="144" y="20"/>
                </a:lnTo>
                <a:lnTo>
                  <a:pt x="142" y="18"/>
                </a:lnTo>
                <a:lnTo>
                  <a:pt x="142" y="18"/>
                </a:lnTo>
                <a:lnTo>
                  <a:pt x="140" y="18"/>
                </a:lnTo>
                <a:lnTo>
                  <a:pt x="138" y="20"/>
                </a:lnTo>
                <a:lnTo>
                  <a:pt x="138" y="24"/>
                </a:lnTo>
                <a:lnTo>
                  <a:pt x="138" y="24"/>
                </a:lnTo>
                <a:lnTo>
                  <a:pt x="142" y="28"/>
                </a:lnTo>
                <a:lnTo>
                  <a:pt x="148" y="30"/>
                </a:lnTo>
                <a:lnTo>
                  <a:pt x="148" y="30"/>
                </a:lnTo>
                <a:lnTo>
                  <a:pt x="146" y="32"/>
                </a:lnTo>
                <a:lnTo>
                  <a:pt x="146" y="32"/>
                </a:lnTo>
                <a:lnTo>
                  <a:pt x="140" y="32"/>
                </a:lnTo>
                <a:lnTo>
                  <a:pt x="140" y="32"/>
                </a:lnTo>
                <a:lnTo>
                  <a:pt x="138" y="36"/>
                </a:lnTo>
                <a:lnTo>
                  <a:pt x="136" y="38"/>
                </a:lnTo>
                <a:lnTo>
                  <a:pt x="136" y="38"/>
                </a:lnTo>
                <a:lnTo>
                  <a:pt x="128" y="40"/>
                </a:lnTo>
                <a:lnTo>
                  <a:pt x="124" y="40"/>
                </a:lnTo>
                <a:lnTo>
                  <a:pt x="120" y="38"/>
                </a:lnTo>
                <a:lnTo>
                  <a:pt x="120" y="38"/>
                </a:lnTo>
                <a:lnTo>
                  <a:pt x="118" y="40"/>
                </a:lnTo>
                <a:lnTo>
                  <a:pt x="118" y="42"/>
                </a:lnTo>
                <a:lnTo>
                  <a:pt x="120" y="42"/>
                </a:lnTo>
                <a:lnTo>
                  <a:pt x="124" y="42"/>
                </a:lnTo>
                <a:lnTo>
                  <a:pt x="124" y="42"/>
                </a:lnTo>
                <a:lnTo>
                  <a:pt x="124" y="46"/>
                </a:lnTo>
                <a:lnTo>
                  <a:pt x="126" y="48"/>
                </a:lnTo>
                <a:lnTo>
                  <a:pt x="126" y="48"/>
                </a:lnTo>
                <a:lnTo>
                  <a:pt x="130" y="46"/>
                </a:lnTo>
                <a:lnTo>
                  <a:pt x="130" y="42"/>
                </a:lnTo>
                <a:lnTo>
                  <a:pt x="130" y="42"/>
                </a:lnTo>
                <a:lnTo>
                  <a:pt x="134" y="44"/>
                </a:lnTo>
                <a:lnTo>
                  <a:pt x="138" y="42"/>
                </a:lnTo>
                <a:lnTo>
                  <a:pt x="146" y="40"/>
                </a:lnTo>
                <a:lnTo>
                  <a:pt x="146" y="40"/>
                </a:lnTo>
                <a:lnTo>
                  <a:pt x="146" y="38"/>
                </a:lnTo>
                <a:lnTo>
                  <a:pt x="146" y="36"/>
                </a:lnTo>
                <a:lnTo>
                  <a:pt x="146" y="36"/>
                </a:lnTo>
                <a:lnTo>
                  <a:pt x="148" y="34"/>
                </a:lnTo>
                <a:lnTo>
                  <a:pt x="148" y="32"/>
                </a:lnTo>
                <a:lnTo>
                  <a:pt x="148" y="32"/>
                </a:lnTo>
                <a:lnTo>
                  <a:pt x="152" y="32"/>
                </a:lnTo>
                <a:lnTo>
                  <a:pt x="154" y="30"/>
                </a:lnTo>
                <a:lnTo>
                  <a:pt x="156" y="30"/>
                </a:lnTo>
                <a:lnTo>
                  <a:pt x="158" y="30"/>
                </a:lnTo>
                <a:lnTo>
                  <a:pt x="158" y="30"/>
                </a:lnTo>
                <a:lnTo>
                  <a:pt x="160" y="28"/>
                </a:lnTo>
                <a:lnTo>
                  <a:pt x="162" y="26"/>
                </a:lnTo>
                <a:lnTo>
                  <a:pt x="162" y="26"/>
                </a:lnTo>
                <a:lnTo>
                  <a:pt x="166" y="28"/>
                </a:lnTo>
                <a:lnTo>
                  <a:pt x="168" y="30"/>
                </a:lnTo>
                <a:lnTo>
                  <a:pt x="168" y="30"/>
                </a:lnTo>
                <a:lnTo>
                  <a:pt x="168" y="32"/>
                </a:lnTo>
                <a:lnTo>
                  <a:pt x="166" y="34"/>
                </a:lnTo>
                <a:lnTo>
                  <a:pt x="164" y="36"/>
                </a:lnTo>
                <a:lnTo>
                  <a:pt x="164" y="36"/>
                </a:lnTo>
                <a:lnTo>
                  <a:pt x="164" y="38"/>
                </a:lnTo>
                <a:lnTo>
                  <a:pt x="164" y="38"/>
                </a:lnTo>
                <a:lnTo>
                  <a:pt x="166" y="40"/>
                </a:lnTo>
                <a:lnTo>
                  <a:pt x="166" y="42"/>
                </a:lnTo>
                <a:lnTo>
                  <a:pt x="166" y="42"/>
                </a:lnTo>
                <a:lnTo>
                  <a:pt x="164" y="44"/>
                </a:lnTo>
                <a:lnTo>
                  <a:pt x="162" y="46"/>
                </a:lnTo>
                <a:lnTo>
                  <a:pt x="162" y="46"/>
                </a:lnTo>
                <a:lnTo>
                  <a:pt x="160" y="46"/>
                </a:lnTo>
                <a:lnTo>
                  <a:pt x="160" y="44"/>
                </a:lnTo>
                <a:lnTo>
                  <a:pt x="158" y="44"/>
                </a:lnTo>
                <a:lnTo>
                  <a:pt x="158" y="44"/>
                </a:lnTo>
                <a:lnTo>
                  <a:pt x="158" y="44"/>
                </a:lnTo>
                <a:lnTo>
                  <a:pt x="156" y="46"/>
                </a:lnTo>
                <a:lnTo>
                  <a:pt x="156" y="48"/>
                </a:lnTo>
                <a:lnTo>
                  <a:pt x="158" y="50"/>
                </a:lnTo>
                <a:lnTo>
                  <a:pt x="158" y="52"/>
                </a:lnTo>
                <a:lnTo>
                  <a:pt x="158" y="52"/>
                </a:lnTo>
                <a:lnTo>
                  <a:pt x="152" y="54"/>
                </a:lnTo>
                <a:lnTo>
                  <a:pt x="152" y="54"/>
                </a:lnTo>
                <a:lnTo>
                  <a:pt x="154" y="58"/>
                </a:lnTo>
                <a:lnTo>
                  <a:pt x="158" y="60"/>
                </a:lnTo>
                <a:lnTo>
                  <a:pt x="162" y="60"/>
                </a:lnTo>
                <a:lnTo>
                  <a:pt x="166" y="58"/>
                </a:lnTo>
                <a:lnTo>
                  <a:pt x="166" y="58"/>
                </a:lnTo>
                <a:lnTo>
                  <a:pt x="164" y="56"/>
                </a:lnTo>
                <a:lnTo>
                  <a:pt x="162" y="54"/>
                </a:lnTo>
                <a:lnTo>
                  <a:pt x="162" y="54"/>
                </a:lnTo>
                <a:lnTo>
                  <a:pt x="164" y="50"/>
                </a:lnTo>
                <a:lnTo>
                  <a:pt x="166" y="48"/>
                </a:lnTo>
                <a:lnTo>
                  <a:pt x="174" y="44"/>
                </a:lnTo>
                <a:lnTo>
                  <a:pt x="174" y="44"/>
                </a:lnTo>
                <a:lnTo>
                  <a:pt x="174" y="44"/>
                </a:lnTo>
                <a:lnTo>
                  <a:pt x="174" y="40"/>
                </a:lnTo>
                <a:lnTo>
                  <a:pt x="174" y="40"/>
                </a:lnTo>
                <a:lnTo>
                  <a:pt x="180" y="42"/>
                </a:lnTo>
                <a:lnTo>
                  <a:pt x="184" y="42"/>
                </a:lnTo>
                <a:lnTo>
                  <a:pt x="186" y="42"/>
                </a:lnTo>
                <a:lnTo>
                  <a:pt x="186" y="42"/>
                </a:lnTo>
                <a:lnTo>
                  <a:pt x="186" y="44"/>
                </a:lnTo>
                <a:lnTo>
                  <a:pt x="182" y="46"/>
                </a:lnTo>
                <a:lnTo>
                  <a:pt x="180" y="46"/>
                </a:lnTo>
                <a:lnTo>
                  <a:pt x="176" y="46"/>
                </a:lnTo>
                <a:lnTo>
                  <a:pt x="176" y="46"/>
                </a:lnTo>
                <a:lnTo>
                  <a:pt x="174" y="48"/>
                </a:lnTo>
                <a:lnTo>
                  <a:pt x="176" y="50"/>
                </a:lnTo>
                <a:lnTo>
                  <a:pt x="178" y="54"/>
                </a:lnTo>
                <a:lnTo>
                  <a:pt x="178" y="54"/>
                </a:lnTo>
                <a:lnTo>
                  <a:pt x="180" y="54"/>
                </a:lnTo>
                <a:lnTo>
                  <a:pt x="182" y="52"/>
                </a:lnTo>
                <a:lnTo>
                  <a:pt x="184" y="50"/>
                </a:lnTo>
                <a:lnTo>
                  <a:pt x="186" y="50"/>
                </a:lnTo>
                <a:lnTo>
                  <a:pt x="186" y="50"/>
                </a:lnTo>
                <a:lnTo>
                  <a:pt x="186" y="58"/>
                </a:lnTo>
                <a:lnTo>
                  <a:pt x="186" y="62"/>
                </a:lnTo>
                <a:lnTo>
                  <a:pt x="186" y="66"/>
                </a:lnTo>
                <a:lnTo>
                  <a:pt x="186" y="66"/>
                </a:lnTo>
                <a:lnTo>
                  <a:pt x="192" y="64"/>
                </a:lnTo>
                <a:lnTo>
                  <a:pt x="196" y="62"/>
                </a:lnTo>
                <a:lnTo>
                  <a:pt x="196" y="62"/>
                </a:lnTo>
                <a:lnTo>
                  <a:pt x="198" y="58"/>
                </a:lnTo>
                <a:lnTo>
                  <a:pt x="200" y="56"/>
                </a:lnTo>
                <a:lnTo>
                  <a:pt x="202" y="56"/>
                </a:lnTo>
                <a:lnTo>
                  <a:pt x="202" y="56"/>
                </a:lnTo>
                <a:lnTo>
                  <a:pt x="204" y="58"/>
                </a:lnTo>
                <a:lnTo>
                  <a:pt x="202" y="60"/>
                </a:lnTo>
                <a:lnTo>
                  <a:pt x="200" y="62"/>
                </a:lnTo>
                <a:lnTo>
                  <a:pt x="198" y="62"/>
                </a:lnTo>
                <a:lnTo>
                  <a:pt x="198" y="62"/>
                </a:lnTo>
                <a:lnTo>
                  <a:pt x="198" y="66"/>
                </a:lnTo>
                <a:lnTo>
                  <a:pt x="196" y="68"/>
                </a:lnTo>
                <a:lnTo>
                  <a:pt x="192" y="72"/>
                </a:lnTo>
                <a:lnTo>
                  <a:pt x="192" y="72"/>
                </a:lnTo>
                <a:lnTo>
                  <a:pt x="194" y="74"/>
                </a:lnTo>
                <a:lnTo>
                  <a:pt x="194" y="76"/>
                </a:lnTo>
                <a:lnTo>
                  <a:pt x="194" y="76"/>
                </a:lnTo>
                <a:lnTo>
                  <a:pt x="196" y="76"/>
                </a:lnTo>
                <a:lnTo>
                  <a:pt x="200" y="76"/>
                </a:lnTo>
                <a:lnTo>
                  <a:pt x="200" y="76"/>
                </a:lnTo>
                <a:lnTo>
                  <a:pt x="198" y="80"/>
                </a:lnTo>
                <a:lnTo>
                  <a:pt x="196" y="82"/>
                </a:lnTo>
                <a:lnTo>
                  <a:pt x="196" y="84"/>
                </a:lnTo>
                <a:lnTo>
                  <a:pt x="198" y="88"/>
                </a:lnTo>
                <a:lnTo>
                  <a:pt x="198" y="88"/>
                </a:lnTo>
                <a:lnTo>
                  <a:pt x="194" y="92"/>
                </a:lnTo>
                <a:lnTo>
                  <a:pt x="194" y="92"/>
                </a:lnTo>
                <a:lnTo>
                  <a:pt x="196" y="96"/>
                </a:lnTo>
                <a:lnTo>
                  <a:pt x="200" y="98"/>
                </a:lnTo>
                <a:lnTo>
                  <a:pt x="200" y="98"/>
                </a:lnTo>
                <a:lnTo>
                  <a:pt x="202" y="98"/>
                </a:lnTo>
                <a:lnTo>
                  <a:pt x="206" y="96"/>
                </a:lnTo>
                <a:lnTo>
                  <a:pt x="206" y="96"/>
                </a:lnTo>
                <a:lnTo>
                  <a:pt x="200" y="104"/>
                </a:lnTo>
                <a:lnTo>
                  <a:pt x="200" y="104"/>
                </a:lnTo>
                <a:lnTo>
                  <a:pt x="204" y="108"/>
                </a:lnTo>
                <a:lnTo>
                  <a:pt x="206" y="112"/>
                </a:lnTo>
                <a:lnTo>
                  <a:pt x="206" y="112"/>
                </a:lnTo>
                <a:lnTo>
                  <a:pt x="210" y="110"/>
                </a:lnTo>
                <a:lnTo>
                  <a:pt x="212" y="108"/>
                </a:lnTo>
                <a:lnTo>
                  <a:pt x="214" y="110"/>
                </a:lnTo>
                <a:lnTo>
                  <a:pt x="214" y="110"/>
                </a:lnTo>
                <a:lnTo>
                  <a:pt x="214" y="114"/>
                </a:lnTo>
                <a:lnTo>
                  <a:pt x="212" y="114"/>
                </a:lnTo>
                <a:lnTo>
                  <a:pt x="210" y="116"/>
                </a:lnTo>
                <a:lnTo>
                  <a:pt x="210" y="116"/>
                </a:lnTo>
                <a:lnTo>
                  <a:pt x="210" y="116"/>
                </a:lnTo>
                <a:lnTo>
                  <a:pt x="210" y="118"/>
                </a:lnTo>
                <a:lnTo>
                  <a:pt x="212" y="120"/>
                </a:lnTo>
                <a:lnTo>
                  <a:pt x="214" y="122"/>
                </a:lnTo>
                <a:lnTo>
                  <a:pt x="214" y="124"/>
                </a:lnTo>
                <a:lnTo>
                  <a:pt x="214" y="124"/>
                </a:lnTo>
                <a:lnTo>
                  <a:pt x="218" y="124"/>
                </a:lnTo>
                <a:lnTo>
                  <a:pt x="218" y="126"/>
                </a:lnTo>
                <a:lnTo>
                  <a:pt x="218" y="126"/>
                </a:lnTo>
                <a:lnTo>
                  <a:pt x="218" y="128"/>
                </a:lnTo>
                <a:lnTo>
                  <a:pt x="216" y="128"/>
                </a:lnTo>
                <a:lnTo>
                  <a:pt x="214" y="128"/>
                </a:lnTo>
                <a:lnTo>
                  <a:pt x="214" y="128"/>
                </a:lnTo>
                <a:lnTo>
                  <a:pt x="214" y="128"/>
                </a:lnTo>
                <a:lnTo>
                  <a:pt x="212" y="134"/>
                </a:lnTo>
                <a:lnTo>
                  <a:pt x="212" y="138"/>
                </a:lnTo>
                <a:lnTo>
                  <a:pt x="212" y="138"/>
                </a:lnTo>
                <a:lnTo>
                  <a:pt x="214" y="140"/>
                </a:lnTo>
                <a:lnTo>
                  <a:pt x="214" y="140"/>
                </a:lnTo>
                <a:lnTo>
                  <a:pt x="212" y="142"/>
                </a:lnTo>
                <a:lnTo>
                  <a:pt x="212" y="148"/>
                </a:lnTo>
                <a:lnTo>
                  <a:pt x="212" y="148"/>
                </a:lnTo>
                <a:lnTo>
                  <a:pt x="208" y="148"/>
                </a:lnTo>
                <a:lnTo>
                  <a:pt x="208" y="146"/>
                </a:lnTo>
                <a:lnTo>
                  <a:pt x="206" y="146"/>
                </a:lnTo>
                <a:lnTo>
                  <a:pt x="204" y="146"/>
                </a:lnTo>
                <a:lnTo>
                  <a:pt x="204" y="146"/>
                </a:lnTo>
                <a:lnTo>
                  <a:pt x="204" y="146"/>
                </a:lnTo>
                <a:lnTo>
                  <a:pt x="204" y="148"/>
                </a:lnTo>
                <a:lnTo>
                  <a:pt x="206" y="150"/>
                </a:lnTo>
                <a:lnTo>
                  <a:pt x="204" y="152"/>
                </a:lnTo>
                <a:lnTo>
                  <a:pt x="204" y="152"/>
                </a:lnTo>
                <a:lnTo>
                  <a:pt x="202" y="150"/>
                </a:lnTo>
                <a:lnTo>
                  <a:pt x="202" y="150"/>
                </a:lnTo>
                <a:lnTo>
                  <a:pt x="200" y="148"/>
                </a:lnTo>
                <a:lnTo>
                  <a:pt x="200" y="148"/>
                </a:lnTo>
                <a:lnTo>
                  <a:pt x="194" y="148"/>
                </a:lnTo>
                <a:lnTo>
                  <a:pt x="190" y="146"/>
                </a:lnTo>
                <a:lnTo>
                  <a:pt x="186" y="146"/>
                </a:lnTo>
                <a:lnTo>
                  <a:pt x="184" y="150"/>
                </a:lnTo>
                <a:lnTo>
                  <a:pt x="184" y="150"/>
                </a:lnTo>
                <a:lnTo>
                  <a:pt x="184" y="150"/>
                </a:lnTo>
                <a:lnTo>
                  <a:pt x="184" y="152"/>
                </a:lnTo>
                <a:lnTo>
                  <a:pt x="186" y="154"/>
                </a:lnTo>
                <a:lnTo>
                  <a:pt x="186" y="154"/>
                </a:lnTo>
                <a:lnTo>
                  <a:pt x="196" y="154"/>
                </a:lnTo>
                <a:lnTo>
                  <a:pt x="196" y="154"/>
                </a:lnTo>
                <a:lnTo>
                  <a:pt x="200" y="158"/>
                </a:lnTo>
                <a:lnTo>
                  <a:pt x="206" y="160"/>
                </a:lnTo>
                <a:lnTo>
                  <a:pt x="206" y="160"/>
                </a:lnTo>
                <a:lnTo>
                  <a:pt x="204" y="160"/>
                </a:lnTo>
                <a:lnTo>
                  <a:pt x="202" y="160"/>
                </a:lnTo>
                <a:lnTo>
                  <a:pt x="202" y="160"/>
                </a:lnTo>
                <a:lnTo>
                  <a:pt x="194" y="168"/>
                </a:lnTo>
                <a:lnTo>
                  <a:pt x="190" y="170"/>
                </a:lnTo>
                <a:lnTo>
                  <a:pt x="182" y="170"/>
                </a:lnTo>
                <a:lnTo>
                  <a:pt x="182" y="170"/>
                </a:lnTo>
                <a:lnTo>
                  <a:pt x="180" y="172"/>
                </a:lnTo>
                <a:lnTo>
                  <a:pt x="180" y="172"/>
                </a:lnTo>
                <a:lnTo>
                  <a:pt x="178" y="174"/>
                </a:lnTo>
                <a:lnTo>
                  <a:pt x="176" y="174"/>
                </a:lnTo>
                <a:lnTo>
                  <a:pt x="176" y="174"/>
                </a:lnTo>
                <a:lnTo>
                  <a:pt x="168" y="172"/>
                </a:lnTo>
                <a:lnTo>
                  <a:pt x="164" y="172"/>
                </a:lnTo>
                <a:lnTo>
                  <a:pt x="160" y="174"/>
                </a:lnTo>
                <a:lnTo>
                  <a:pt x="160" y="174"/>
                </a:lnTo>
                <a:lnTo>
                  <a:pt x="174" y="180"/>
                </a:lnTo>
                <a:lnTo>
                  <a:pt x="174" y="180"/>
                </a:lnTo>
                <a:lnTo>
                  <a:pt x="178" y="178"/>
                </a:lnTo>
                <a:lnTo>
                  <a:pt x="180" y="178"/>
                </a:lnTo>
                <a:lnTo>
                  <a:pt x="180" y="178"/>
                </a:lnTo>
                <a:lnTo>
                  <a:pt x="182" y="180"/>
                </a:lnTo>
                <a:lnTo>
                  <a:pt x="182" y="184"/>
                </a:lnTo>
                <a:lnTo>
                  <a:pt x="182" y="184"/>
                </a:lnTo>
                <a:lnTo>
                  <a:pt x="184" y="186"/>
                </a:lnTo>
                <a:lnTo>
                  <a:pt x="186" y="188"/>
                </a:lnTo>
                <a:lnTo>
                  <a:pt x="186" y="190"/>
                </a:lnTo>
                <a:lnTo>
                  <a:pt x="186" y="190"/>
                </a:lnTo>
                <a:lnTo>
                  <a:pt x="180" y="190"/>
                </a:lnTo>
                <a:lnTo>
                  <a:pt x="176" y="188"/>
                </a:lnTo>
                <a:lnTo>
                  <a:pt x="172" y="186"/>
                </a:lnTo>
                <a:lnTo>
                  <a:pt x="168" y="188"/>
                </a:lnTo>
                <a:lnTo>
                  <a:pt x="168" y="188"/>
                </a:lnTo>
                <a:lnTo>
                  <a:pt x="160" y="184"/>
                </a:lnTo>
                <a:lnTo>
                  <a:pt x="154" y="180"/>
                </a:lnTo>
                <a:lnTo>
                  <a:pt x="154" y="180"/>
                </a:lnTo>
                <a:lnTo>
                  <a:pt x="148" y="182"/>
                </a:lnTo>
                <a:lnTo>
                  <a:pt x="144" y="184"/>
                </a:lnTo>
                <a:lnTo>
                  <a:pt x="144" y="184"/>
                </a:lnTo>
                <a:lnTo>
                  <a:pt x="142" y="182"/>
                </a:lnTo>
                <a:lnTo>
                  <a:pt x="142" y="180"/>
                </a:lnTo>
                <a:lnTo>
                  <a:pt x="144" y="174"/>
                </a:lnTo>
                <a:lnTo>
                  <a:pt x="144" y="174"/>
                </a:lnTo>
                <a:lnTo>
                  <a:pt x="142" y="174"/>
                </a:lnTo>
                <a:lnTo>
                  <a:pt x="140" y="172"/>
                </a:lnTo>
                <a:lnTo>
                  <a:pt x="140" y="172"/>
                </a:lnTo>
                <a:lnTo>
                  <a:pt x="138" y="172"/>
                </a:lnTo>
                <a:lnTo>
                  <a:pt x="138" y="174"/>
                </a:lnTo>
                <a:lnTo>
                  <a:pt x="138" y="176"/>
                </a:lnTo>
                <a:lnTo>
                  <a:pt x="138" y="178"/>
                </a:lnTo>
                <a:lnTo>
                  <a:pt x="138" y="178"/>
                </a:lnTo>
                <a:lnTo>
                  <a:pt x="134" y="176"/>
                </a:lnTo>
                <a:lnTo>
                  <a:pt x="130" y="176"/>
                </a:lnTo>
                <a:lnTo>
                  <a:pt x="130" y="176"/>
                </a:lnTo>
                <a:lnTo>
                  <a:pt x="128" y="176"/>
                </a:lnTo>
                <a:lnTo>
                  <a:pt x="128" y="178"/>
                </a:lnTo>
                <a:lnTo>
                  <a:pt x="126" y="180"/>
                </a:lnTo>
                <a:lnTo>
                  <a:pt x="124" y="180"/>
                </a:lnTo>
                <a:lnTo>
                  <a:pt x="124" y="180"/>
                </a:lnTo>
                <a:lnTo>
                  <a:pt x="122" y="176"/>
                </a:lnTo>
                <a:lnTo>
                  <a:pt x="122" y="174"/>
                </a:lnTo>
                <a:lnTo>
                  <a:pt x="118" y="172"/>
                </a:lnTo>
                <a:lnTo>
                  <a:pt x="118" y="172"/>
                </a:lnTo>
                <a:lnTo>
                  <a:pt x="116" y="174"/>
                </a:lnTo>
                <a:lnTo>
                  <a:pt x="116" y="174"/>
                </a:lnTo>
                <a:lnTo>
                  <a:pt x="118" y="178"/>
                </a:lnTo>
                <a:lnTo>
                  <a:pt x="118" y="180"/>
                </a:lnTo>
                <a:lnTo>
                  <a:pt x="118" y="182"/>
                </a:lnTo>
                <a:lnTo>
                  <a:pt x="118" y="182"/>
                </a:lnTo>
                <a:lnTo>
                  <a:pt x="114" y="184"/>
                </a:lnTo>
                <a:lnTo>
                  <a:pt x="110" y="184"/>
                </a:lnTo>
                <a:lnTo>
                  <a:pt x="110" y="184"/>
                </a:lnTo>
                <a:lnTo>
                  <a:pt x="112" y="204"/>
                </a:lnTo>
                <a:lnTo>
                  <a:pt x="114" y="226"/>
                </a:lnTo>
                <a:lnTo>
                  <a:pt x="114" y="226"/>
                </a:lnTo>
                <a:lnTo>
                  <a:pt x="118" y="228"/>
                </a:lnTo>
                <a:lnTo>
                  <a:pt x="122" y="230"/>
                </a:lnTo>
                <a:lnTo>
                  <a:pt x="122" y="230"/>
                </a:lnTo>
                <a:lnTo>
                  <a:pt x="128" y="232"/>
                </a:lnTo>
                <a:lnTo>
                  <a:pt x="128" y="232"/>
                </a:lnTo>
                <a:lnTo>
                  <a:pt x="140" y="232"/>
                </a:lnTo>
                <a:lnTo>
                  <a:pt x="154" y="232"/>
                </a:lnTo>
                <a:lnTo>
                  <a:pt x="154" y="232"/>
                </a:lnTo>
                <a:lnTo>
                  <a:pt x="164" y="234"/>
                </a:lnTo>
                <a:lnTo>
                  <a:pt x="172" y="236"/>
                </a:lnTo>
                <a:lnTo>
                  <a:pt x="172" y="236"/>
                </a:lnTo>
                <a:lnTo>
                  <a:pt x="170" y="238"/>
                </a:lnTo>
                <a:lnTo>
                  <a:pt x="170" y="238"/>
                </a:lnTo>
                <a:lnTo>
                  <a:pt x="166" y="238"/>
                </a:lnTo>
                <a:lnTo>
                  <a:pt x="166" y="238"/>
                </a:lnTo>
                <a:lnTo>
                  <a:pt x="108" y="238"/>
                </a:lnTo>
                <a:lnTo>
                  <a:pt x="48" y="238"/>
                </a:lnTo>
                <a:lnTo>
                  <a:pt x="48" y="238"/>
                </a:lnTo>
                <a:lnTo>
                  <a:pt x="50" y="236"/>
                </a:lnTo>
                <a:lnTo>
                  <a:pt x="54" y="234"/>
                </a:lnTo>
                <a:lnTo>
                  <a:pt x="62" y="232"/>
                </a:lnTo>
                <a:lnTo>
                  <a:pt x="62" y="232"/>
                </a:lnTo>
                <a:lnTo>
                  <a:pt x="76" y="232"/>
                </a:lnTo>
                <a:lnTo>
                  <a:pt x="76" y="232"/>
                </a:lnTo>
                <a:lnTo>
                  <a:pt x="80" y="230"/>
                </a:lnTo>
                <a:lnTo>
                  <a:pt x="80" y="230"/>
                </a:lnTo>
                <a:lnTo>
                  <a:pt x="94" y="232"/>
                </a:lnTo>
                <a:lnTo>
                  <a:pt x="100" y="232"/>
                </a:lnTo>
                <a:lnTo>
                  <a:pt x="104" y="228"/>
                </a:lnTo>
                <a:lnTo>
                  <a:pt x="104" y="228"/>
                </a:lnTo>
                <a:lnTo>
                  <a:pt x="104" y="212"/>
                </a:lnTo>
                <a:lnTo>
                  <a:pt x="104" y="212"/>
                </a:lnTo>
                <a:lnTo>
                  <a:pt x="104" y="198"/>
                </a:lnTo>
                <a:lnTo>
                  <a:pt x="104" y="188"/>
                </a:lnTo>
                <a:lnTo>
                  <a:pt x="104" y="188"/>
                </a:lnTo>
                <a:lnTo>
                  <a:pt x="100" y="184"/>
                </a:lnTo>
                <a:lnTo>
                  <a:pt x="96" y="180"/>
                </a:lnTo>
                <a:lnTo>
                  <a:pt x="96" y="180"/>
                </a:lnTo>
                <a:lnTo>
                  <a:pt x="92" y="182"/>
                </a:lnTo>
                <a:lnTo>
                  <a:pt x="88" y="180"/>
                </a:lnTo>
                <a:lnTo>
                  <a:pt x="78" y="180"/>
                </a:lnTo>
                <a:lnTo>
                  <a:pt x="78" y="180"/>
                </a:lnTo>
                <a:lnTo>
                  <a:pt x="76" y="180"/>
                </a:lnTo>
                <a:lnTo>
                  <a:pt x="74" y="178"/>
                </a:lnTo>
                <a:lnTo>
                  <a:pt x="72" y="176"/>
                </a:lnTo>
                <a:lnTo>
                  <a:pt x="72" y="176"/>
                </a:lnTo>
                <a:lnTo>
                  <a:pt x="70" y="178"/>
                </a:lnTo>
                <a:lnTo>
                  <a:pt x="70" y="182"/>
                </a:lnTo>
                <a:lnTo>
                  <a:pt x="70" y="182"/>
                </a:lnTo>
                <a:lnTo>
                  <a:pt x="66" y="182"/>
                </a:lnTo>
                <a:lnTo>
                  <a:pt x="64" y="182"/>
                </a:lnTo>
                <a:lnTo>
                  <a:pt x="62" y="184"/>
                </a:lnTo>
                <a:lnTo>
                  <a:pt x="60" y="186"/>
                </a:lnTo>
                <a:lnTo>
                  <a:pt x="60" y="186"/>
                </a:lnTo>
                <a:lnTo>
                  <a:pt x="60" y="182"/>
                </a:lnTo>
                <a:lnTo>
                  <a:pt x="62" y="178"/>
                </a:lnTo>
                <a:lnTo>
                  <a:pt x="66" y="176"/>
                </a:lnTo>
                <a:lnTo>
                  <a:pt x="68" y="172"/>
                </a:lnTo>
                <a:lnTo>
                  <a:pt x="68" y="172"/>
                </a:lnTo>
                <a:lnTo>
                  <a:pt x="68" y="172"/>
                </a:lnTo>
                <a:lnTo>
                  <a:pt x="66" y="170"/>
                </a:lnTo>
                <a:lnTo>
                  <a:pt x="64" y="170"/>
                </a:lnTo>
                <a:lnTo>
                  <a:pt x="64" y="170"/>
                </a:lnTo>
                <a:lnTo>
                  <a:pt x="66" y="164"/>
                </a:lnTo>
                <a:lnTo>
                  <a:pt x="70" y="160"/>
                </a:lnTo>
                <a:lnTo>
                  <a:pt x="70" y="160"/>
                </a:lnTo>
                <a:lnTo>
                  <a:pt x="68" y="156"/>
                </a:lnTo>
                <a:lnTo>
                  <a:pt x="68" y="156"/>
                </a:lnTo>
                <a:lnTo>
                  <a:pt x="64" y="156"/>
                </a:lnTo>
                <a:lnTo>
                  <a:pt x="60" y="154"/>
                </a:lnTo>
                <a:lnTo>
                  <a:pt x="58" y="152"/>
                </a:lnTo>
                <a:lnTo>
                  <a:pt x="54" y="154"/>
                </a:lnTo>
                <a:lnTo>
                  <a:pt x="54" y="154"/>
                </a:lnTo>
                <a:lnTo>
                  <a:pt x="56" y="156"/>
                </a:lnTo>
                <a:lnTo>
                  <a:pt x="58" y="158"/>
                </a:lnTo>
                <a:lnTo>
                  <a:pt x="62" y="158"/>
                </a:lnTo>
                <a:lnTo>
                  <a:pt x="66" y="158"/>
                </a:lnTo>
                <a:lnTo>
                  <a:pt x="66" y="158"/>
                </a:lnTo>
                <a:lnTo>
                  <a:pt x="64" y="162"/>
                </a:lnTo>
                <a:lnTo>
                  <a:pt x="62" y="164"/>
                </a:lnTo>
                <a:lnTo>
                  <a:pt x="60" y="166"/>
                </a:lnTo>
                <a:lnTo>
                  <a:pt x="58" y="168"/>
                </a:lnTo>
                <a:lnTo>
                  <a:pt x="58" y="168"/>
                </a:lnTo>
                <a:lnTo>
                  <a:pt x="56" y="168"/>
                </a:lnTo>
                <a:lnTo>
                  <a:pt x="54" y="168"/>
                </a:lnTo>
                <a:lnTo>
                  <a:pt x="50" y="168"/>
                </a:lnTo>
                <a:lnTo>
                  <a:pt x="48" y="166"/>
                </a:lnTo>
                <a:lnTo>
                  <a:pt x="48" y="166"/>
                </a:lnTo>
                <a:lnTo>
                  <a:pt x="50" y="166"/>
                </a:lnTo>
                <a:lnTo>
                  <a:pt x="52" y="162"/>
                </a:lnTo>
                <a:lnTo>
                  <a:pt x="52" y="162"/>
                </a:lnTo>
                <a:lnTo>
                  <a:pt x="50" y="160"/>
                </a:lnTo>
                <a:lnTo>
                  <a:pt x="48" y="160"/>
                </a:lnTo>
                <a:lnTo>
                  <a:pt x="48" y="160"/>
                </a:lnTo>
                <a:lnTo>
                  <a:pt x="38" y="162"/>
                </a:lnTo>
                <a:lnTo>
                  <a:pt x="38" y="162"/>
                </a:lnTo>
                <a:lnTo>
                  <a:pt x="34" y="162"/>
                </a:lnTo>
                <a:lnTo>
                  <a:pt x="30" y="162"/>
                </a:lnTo>
                <a:lnTo>
                  <a:pt x="22" y="164"/>
                </a:lnTo>
                <a:lnTo>
                  <a:pt x="22" y="164"/>
                </a:lnTo>
                <a:lnTo>
                  <a:pt x="14" y="164"/>
                </a:lnTo>
                <a:lnTo>
                  <a:pt x="4" y="162"/>
                </a:lnTo>
                <a:lnTo>
                  <a:pt x="4" y="162"/>
                </a:lnTo>
                <a:lnTo>
                  <a:pt x="4" y="158"/>
                </a:lnTo>
                <a:lnTo>
                  <a:pt x="4" y="158"/>
                </a:lnTo>
                <a:lnTo>
                  <a:pt x="4" y="156"/>
                </a:lnTo>
                <a:lnTo>
                  <a:pt x="2" y="154"/>
                </a:lnTo>
                <a:lnTo>
                  <a:pt x="0" y="154"/>
                </a:lnTo>
                <a:lnTo>
                  <a:pt x="0" y="152"/>
                </a:lnTo>
                <a:lnTo>
                  <a:pt x="0" y="152"/>
                </a:lnTo>
                <a:lnTo>
                  <a:pt x="2" y="152"/>
                </a:lnTo>
                <a:lnTo>
                  <a:pt x="4" y="154"/>
                </a:lnTo>
                <a:lnTo>
                  <a:pt x="6" y="156"/>
                </a:lnTo>
                <a:lnTo>
                  <a:pt x="6" y="156"/>
                </a:lnTo>
                <a:lnTo>
                  <a:pt x="16" y="156"/>
                </a:lnTo>
                <a:lnTo>
                  <a:pt x="20" y="156"/>
                </a:lnTo>
                <a:lnTo>
                  <a:pt x="22" y="154"/>
                </a:lnTo>
                <a:lnTo>
                  <a:pt x="22" y="154"/>
                </a:lnTo>
                <a:lnTo>
                  <a:pt x="22" y="150"/>
                </a:lnTo>
                <a:lnTo>
                  <a:pt x="20" y="148"/>
                </a:lnTo>
                <a:lnTo>
                  <a:pt x="16" y="146"/>
                </a:lnTo>
                <a:lnTo>
                  <a:pt x="16" y="146"/>
                </a:lnTo>
                <a:lnTo>
                  <a:pt x="18" y="144"/>
                </a:lnTo>
                <a:lnTo>
                  <a:pt x="20" y="140"/>
                </a:lnTo>
                <a:lnTo>
                  <a:pt x="20" y="140"/>
                </a:lnTo>
                <a:lnTo>
                  <a:pt x="18" y="138"/>
                </a:lnTo>
                <a:lnTo>
                  <a:pt x="18" y="138"/>
                </a:lnTo>
                <a:lnTo>
                  <a:pt x="14" y="138"/>
                </a:lnTo>
                <a:lnTo>
                  <a:pt x="14" y="138"/>
                </a:lnTo>
                <a:lnTo>
                  <a:pt x="14" y="136"/>
                </a:lnTo>
                <a:lnTo>
                  <a:pt x="16" y="134"/>
                </a:lnTo>
                <a:lnTo>
                  <a:pt x="18" y="134"/>
                </a:lnTo>
                <a:lnTo>
                  <a:pt x="18" y="132"/>
                </a:lnTo>
                <a:lnTo>
                  <a:pt x="18" y="132"/>
                </a:lnTo>
                <a:lnTo>
                  <a:pt x="22" y="132"/>
                </a:lnTo>
                <a:lnTo>
                  <a:pt x="26" y="132"/>
                </a:lnTo>
                <a:lnTo>
                  <a:pt x="26" y="132"/>
                </a:lnTo>
                <a:lnTo>
                  <a:pt x="26" y="130"/>
                </a:lnTo>
                <a:lnTo>
                  <a:pt x="24" y="130"/>
                </a:lnTo>
                <a:lnTo>
                  <a:pt x="20" y="128"/>
                </a:lnTo>
                <a:lnTo>
                  <a:pt x="20" y="128"/>
                </a:lnTo>
                <a:lnTo>
                  <a:pt x="18" y="130"/>
                </a:lnTo>
                <a:lnTo>
                  <a:pt x="18" y="132"/>
                </a:lnTo>
                <a:lnTo>
                  <a:pt x="18" y="132"/>
                </a:lnTo>
                <a:lnTo>
                  <a:pt x="16" y="130"/>
                </a:lnTo>
                <a:lnTo>
                  <a:pt x="14" y="128"/>
                </a:lnTo>
                <a:lnTo>
                  <a:pt x="12" y="126"/>
                </a:lnTo>
                <a:lnTo>
                  <a:pt x="14" y="122"/>
                </a:lnTo>
                <a:lnTo>
                  <a:pt x="14" y="122"/>
                </a:lnTo>
                <a:lnTo>
                  <a:pt x="20" y="124"/>
                </a:lnTo>
                <a:lnTo>
                  <a:pt x="22" y="124"/>
                </a:lnTo>
                <a:lnTo>
                  <a:pt x="26" y="122"/>
                </a:lnTo>
                <a:lnTo>
                  <a:pt x="26" y="122"/>
                </a:lnTo>
                <a:lnTo>
                  <a:pt x="28" y="126"/>
                </a:lnTo>
                <a:lnTo>
                  <a:pt x="30" y="128"/>
                </a:lnTo>
                <a:lnTo>
                  <a:pt x="30" y="128"/>
                </a:lnTo>
                <a:lnTo>
                  <a:pt x="34" y="128"/>
                </a:lnTo>
                <a:lnTo>
                  <a:pt x="36" y="126"/>
                </a:lnTo>
                <a:lnTo>
                  <a:pt x="36" y="126"/>
                </a:lnTo>
                <a:lnTo>
                  <a:pt x="38" y="128"/>
                </a:lnTo>
                <a:lnTo>
                  <a:pt x="38" y="128"/>
                </a:lnTo>
                <a:lnTo>
                  <a:pt x="38" y="130"/>
                </a:lnTo>
                <a:lnTo>
                  <a:pt x="40" y="130"/>
                </a:lnTo>
                <a:lnTo>
                  <a:pt x="40" y="130"/>
                </a:lnTo>
                <a:lnTo>
                  <a:pt x="48" y="128"/>
                </a:lnTo>
                <a:lnTo>
                  <a:pt x="52" y="122"/>
                </a:lnTo>
                <a:lnTo>
                  <a:pt x="52" y="122"/>
                </a:lnTo>
                <a:lnTo>
                  <a:pt x="50" y="122"/>
                </a:lnTo>
                <a:lnTo>
                  <a:pt x="50" y="122"/>
                </a:lnTo>
                <a:lnTo>
                  <a:pt x="48" y="124"/>
                </a:lnTo>
                <a:lnTo>
                  <a:pt x="44" y="124"/>
                </a:lnTo>
                <a:lnTo>
                  <a:pt x="44" y="124"/>
                </a:lnTo>
                <a:lnTo>
                  <a:pt x="44" y="122"/>
                </a:lnTo>
                <a:lnTo>
                  <a:pt x="46" y="120"/>
                </a:lnTo>
                <a:lnTo>
                  <a:pt x="48" y="120"/>
                </a:lnTo>
                <a:lnTo>
                  <a:pt x="48" y="120"/>
                </a:lnTo>
                <a:lnTo>
                  <a:pt x="48" y="118"/>
                </a:lnTo>
                <a:lnTo>
                  <a:pt x="46" y="116"/>
                </a:lnTo>
                <a:lnTo>
                  <a:pt x="46" y="116"/>
                </a:lnTo>
                <a:lnTo>
                  <a:pt x="42" y="116"/>
                </a:lnTo>
                <a:lnTo>
                  <a:pt x="38" y="120"/>
                </a:lnTo>
                <a:lnTo>
                  <a:pt x="38" y="120"/>
                </a:lnTo>
                <a:lnTo>
                  <a:pt x="34" y="118"/>
                </a:lnTo>
                <a:lnTo>
                  <a:pt x="32" y="114"/>
                </a:lnTo>
                <a:lnTo>
                  <a:pt x="32" y="114"/>
                </a:lnTo>
                <a:lnTo>
                  <a:pt x="24" y="114"/>
                </a:lnTo>
                <a:lnTo>
                  <a:pt x="18" y="114"/>
                </a:lnTo>
                <a:lnTo>
                  <a:pt x="18" y="114"/>
                </a:lnTo>
                <a:lnTo>
                  <a:pt x="16" y="112"/>
                </a:lnTo>
                <a:lnTo>
                  <a:pt x="14" y="110"/>
                </a:lnTo>
                <a:lnTo>
                  <a:pt x="12" y="108"/>
                </a:lnTo>
                <a:lnTo>
                  <a:pt x="10" y="106"/>
                </a:lnTo>
                <a:lnTo>
                  <a:pt x="10" y="106"/>
                </a:lnTo>
                <a:lnTo>
                  <a:pt x="10" y="104"/>
                </a:lnTo>
                <a:lnTo>
                  <a:pt x="12" y="104"/>
                </a:lnTo>
                <a:lnTo>
                  <a:pt x="14" y="104"/>
                </a:lnTo>
                <a:lnTo>
                  <a:pt x="16" y="104"/>
                </a:lnTo>
                <a:lnTo>
                  <a:pt x="16" y="104"/>
                </a:lnTo>
                <a:lnTo>
                  <a:pt x="20" y="100"/>
                </a:lnTo>
                <a:lnTo>
                  <a:pt x="20" y="100"/>
                </a:lnTo>
                <a:lnTo>
                  <a:pt x="24" y="100"/>
                </a:lnTo>
                <a:lnTo>
                  <a:pt x="24" y="102"/>
                </a:lnTo>
                <a:lnTo>
                  <a:pt x="28" y="104"/>
                </a:lnTo>
                <a:lnTo>
                  <a:pt x="28" y="104"/>
                </a:lnTo>
                <a:lnTo>
                  <a:pt x="36" y="104"/>
                </a:lnTo>
                <a:lnTo>
                  <a:pt x="40" y="102"/>
                </a:lnTo>
                <a:lnTo>
                  <a:pt x="40" y="102"/>
                </a:lnTo>
                <a:lnTo>
                  <a:pt x="42" y="98"/>
                </a:lnTo>
                <a:lnTo>
                  <a:pt x="40" y="94"/>
                </a:lnTo>
                <a:lnTo>
                  <a:pt x="40" y="94"/>
                </a:lnTo>
                <a:lnTo>
                  <a:pt x="38" y="94"/>
                </a:lnTo>
                <a:lnTo>
                  <a:pt x="36" y="96"/>
                </a:lnTo>
                <a:lnTo>
                  <a:pt x="34" y="96"/>
                </a:lnTo>
                <a:lnTo>
                  <a:pt x="34" y="96"/>
                </a:lnTo>
                <a:lnTo>
                  <a:pt x="30" y="88"/>
                </a:lnTo>
                <a:lnTo>
                  <a:pt x="30" y="88"/>
                </a:lnTo>
                <a:lnTo>
                  <a:pt x="26" y="88"/>
                </a:lnTo>
                <a:lnTo>
                  <a:pt x="26" y="88"/>
                </a:lnTo>
                <a:lnTo>
                  <a:pt x="24" y="90"/>
                </a:lnTo>
                <a:lnTo>
                  <a:pt x="26" y="90"/>
                </a:lnTo>
                <a:lnTo>
                  <a:pt x="28" y="92"/>
                </a:lnTo>
                <a:lnTo>
                  <a:pt x="26" y="94"/>
                </a:lnTo>
                <a:lnTo>
                  <a:pt x="26" y="94"/>
                </a:lnTo>
                <a:lnTo>
                  <a:pt x="24" y="94"/>
                </a:lnTo>
                <a:lnTo>
                  <a:pt x="20" y="94"/>
                </a:lnTo>
                <a:lnTo>
                  <a:pt x="20" y="94"/>
                </a:lnTo>
                <a:lnTo>
                  <a:pt x="20" y="92"/>
                </a:lnTo>
                <a:lnTo>
                  <a:pt x="24" y="90"/>
                </a:lnTo>
                <a:lnTo>
                  <a:pt x="24" y="90"/>
                </a:lnTo>
                <a:lnTo>
                  <a:pt x="22" y="86"/>
                </a:lnTo>
                <a:lnTo>
                  <a:pt x="24" y="82"/>
                </a:lnTo>
                <a:lnTo>
                  <a:pt x="24" y="82"/>
                </a:lnTo>
                <a:lnTo>
                  <a:pt x="22" y="80"/>
                </a:lnTo>
                <a:lnTo>
                  <a:pt x="20" y="76"/>
                </a:lnTo>
                <a:lnTo>
                  <a:pt x="20" y="76"/>
                </a:lnTo>
                <a:lnTo>
                  <a:pt x="30" y="72"/>
                </a:lnTo>
                <a:lnTo>
                  <a:pt x="38" y="68"/>
                </a:lnTo>
                <a:lnTo>
                  <a:pt x="38" y="68"/>
                </a:lnTo>
                <a:lnTo>
                  <a:pt x="40" y="70"/>
                </a:lnTo>
                <a:lnTo>
                  <a:pt x="40" y="74"/>
                </a:lnTo>
                <a:lnTo>
                  <a:pt x="40" y="74"/>
                </a:lnTo>
                <a:lnTo>
                  <a:pt x="46" y="76"/>
                </a:lnTo>
                <a:lnTo>
                  <a:pt x="48" y="76"/>
                </a:lnTo>
                <a:lnTo>
                  <a:pt x="48" y="74"/>
                </a:lnTo>
                <a:lnTo>
                  <a:pt x="48" y="74"/>
                </a:lnTo>
                <a:lnTo>
                  <a:pt x="48" y="72"/>
                </a:lnTo>
                <a:lnTo>
                  <a:pt x="46" y="72"/>
                </a:lnTo>
                <a:lnTo>
                  <a:pt x="44" y="70"/>
                </a:lnTo>
                <a:lnTo>
                  <a:pt x="44" y="70"/>
                </a:lnTo>
                <a:lnTo>
                  <a:pt x="44" y="66"/>
                </a:lnTo>
                <a:lnTo>
                  <a:pt x="46" y="64"/>
                </a:lnTo>
                <a:lnTo>
                  <a:pt x="46" y="64"/>
                </a:lnTo>
                <a:lnTo>
                  <a:pt x="44" y="60"/>
                </a:lnTo>
                <a:lnTo>
                  <a:pt x="44" y="54"/>
                </a:lnTo>
                <a:lnTo>
                  <a:pt x="44" y="54"/>
                </a:lnTo>
                <a:lnTo>
                  <a:pt x="50" y="54"/>
                </a:lnTo>
                <a:lnTo>
                  <a:pt x="50" y="54"/>
                </a:lnTo>
                <a:lnTo>
                  <a:pt x="56" y="50"/>
                </a:lnTo>
                <a:lnTo>
                  <a:pt x="58" y="48"/>
                </a:lnTo>
                <a:lnTo>
                  <a:pt x="60" y="46"/>
                </a:lnTo>
                <a:lnTo>
                  <a:pt x="60" y="46"/>
                </a:lnTo>
                <a:lnTo>
                  <a:pt x="60" y="44"/>
                </a:lnTo>
                <a:lnTo>
                  <a:pt x="58" y="42"/>
                </a:lnTo>
                <a:lnTo>
                  <a:pt x="54" y="40"/>
                </a:lnTo>
                <a:lnTo>
                  <a:pt x="54" y="40"/>
                </a:lnTo>
                <a:lnTo>
                  <a:pt x="54" y="38"/>
                </a:lnTo>
                <a:lnTo>
                  <a:pt x="56" y="38"/>
                </a:lnTo>
                <a:lnTo>
                  <a:pt x="60" y="38"/>
                </a:lnTo>
                <a:lnTo>
                  <a:pt x="60" y="38"/>
                </a:lnTo>
                <a:lnTo>
                  <a:pt x="60" y="38"/>
                </a:lnTo>
                <a:lnTo>
                  <a:pt x="62" y="36"/>
                </a:lnTo>
                <a:lnTo>
                  <a:pt x="62" y="36"/>
                </a:lnTo>
                <a:lnTo>
                  <a:pt x="62" y="36"/>
                </a:lnTo>
                <a:lnTo>
                  <a:pt x="66" y="38"/>
                </a:lnTo>
                <a:lnTo>
                  <a:pt x="70" y="38"/>
                </a:lnTo>
                <a:lnTo>
                  <a:pt x="70" y="38"/>
                </a:lnTo>
                <a:lnTo>
                  <a:pt x="72" y="38"/>
                </a:lnTo>
                <a:lnTo>
                  <a:pt x="72" y="38"/>
                </a:lnTo>
                <a:lnTo>
                  <a:pt x="72" y="36"/>
                </a:lnTo>
                <a:lnTo>
                  <a:pt x="70" y="34"/>
                </a:lnTo>
                <a:lnTo>
                  <a:pt x="68" y="32"/>
                </a:lnTo>
                <a:lnTo>
                  <a:pt x="68" y="32"/>
                </a:lnTo>
                <a:lnTo>
                  <a:pt x="68" y="30"/>
                </a:lnTo>
                <a:lnTo>
                  <a:pt x="68" y="30"/>
                </a:lnTo>
                <a:lnTo>
                  <a:pt x="64" y="28"/>
                </a:lnTo>
                <a:lnTo>
                  <a:pt x="64" y="28"/>
                </a:lnTo>
                <a:lnTo>
                  <a:pt x="64" y="24"/>
                </a:lnTo>
                <a:lnTo>
                  <a:pt x="62" y="22"/>
                </a:lnTo>
                <a:lnTo>
                  <a:pt x="56" y="20"/>
                </a:lnTo>
                <a:lnTo>
                  <a:pt x="56" y="20"/>
                </a:lnTo>
                <a:lnTo>
                  <a:pt x="56" y="16"/>
                </a:lnTo>
                <a:lnTo>
                  <a:pt x="58" y="14"/>
                </a:lnTo>
                <a:lnTo>
                  <a:pt x="58" y="14"/>
                </a:lnTo>
                <a:lnTo>
                  <a:pt x="62" y="16"/>
                </a:lnTo>
                <a:lnTo>
                  <a:pt x="64" y="18"/>
                </a:lnTo>
                <a:lnTo>
                  <a:pt x="64" y="18"/>
                </a:lnTo>
                <a:lnTo>
                  <a:pt x="68" y="16"/>
                </a:lnTo>
                <a:lnTo>
                  <a:pt x="68" y="16"/>
                </a:lnTo>
                <a:lnTo>
                  <a:pt x="68" y="16"/>
                </a:lnTo>
                <a:lnTo>
                  <a:pt x="66" y="14"/>
                </a:lnTo>
                <a:lnTo>
                  <a:pt x="66" y="14"/>
                </a:lnTo>
                <a:lnTo>
                  <a:pt x="66" y="14"/>
                </a:lnTo>
                <a:lnTo>
                  <a:pt x="66" y="10"/>
                </a:lnTo>
                <a:lnTo>
                  <a:pt x="66" y="10"/>
                </a:lnTo>
                <a:lnTo>
                  <a:pt x="64" y="8"/>
                </a:lnTo>
                <a:lnTo>
                  <a:pt x="62" y="8"/>
                </a:lnTo>
                <a:lnTo>
                  <a:pt x="62" y="6"/>
                </a:lnTo>
                <a:lnTo>
                  <a:pt x="62" y="6"/>
                </a:lnTo>
                <a:lnTo>
                  <a:pt x="66" y="8"/>
                </a:lnTo>
                <a:lnTo>
                  <a:pt x="70" y="10"/>
                </a:lnTo>
                <a:lnTo>
                  <a:pt x="74" y="16"/>
                </a:lnTo>
                <a:lnTo>
                  <a:pt x="74" y="16"/>
                </a:lnTo>
                <a:lnTo>
                  <a:pt x="82" y="18"/>
                </a:lnTo>
                <a:lnTo>
                  <a:pt x="84" y="18"/>
                </a:lnTo>
                <a:lnTo>
                  <a:pt x="88" y="18"/>
                </a:lnTo>
                <a:lnTo>
                  <a:pt x="88" y="18"/>
                </a:lnTo>
                <a:lnTo>
                  <a:pt x="88" y="20"/>
                </a:lnTo>
                <a:lnTo>
                  <a:pt x="88" y="22"/>
                </a:lnTo>
                <a:lnTo>
                  <a:pt x="88" y="22"/>
                </a:lnTo>
                <a:lnTo>
                  <a:pt x="100" y="24"/>
                </a:lnTo>
                <a:lnTo>
                  <a:pt x="100" y="24"/>
                </a:lnTo>
                <a:lnTo>
                  <a:pt x="96" y="20"/>
                </a:lnTo>
                <a:lnTo>
                  <a:pt x="92" y="16"/>
                </a:lnTo>
                <a:lnTo>
                  <a:pt x="92" y="16"/>
                </a:lnTo>
                <a:lnTo>
                  <a:pt x="100" y="16"/>
                </a:lnTo>
                <a:lnTo>
                  <a:pt x="106" y="20"/>
                </a:lnTo>
                <a:lnTo>
                  <a:pt x="106" y="20"/>
                </a:lnTo>
                <a:lnTo>
                  <a:pt x="110" y="18"/>
                </a:lnTo>
                <a:lnTo>
                  <a:pt x="116" y="16"/>
                </a:lnTo>
                <a:lnTo>
                  <a:pt x="116" y="16"/>
                </a:lnTo>
                <a:lnTo>
                  <a:pt x="118" y="12"/>
                </a:lnTo>
                <a:lnTo>
                  <a:pt x="118" y="10"/>
                </a:lnTo>
                <a:lnTo>
                  <a:pt x="118" y="10"/>
                </a:lnTo>
                <a:lnTo>
                  <a:pt x="114" y="10"/>
                </a:lnTo>
                <a:lnTo>
                  <a:pt x="112" y="10"/>
                </a:lnTo>
                <a:lnTo>
                  <a:pt x="110" y="14"/>
                </a:lnTo>
                <a:lnTo>
                  <a:pt x="110" y="14"/>
                </a:lnTo>
                <a:lnTo>
                  <a:pt x="100" y="14"/>
                </a:lnTo>
                <a:lnTo>
                  <a:pt x="100" y="14"/>
                </a:lnTo>
                <a:lnTo>
                  <a:pt x="100" y="10"/>
                </a:lnTo>
                <a:lnTo>
                  <a:pt x="100" y="8"/>
                </a:lnTo>
                <a:lnTo>
                  <a:pt x="102" y="6"/>
                </a:lnTo>
                <a:lnTo>
                  <a:pt x="102" y="2"/>
                </a:lnTo>
                <a:lnTo>
                  <a:pt x="102" y="2"/>
                </a:lnTo>
                <a:lnTo>
                  <a:pt x="104" y="2"/>
                </a:lnTo>
                <a:lnTo>
                  <a:pt x="106" y="4"/>
                </a:lnTo>
                <a:lnTo>
                  <a:pt x="110" y="8"/>
                </a:lnTo>
                <a:lnTo>
                  <a:pt x="110" y="8"/>
                </a:lnTo>
                <a:lnTo>
                  <a:pt x="112" y="6"/>
                </a:lnTo>
                <a:lnTo>
                  <a:pt x="114" y="6"/>
                </a:lnTo>
                <a:lnTo>
                  <a:pt x="114" y="6"/>
                </a:lnTo>
                <a:lnTo>
                  <a:pt x="114" y="4"/>
                </a:lnTo>
                <a:lnTo>
                  <a:pt x="116" y="2"/>
                </a:lnTo>
                <a:lnTo>
                  <a:pt x="118" y="0"/>
                </a:lnTo>
                <a:lnTo>
                  <a:pt x="118" y="0"/>
                </a:lnTo>
                <a:lnTo>
                  <a:pt x="120" y="2"/>
                </a:lnTo>
                <a:lnTo>
                  <a:pt x="120" y="4"/>
                </a:lnTo>
                <a:lnTo>
                  <a:pt x="122" y="6"/>
                </a:lnTo>
                <a:lnTo>
                  <a:pt x="124" y="8"/>
                </a:lnTo>
                <a:lnTo>
                  <a:pt x="124" y="8"/>
                </a:lnTo>
                <a:lnTo>
                  <a:pt x="126" y="6"/>
                </a:lnTo>
                <a:lnTo>
                  <a:pt x="126" y="6"/>
                </a:lnTo>
                <a:lnTo>
                  <a:pt x="128" y="8"/>
                </a:lnTo>
                <a:lnTo>
                  <a:pt x="128" y="8"/>
                </a:lnTo>
                <a:lnTo>
                  <a:pt x="132" y="8"/>
                </a:lnTo>
                <a:lnTo>
                  <a:pt x="134" y="8"/>
                </a:lnTo>
                <a:lnTo>
                  <a:pt x="134" y="10"/>
                </a:lnTo>
                <a:lnTo>
                  <a:pt x="134" y="10"/>
                </a:lnTo>
                <a:lnTo>
                  <a:pt x="132" y="12"/>
                </a:lnTo>
                <a:lnTo>
                  <a:pt x="130" y="14"/>
                </a:lnTo>
                <a:lnTo>
                  <a:pt x="126" y="12"/>
                </a:lnTo>
                <a:lnTo>
                  <a:pt x="126" y="12"/>
                </a:lnTo>
                <a:lnTo>
                  <a:pt x="126" y="12"/>
                </a:lnTo>
                <a:lnTo>
                  <a:pt x="124" y="10"/>
                </a:lnTo>
                <a:lnTo>
                  <a:pt x="122" y="10"/>
                </a:lnTo>
                <a:lnTo>
                  <a:pt x="120" y="10"/>
                </a:lnTo>
                <a:lnTo>
                  <a:pt x="120" y="10"/>
                </a:lnTo>
                <a:lnTo>
                  <a:pt x="120" y="10"/>
                </a:lnTo>
                <a:lnTo>
                  <a:pt x="120" y="12"/>
                </a:lnTo>
                <a:lnTo>
                  <a:pt x="122" y="14"/>
                </a:lnTo>
                <a:lnTo>
                  <a:pt x="122" y="14"/>
                </a:lnTo>
                <a:lnTo>
                  <a:pt x="120" y="18"/>
                </a:lnTo>
                <a:lnTo>
                  <a:pt x="120" y="20"/>
                </a:lnTo>
                <a:lnTo>
                  <a:pt x="120" y="20"/>
                </a:lnTo>
                <a:lnTo>
                  <a:pt x="120" y="22"/>
                </a:lnTo>
                <a:lnTo>
                  <a:pt x="122" y="24"/>
                </a:lnTo>
                <a:lnTo>
                  <a:pt x="126" y="26"/>
                </a:lnTo>
                <a:lnTo>
                  <a:pt x="126" y="26"/>
                </a:lnTo>
                <a:lnTo>
                  <a:pt x="128" y="24"/>
                </a:lnTo>
                <a:lnTo>
                  <a:pt x="128" y="24"/>
                </a:lnTo>
                <a:lnTo>
                  <a:pt x="126" y="20"/>
                </a:lnTo>
                <a:lnTo>
                  <a:pt x="124" y="18"/>
                </a:lnTo>
                <a:lnTo>
                  <a:pt x="124" y="16"/>
                </a:lnTo>
                <a:lnTo>
                  <a:pt x="124" y="16"/>
                </a:lnTo>
                <a:lnTo>
                  <a:pt x="126" y="16"/>
                </a:lnTo>
                <a:lnTo>
                  <a:pt x="128" y="16"/>
                </a:lnTo>
                <a:lnTo>
                  <a:pt x="132" y="20"/>
                </a:lnTo>
                <a:lnTo>
                  <a:pt x="132" y="20"/>
                </a:lnTo>
                <a:lnTo>
                  <a:pt x="136" y="18"/>
                </a:lnTo>
                <a:lnTo>
                  <a:pt x="138" y="14"/>
                </a:lnTo>
                <a:lnTo>
                  <a:pt x="142" y="12"/>
                </a:lnTo>
                <a:lnTo>
                  <a:pt x="144" y="10"/>
                </a:lnTo>
                <a:lnTo>
                  <a:pt x="144" y="10"/>
                </a:lnTo>
                <a:lnTo>
                  <a:pt x="144" y="12"/>
                </a:lnTo>
                <a:lnTo>
                  <a:pt x="144" y="14"/>
                </a:lnTo>
                <a:lnTo>
                  <a:pt x="148" y="16"/>
                </a:lnTo>
                <a:lnTo>
                  <a:pt x="148" y="16"/>
                </a:lnTo>
                <a:lnTo>
                  <a:pt x="148" y="14"/>
                </a:lnTo>
                <a:lnTo>
                  <a:pt x="148" y="12"/>
                </a:lnTo>
                <a:lnTo>
                  <a:pt x="148" y="12"/>
                </a:lnTo>
                <a:lnTo>
                  <a:pt x="148" y="10"/>
                </a:lnTo>
                <a:lnTo>
                  <a:pt x="148" y="10"/>
                </a:lnTo>
                <a:lnTo>
                  <a:pt x="148" y="10"/>
                </a:lnTo>
                <a:lnTo>
                  <a:pt x="150" y="10"/>
                </a:lnTo>
                <a:lnTo>
                  <a:pt x="152" y="14"/>
                </a:lnTo>
                <a:lnTo>
                  <a:pt x="152" y="14"/>
                </a:lnTo>
                <a:close/>
                <a:moveTo>
                  <a:pt x="106" y="22"/>
                </a:moveTo>
                <a:lnTo>
                  <a:pt x="106" y="22"/>
                </a:lnTo>
                <a:lnTo>
                  <a:pt x="108" y="26"/>
                </a:lnTo>
                <a:lnTo>
                  <a:pt x="112" y="28"/>
                </a:lnTo>
                <a:lnTo>
                  <a:pt x="112" y="28"/>
                </a:lnTo>
                <a:lnTo>
                  <a:pt x="114" y="28"/>
                </a:lnTo>
                <a:lnTo>
                  <a:pt x="114" y="28"/>
                </a:lnTo>
                <a:lnTo>
                  <a:pt x="114" y="24"/>
                </a:lnTo>
                <a:lnTo>
                  <a:pt x="112" y="22"/>
                </a:lnTo>
                <a:lnTo>
                  <a:pt x="110" y="20"/>
                </a:lnTo>
                <a:lnTo>
                  <a:pt x="106" y="22"/>
                </a:lnTo>
                <a:lnTo>
                  <a:pt x="106" y="22"/>
                </a:lnTo>
                <a:close/>
                <a:moveTo>
                  <a:pt x="74" y="28"/>
                </a:moveTo>
                <a:lnTo>
                  <a:pt x="74" y="28"/>
                </a:lnTo>
                <a:lnTo>
                  <a:pt x="76" y="30"/>
                </a:lnTo>
                <a:lnTo>
                  <a:pt x="76" y="30"/>
                </a:lnTo>
                <a:lnTo>
                  <a:pt x="80" y="30"/>
                </a:lnTo>
                <a:lnTo>
                  <a:pt x="80" y="30"/>
                </a:lnTo>
                <a:lnTo>
                  <a:pt x="80" y="28"/>
                </a:lnTo>
                <a:lnTo>
                  <a:pt x="80" y="28"/>
                </a:lnTo>
                <a:lnTo>
                  <a:pt x="82" y="28"/>
                </a:lnTo>
                <a:lnTo>
                  <a:pt x="82" y="28"/>
                </a:lnTo>
                <a:lnTo>
                  <a:pt x="78" y="26"/>
                </a:lnTo>
                <a:lnTo>
                  <a:pt x="74" y="24"/>
                </a:lnTo>
                <a:lnTo>
                  <a:pt x="72" y="22"/>
                </a:lnTo>
                <a:lnTo>
                  <a:pt x="68" y="22"/>
                </a:lnTo>
                <a:lnTo>
                  <a:pt x="68" y="22"/>
                </a:lnTo>
                <a:lnTo>
                  <a:pt x="68" y="24"/>
                </a:lnTo>
                <a:lnTo>
                  <a:pt x="70" y="26"/>
                </a:lnTo>
                <a:lnTo>
                  <a:pt x="74" y="28"/>
                </a:lnTo>
                <a:lnTo>
                  <a:pt x="74" y="28"/>
                </a:lnTo>
                <a:close/>
                <a:moveTo>
                  <a:pt x="104" y="30"/>
                </a:moveTo>
                <a:lnTo>
                  <a:pt x="104" y="30"/>
                </a:lnTo>
                <a:lnTo>
                  <a:pt x="100" y="26"/>
                </a:lnTo>
                <a:lnTo>
                  <a:pt x="98" y="24"/>
                </a:lnTo>
                <a:lnTo>
                  <a:pt x="96" y="26"/>
                </a:lnTo>
                <a:lnTo>
                  <a:pt x="96" y="26"/>
                </a:lnTo>
                <a:lnTo>
                  <a:pt x="96" y="28"/>
                </a:lnTo>
                <a:lnTo>
                  <a:pt x="98" y="28"/>
                </a:lnTo>
                <a:lnTo>
                  <a:pt x="102" y="32"/>
                </a:lnTo>
                <a:lnTo>
                  <a:pt x="102" y="32"/>
                </a:lnTo>
                <a:lnTo>
                  <a:pt x="104" y="36"/>
                </a:lnTo>
                <a:lnTo>
                  <a:pt x="106" y="36"/>
                </a:lnTo>
                <a:lnTo>
                  <a:pt x="108" y="36"/>
                </a:lnTo>
                <a:lnTo>
                  <a:pt x="108" y="36"/>
                </a:lnTo>
                <a:lnTo>
                  <a:pt x="108" y="34"/>
                </a:lnTo>
                <a:lnTo>
                  <a:pt x="106" y="32"/>
                </a:lnTo>
                <a:lnTo>
                  <a:pt x="104" y="30"/>
                </a:lnTo>
                <a:lnTo>
                  <a:pt x="104" y="30"/>
                </a:lnTo>
                <a:close/>
                <a:moveTo>
                  <a:pt x="128" y="28"/>
                </a:moveTo>
                <a:lnTo>
                  <a:pt x="128" y="28"/>
                </a:lnTo>
                <a:lnTo>
                  <a:pt x="130" y="30"/>
                </a:lnTo>
                <a:lnTo>
                  <a:pt x="134" y="32"/>
                </a:lnTo>
                <a:lnTo>
                  <a:pt x="134" y="32"/>
                </a:lnTo>
                <a:lnTo>
                  <a:pt x="136" y="30"/>
                </a:lnTo>
                <a:lnTo>
                  <a:pt x="136" y="28"/>
                </a:lnTo>
                <a:lnTo>
                  <a:pt x="136" y="28"/>
                </a:lnTo>
                <a:lnTo>
                  <a:pt x="132" y="26"/>
                </a:lnTo>
                <a:lnTo>
                  <a:pt x="128" y="28"/>
                </a:lnTo>
                <a:lnTo>
                  <a:pt x="128" y="28"/>
                </a:lnTo>
                <a:close/>
                <a:moveTo>
                  <a:pt x="126" y="34"/>
                </a:moveTo>
                <a:lnTo>
                  <a:pt x="126" y="34"/>
                </a:lnTo>
                <a:lnTo>
                  <a:pt x="126" y="32"/>
                </a:lnTo>
                <a:lnTo>
                  <a:pt x="124" y="30"/>
                </a:lnTo>
                <a:lnTo>
                  <a:pt x="124" y="30"/>
                </a:lnTo>
                <a:lnTo>
                  <a:pt x="124" y="34"/>
                </a:lnTo>
                <a:lnTo>
                  <a:pt x="126" y="34"/>
                </a:lnTo>
                <a:lnTo>
                  <a:pt x="126" y="34"/>
                </a:lnTo>
                <a:close/>
                <a:moveTo>
                  <a:pt x="90" y="40"/>
                </a:moveTo>
                <a:lnTo>
                  <a:pt x="90" y="40"/>
                </a:lnTo>
                <a:lnTo>
                  <a:pt x="92" y="42"/>
                </a:lnTo>
                <a:lnTo>
                  <a:pt x="96" y="42"/>
                </a:lnTo>
                <a:lnTo>
                  <a:pt x="98" y="42"/>
                </a:lnTo>
                <a:lnTo>
                  <a:pt x="100" y="40"/>
                </a:lnTo>
                <a:lnTo>
                  <a:pt x="100" y="40"/>
                </a:lnTo>
                <a:lnTo>
                  <a:pt x="98" y="38"/>
                </a:lnTo>
                <a:lnTo>
                  <a:pt x="96" y="38"/>
                </a:lnTo>
                <a:lnTo>
                  <a:pt x="90" y="40"/>
                </a:lnTo>
                <a:lnTo>
                  <a:pt x="90" y="40"/>
                </a:lnTo>
                <a:close/>
                <a:moveTo>
                  <a:pt x="112" y="42"/>
                </a:moveTo>
                <a:lnTo>
                  <a:pt x="112" y="42"/>
                </a:lnTo>
                <a:lnTo>
                  <a:pt x="112" y="38"/>
                </a:lnTo>
                <a:lnTo>
                  <a:pt x="110" y="38"/>
                </a:lnTo>
                <a:lnTo>
                  <a:pt x="108" y="36"/>
                </a:lnTo>
                <a:lnTo>
                  <a:pt x="108" y="36"/>
                </a:lnTo>
                <a:lnTo>
                  <a:pt x="108" y="40"/>
                </a:lnTo>
                <a:lnTo>
                  <a:pt x="112" y="42"/>
                </a:lnTo>
                <a:lnTo>
                  <a:pt x="112" y="42"/>
                </a:lnTo>
                <a:close/>
                <a:moveTo>
                  <a:pt x="84" y="62"/>
                </a:moveTo>
                <a:lnTo>
                  <a:pt x="84" y="62"/>
                </a:lnTo>
                <a:lnTo>
                  <a:pt x="84" y="58"/>
                </a:lnTo>
                <a:lnTo>
                  <a:pt x="82" y="58"/>
                </a:lnTo>
                <a:lnTo>
                  <a:pt x="76" y="56"/>
                </a:lnTo>
                <a:lnTo>
                  <a:pt x="76" y="56"/>
                </a:lnTo>
                <a:lnTo>
                  <a:pt x="76" y="60"/>
                </a:lnTo>
                <a:lnTo>
                  <a:pt x="78" y="62"/>
                </a:lnTo>
                <a:lnTo>
                  <a:pt x="84" y="62"/>
                </a:lnTo>
                <a:lnTo>
                  <a:pt x="84" y="62"/>
                </a:lnTo>
                <a:close/>
                <a:moveTo>
                  <a:pt x="64" y="64"/>
                </a:moveTo>
                <a:lnTo>
                  <a:pt x="64" y="64"/>
                </a:lnTo>
                <a:lnTo>
                  <a:pt x="66" y="62"/>
                </a:lnTo>
                <a:lnTo>
                  <a:pt x="68" y="60"/>
                </a:lnTo>
                <a:lnTo>
                  <a:pt x="68" y="60"/>
                </a:lnTo>
                <a:lnTo>
                  <a:pt x="64" y="58"/>
                </a:lnTo>
                <a:lnTo>
                  <a:pt x="62" y="58"/>
                </a:lnTo>
                <a:lnTo>
                  <a:pt x="62" y="60"/>
                </a:lnTo>
                <a:lnTo>
                  <a:pt x="64" y="64"/>
                </a:lnTo>
                <a:lnTo>
                  <a:pt x="64" y="64"/>
                </a:lnTo>
                <a:close/>
                <a:moveTo>
                  <a:pt x="168" y="64"/>
                </a:moveTo>
                <a:lnTo>
                  <a:pt x="168" y="64"/>
                </a:lnTo>
                <a:lnTo>
                  <a:pt x="170" y="66"/>
                </a:lnTo>
                <a:lnTo>
                  <a:pt x="172" y="64"/>
                </a:lnTo>
                <a:lnTo>
                  <a:pt x="172" y="64"/>
                </a:lnTo>
                <a:lnTo>
                  <a:pt x="172" y="62"/>
                </a:lnTo>
                <a:lnTo>
                  <a:pt x="172" y="60"/>
                </a:lnTo>
                <a:lnTo>
                  <a:pt x="172" y="60"/>
                </a:lnTo>
                <a:lnTo>
                  <a:pt x="168" y="60"/>
                </a:lnTo>
                <a:lnTo>
                  <a:pt x="168" y="64"/>
                </a:lnTo>
                <a:lnTo>
                  <a:pt x="168" y="64"/>
                </a:lnTo>
                <a:close/>
                <a:moveTo>
                  <a:pt x="150" y="64"/>
                </a:moveTo>
                <a:lnTo>
                  <a:pt x="150" y="64"/>
                </a:lnTo>
                <a:lnTo>
                  <a:pt x="152" y="66"/>
                </a:lnTo>
                <a:lnTo>
                  <a:pt x="154" y="68"/>
                </a:lnTo>
                <a:lnTo>
                  <a:pt x="156" y="72"/>
                </a:lnTo>
                <a:lnTo>
                  <a:pt x="156" y="72"/>
                </a:lnTo>
                <a:lnTo>
                  <a:pt x="158" y="72"/>
                </a:lnTo>
                <a:lnTo>
                  <a:pt x="160" y="68"/>
                </a:lnTo>
                <a:lnTo>
                  <a:pt x="156" y="62"/>
                </a:lnTo>
                <a:lnTo>
                  <a:pt x="156" y="62"/>
                </a:lnTo>
                <a:lnTo>
                  <a:pt x="152" y="62"/>
                </a:lnTo>
                <a:lnTo>
                  <a:pt x="152" y="62"/>
                </a:lnTo>
                <a:lnTo>
                  <a:pt x="150" y="64"/>
                </a:lnTo>
                <a:lnTo>
                  <a:pt x="150" y="64"/>
                </a:lnTo>
                <a:close/>
                <a:moveTo>
                  <a:pt x="104" y="72"/>
                </a:moveTo>
                <a:lnTo>
                  <a:pt x="104" y="72"/>
                </a:lnTo>
                <a:lnTo>
                  <a:pt x="106" y="72"/>
                </a:lnTo>
                <a:lnTo>
                  <a:pt x="108" y="70"/>
                </a:lnTo>
                <a:lnTo>
                  <a:pt x="108" y="66"/>
                </a:lnTo>
                <a:lnTo>
                  <a:pt x="108" y="66"/>
                </a:lnTo>
                <a:lnTo>
                  <a:pt x="104" y="66"/>
                </a:lnTo>
                <a:lnTo>
                  <a:pt x="104" y="68"/>
                </a:lnTo>
                <a:lnTo>
                  <a:pt x="102" y="70"/>
                </a:lnTo>
                <a:lnTo>
                  <a:pt x="104" y="72"/>
                </a:lnTo>
                <a:lnTo>
                  <a:pt x="104" y="72"/>
                </a:lnTo>
                <a:close/>
                <a:moveTo>
                  <a:pt x="174" y="76"/>
                </a:moveTo>
                <a:lnTo>
                  <a:pt x="174" y="76"/>
                </a:lnTo>
                <a:lnTo>
                  <a:pt x="178" y="74"/>
                </a:lnTo>
                <a:lnTo>
                  <a:pt x="178" y="72"/>
                </a:lnTo>
                <a:lnTo>
                  <a:pt x="178" y="70"/>
                </a:lnTo>
                <a:lnTo>
                  <a:pt x="178" y="70"/>
                </a:lnTo>
                <a:lnTo>
                  <a:pt x="174" y="70"/>
                </a:lnTo>
                <a:lnTo>
                  <a:pt x="172" y="72"/>
                </a:lnTo>
                <a:lnTo>
                  <a:pt x="172" y="74"/>
                </a:lnTo>
                <a:lnTo>
                  <a:pt x="174" y="76"/>
                </a:lnTo>
                <a:lnTo>
                  <a:pt x="174" y="76"/>
                </a:lnTo>
                <a:close/>
                <a:moveTo>
                  <a:pt x="90" y="82"/>
                </a:moveTo>
                <a:lnTo>
                  <a:pt x="90" y="82"/>
                </a:lnTo>
                <a:lnTo>
                  <a:pt x="94" y="82"/>
                </a:lnTo>
                <a:lnTo>
                  <a:pt x="94" y="82"/>
                </a:lnTo>
                <a:lnTo>
                  <a:pt x="94" y="78"/>
                </a:lnTo>
                <a:lnTo>
                  <a:pt x="94" y="76"/>
                </a:lnTo>
                <a:lnTo>
                  <a:pt x="92" y="76"/>
                </a:lnTo>
                <a:lnTo>
                  <a:pt x="92" y="76"/>
                </a:lnTo>
                <a:lnTo>
                  <a:pt x="90" y="78"/>
                </a:lnTo>
                <a:lnTo>
                  <a:pt x="90" y="80"/>
                </a:lnTo>
                <a:lnTo>
                  <a:pt x="90" y="82"/>
                </a:lnTo>
                <a:lnTo>
                  <a:pt x="90" y="82"/>
                </a:lnTo>
                <a:close/>
                <a:moveTo>
                  <a:pt x="34" y="84"/>
                </a:moveTo>
                <a:lnTo>
                  <a:pt x="34" y="84"/>
                </a:lnTo>
                <a:lnTo>
                  <a:pt x="34" y="88"/>
                </a:lnTo>
                <a:lnTo>
                  <a:pt x="34" y="88"/>
                </a:lnTo>
                <a:lnTo>
                  <a:pt x="36" y="90"/>
                </a:lnTo>
                <a:lnTo>
                  <a:pt x="40" y="90"/>
                </a:lnTo>
                <a:lnTo>
                  <a:pt x="40" y="90"/>
                </a:lnTo>
                <a:lnTo>
                  <a:pt x="40" y="86"/>
                </a:lnTo>
                <a:lnTo>
                  <a:pt x="40" y="82"/>
                </a:lnTo>
                <a:lnTo>
                  <a:pt x="40" y="82"/>
                </a:lnTo>
                <a:lnTo>
                  <a:pt x="36" y="82"/>
                </a:lnTo>
                <a:lnTo>
                  <a:pt x="34" y="84"/>
                </a:lnTo>
                <a:lnTo>
                  <a:pt x="34" y="84"/>
                </a:lnTo>
                <a:close/>
                <a:moveTo>
                  <a:pt x="120" y="96"/>
                </a:moveTo>
                <a:lnTo>
                  <a:pt x="120" y="96"/>
                </a:lnTo>
                <a:lnTo>
                  <a:pt x="118" y="92"/>
                </a:lnTo>
                <a:lnTo>
                  <a:pt x="118" y="90"/>
                </a:lnTo>
                <a:lnTo>
                  <a:pt x="114" y="86"/>
                </a:lnTo>
                <a:lnTo>
                  <a:pt x="114" y="86"/>
                </a:lnTo>
                <a:lnTo>
                  <a:pt x="112" y="88"/>
                </a:lnTo>
                <a:lnTo>
                  <a:pt x="112" y="92"/>
                </a:lnTo>
                <a:lnTo>
                  <a:pt x="114" y="96"/>
                </a:lnTo>
                <a:lnTo>
                  <a:pt x="120" y="96"/>
                </a:lnTo>
                <a:lnTo>
                  <a:pt x="120" y="96"/>
                </a:lnTo>
                <a:close/>
                <a:moveTo>
                  <a:pt x="150" y="94"/>
                </a:moveTo>
                <a:lnTo>
                  <a:pt x="150" y="94"/>
                </a:lnTo>
                <a:lnTo>
                  <a:pt x="154" y="94"/>
                </a:lnTo>
                <a:lnTo>
                  <a:pt x="154" y="92"/>
                </a:lnTo>
                <a:lnTo>
                  <a:pt x="154" y="92"/>
                </a:lnTo>
                <a:lnTo>
                  <a:pt x="152" y="90"/>
                </a:lnTo>
                <a:lnTo>
                  <a:pt x="150" y="90"/>
                </a:lnTo>
                <a:lnTo>
                  <a:pt x="150" y="90"/>
                </a:lnTo>
                <a:lnTo>
                  <a:pt x="150" y="94"/>
                </a:lnTo>
                <a:lnTo>
                  <a:pt x="150" y="94"/>
                </a:lnTo>
                <a:close/>
                <a:moveTo>
                  <a:pt x="156" y="104"/>
                </a:moveTo>
                <a:lnTo>
                  <a:pt x="156" y="104"/>
                </a:lnTo>
                <a:lnTo>
                  <a:pt x="162" y="104"/>
                </a:lnTo>
                <a:lnTo>
                  <a:pt x="162" y="104"/>
                </a:lnTo>
                <a:lnTo>
                  <a:pt x="160" y="100"/>
                </a:lnTo>
                <a:lnTo>
                  <a:pt x="162" y="98"/>
                </a:lnTo>
                <a:lnTo>
                  <a:pt x="164" y="96"/>
                </a:lnTo>
                <a:lnTo>
                  <a:pt x="166" y="94"/>
                </a:lnTo>
                <a:lnTo>
                  <a:pt x="166" y="94"/>
                </a:lnTo>
                <a:lnTo>
                  <a:pt x="162" y="94"/>
                </a:lnTo>
                <a:lnTo>
                  <a:pt x="158" y="94"/>
                </a:lnTo>
                <a:lnTo>
                  <a:pt x="158" y="94"/>
                </a:lnTo>
                <a:lnTo>
                  <a:pt x="158" y="98"/>
                </a:lnTo>
                <a:lnTo>
                  <a:pt x="156" y="100"/>
                </a:lnTo>
                <a:lnTo>
                  <a:pt x="156" y="100"/>
                </a:lnTo>
                <a:lnTo>
                  <a:pt x="152" y="98"/>
                </a:lnTo>
                <a:lnTo>
                  <a:pt x="150" y="98"/>
                </a:lnTo>
                <a:lnTo>
                  <a:pt x="150" y="100"/>
                </a:lnTo>
                <a:lnTo>
                  <a:pt x="150" y="100"/>
                </a:lnTo>
                <a:lnTo>
                  <a:pt x="156" y="100"/>
                </a:lnTo>
                <a:lnTo>
                  <a:pt x="156" y="102"/>
                </a:lnTo>
                <a:lnTo>
                  <a:pt x="156" y="104"/>
                </a:lnTo>
                <a:lnTo>
                  <a:pt x="156" y="104"/>
                </a:lnTo>
                <a:close/>
                <a:moveTo>
                  <a:pt x="78" y="114"/>
                </a:moveTo>
                <a:lnTo>
                  <a:pt x="78" y="114"/>
                </a:lnTo>
                <a:lnTo>
                  <a:pt x="82" y="114"/>
                </a:lnTo>
                <a:lnTo>
                  <a:pt x="84" y="112"/>
                </a:lnTo>
                <a:lnTo>
                  <a:pt x="84" y="112"/>
                </a:lnTo>
                <a:lnTo>
                  <a:pt x="82" y="108"/>
                </a:lnTo>
                <a:lnTo>
                  <a:pt x="78" y="108"/>
                </a:lnTo>
                <a:lnTo>
                  <a:pt x="78" y="108"/>
                </a:lnTo>
                <a:lnTo>
                  <a:pt x="76" y="110"/>
                </a:lnTo>
                <a:lnTo>
                  <a:pt x="78" y="114"/>
                </a:lnTo>
                <a:lnTo>
                  <a:pt x="78" y="114"/>
                </a:lnTo>
                <a:close/>
                <a:moveTo>
                  <a:pt x="48" y="112"/>
                </a:moveTo>
                <a:lnTo>
                  <a:pt x="48" y="112"/>
                </a:lnTo>
                <a:lnTo>
                  <a:pt x="46" y="110"/>
                </a:lnTo>
                <a:lnTo>
                  <a:pt x="44" y="110"/>
                </a:lnTo>
                <a:lnTo>
                  <a:pt x="38" y="110"/>
                </a:lnTo>
                <a:lnTo>
                  <a:pt x="38" y="110"/>
                </a:lnTo>
                <a:lnTo>
                  <a:pt x="38" y="112"/>
                </a:lnTo>
                <a:lnTo>
                  <a:pt x="42" y="114"/>
                </a:lnTo>
                <a:lnTo>
                  <a:pt x="46" y="114"/>
                </a:lnTo>
                <a:lnTo>
                  <a:pt x="48" y="112"/>
                </a:lnTo>
                <a:lnTo>
                  <a:pt x="48" y="112"/>
                </a:lnTo>
                <a:close/>
                <a:moveTo>
                  <a:pt x="108" y="118"/>
                </a:moveTo>
                <a:lnTo>
                  <a:pt x="108" y="118"/>
                </a:lnTo>
                <a:lnTo>
                  <a:pt x="110" y="120"/>
                </a:lnTo>
                <a:lnTo>
                  <a:pt x="110" y="122"/>
                </a:lnTo>
                <a:lnTo>
                  <a:pt x="112" y="124"/>
                </a:lnTo>
                <a:lnTo>
                  <a:pt x="114" y="124"/>
                </a:lnTo>
                <a:lnTo>
                  <a:pt x="114" y="124"/>
                </a:lnTo>
                <a:lnTo>
                  <a:pt x="112" y="118"/>
                </a:lnTo>
                <a:lnTo>
                  <a:pt x="114" y="112"/>
                </a:lnTo>
                <a:lnTo>
                  <a:pt x="114" y="112"/>
                </a:lnTo>
                <a:lnTo>
                  <a:pt x="110" y="112"/>
                </a:lnTo>
                <a:lnTo>
                  <a:pt x="108" y="112"/>
                </a:lnTo>
                <a:lnTo>
                  <a:pt x="108" y="116"/>
                </a:lnTo>
                <a:lnTo>
                  <a:pt x="108" y="118"/>
                </a:lnTo>
                <a:lnTo>
                  <a:pt x="108" y="118"/>
                </a:lnTo>
                <a:close/>
                <a:moveTo>
                  <a:pt x="56" y="120"/>
                </a:moveTo>
                <a:lnTo>
                  <a:pt x="56" y="120"/>
                </a:lnTo>
                <a:lnTo>
                  <a:pt x="60" y="120"/>
                </a:lnTo>
                <a:lnTo>
                  <a:pt x="60" y="116"/>
                </a:lnTo>
                <a:lnTo>
                  <a:pt x="60" y="114"/>
                </a:lnTo>
                <a:lnTo>
                  <a:pt x="58" y="112"/>
                </a:lnTo>
                <a:lnTo>
                  <a:pt x="58" y="112"/>
                </a:lnTo>
                <a:lnTo>
                  <a:pt x="58" y="116"/>
                </a:lnTo>
                <a:lnTo>
                  <a:pt x="56" y="120"/>
                </a:lnTo>
                <a:lnTo>
                  <a:pt x="56" y="120"/>
                </a:lnTo>
                <a:close/>
                <a:moveTo>
                  <a:pt x="66" y="118"/>
                </a:moveTo>
                <a:lnTo>
                  <a:pt x="66" y="118"/>
                </a:lnTo>
                <a:lnTo>
                  <a:pt x="70" y="118"/>
                </a:lnTo>
                <a:lnTo>
                  <a:pt x="74" y="116"/>
                </a:lnTo>
                <a:lnTo>
                  <a:pt x="74" y="116"/>
                </a:lnTo>
                <a:lnTo>
                  <a:pt x="70" y="114"/>
                </a:lnTo>
                <a:lnTo>
                  <a:pt x="66" y="114"/>
                </a:lnTo>
                <a:lnTo>
                  <a:pt x="66" y="114"/>
                </a:lnTo>
                <a:lnTo>
                  <a:pt x="66" y="118"/>
                </a:lnTo>
                <a:lnTo>
                  <a:pt x="66" y="118"/>
                </a:lnTo>
                <a:close/>
                <a:moveTo>
                  <a:pt x="154" y="122"/>
                </a:moveTo>
                <a:lnTo>
                  <a:pt x="154" y="122"/>
                </a:lnTo>
                <a:lnTo>
                  <a:pt x="152" y="122"/>
                </a:lnTo>
                <a:lnTo>
                  <a:pt x="150" y="122"/>
                </a:lnTo>
                <a:lnTo>
                  <a:pt x="150" y="122"/>
                </a:lnTo>
                <a:lnTo>
                  <a:pt x="150" y="126"/>
                </a:lnTo>
                <a:lnTo>
                  <a:pt x="150" y="126"/>
                </a:lnTo>
                <a:lnTo>
                  <a:pt x="152" y="128"/>
                </a:lnTo>
                <a:lnTo>
                  <a:pt x="152" y="126"/>
                </a:lnTo>
                <a:lnTo>
                  <a:pt x="154" y="126"/>
                </a:lnTo>
                <a:lnTo>
                  <a:pt x="156" y="126"/>
                </a:lnTo>
                <a:lnTo>
                  <a:pt x="156" y="126"/>
                </a:lnTo>
                <a:lnTo>
                  <a:pt x="152" y="128"/>
                </a:lnTo>
                <a:lnTo>
                  <a:pt x="152" y="132"/>
                </a:lnTo>
                <a:lnTo>
                  <a:pt x="152" y="132"/>
                </a:lnTo>
                <a:lnTo>
                  <a:pt x="156" y="132"/>
                </a:lnTo>
                <a:lnTo>
                  <a:pt x="156" y="132"/>
                </a:lnTo>
                <a:lnTo>
                  <a:pt x="158" y="128"/>
                </a:lnTo>
                <a:lnTo>
                  <a:pt x="158" y="128"/>
                </a:lnTo>
                <a:lnTo>
                  <a:pt x="160" y="126"/>
                </a:lnTo>
                <a:lnTo>
                  <a:pt x="162" y="124"/>
                </a:lnTo>
                <a:lnTo>
                  <a:pt x="162" y="118"/>
                </a:lnTo>
                <a:lnTo>
                  <a:pt x="162" y="118"/>
                </a:lnTo>
                <a:lnTo>
                  <a:pt x="156" y="120"/>
                </a:lnTo>
                <a:lnTo>
                  <a:pt x="154" y="122"/>
                </a:lnTo>
                <a:lnTo>
                  <a:pt x="154" y="122"/>
                </a:lnTo>
                <a:close/>
                <a:moveTo>
                  <a:pt x="132" y="122"/>
                </a:moveTo>
                <a:lnTo>
                  <a:pt x="132" y="122"/>
                </a:lnTo>
                <a:lnTo>
                  <a:pt x="134" y="124"/>
                </a:lnTo>
                <a:lnTo>
                  <a:pt x="134" y="126"/>
                </a:lnTo>
                <a:lnTo>
                  <a:pt x="134" y="126"/>
                </a:lnTo>
                <a:lnTo>
                  <a:pt x="142" y="128"/>
                </a:lnTo>
                <a:lnTo>
                  <a:pt x="144" y="126"/>
                </a:lnTo>
                <a:lnTo>
                  <a:pt x="144" y="122"/>
                </a:lnTo>
                <a:lnTo>
                  <a:pt x="144" y="122"/>
                </a:lnTo>
                <a:lnTo>
                  <a:pt x="138" y="122"/>
                </a:lnTo>
                <a:lnTo>
                  <a:pt x="132" y="122"/>
                </a:lnTo>
                <a:lnTo>
                  <a:pt x="132" y="122"/>
                </a:lnTo>
                <a:close/>
                <a:moveTo>
                  <a:pt x="72" y="130"/>
                </a:moveTo>
                <a:lnTo>
                  <a:pt x="72" y="130"/>
                </a:lnTo>
                <a:lnTo>
                  <a:pt x="72" y="132"/>
                </a:lnTo>
                <a:lnTo>
                  <a:pt x="72" y="132"/>
                </a:lnTo>
                <a:lnTo>
                  <a:pt x="76" y="132"/>
                </a:lnTo>
                <a:lnTo>
                  <a:pt x="76" y="132"/>
                </a:lnTo>
                <a:lnTo>
                  <a:pt x="76" y="130"/>
                </a:lnTo>
                <a:lnTo>
                  <a:pt x="74" y="128"/>
                </a:lnTo>
                <a:lnTo>
                  <a:pt x="72" y="130"/>
                </a:lnTo>
                <a:lnTo>
                  <a:pt x="72" y="130"/>
                </a:lnTo>
                <a:close/>
                <a:moveTo>
                  <a:pt x="52" y="134"/>
                </a:moveTo>
                <a:lnTo>
                  <a:pt x="52" y="134"/>
                </a:lnTo>
                <a:lnTo>
                  <a:pt x="52" y="136"/>
                </a:lnTo>
                <a:lnTo>
                  <a:pt x="56" y="136"/>
                </a:lnTo>
                <a:lnTo>
                  <a:pt x="58" y="134"/>
                </a:lnTo>
                <a:lnTo>
                  <a:pt x="58" y="132"/>
                </a:lnTo>
                <a:lnTo>
                  <a:pt x="58" y="132"/>
                </a:lnTo>
                <a:lnTo>
                  <a:pt x="54" y="132"/>
                </a:lnTo>
                <a:lnTo>
                  <a:pt x="52" y="134"/>
                </a:lnTo>
                <a:lnTo>
                  <a:pt x="52" y="134"/>
                </a:lnTo>
                <a:close/>
                <a:moveTo>
                  <a:pt x="160" y="138"/>
                </a:moveTo>
                <a:lnTo>
                  <a:pt x="160" y="138"/>
                </a:lnTo>
                <a:lnTo>
                  <a:pt x="162" y="142"/>
                </a:lnTo>
                <a:lnTo>
                  <a:pt x="162" y="142"/>
                </a:lnTo>
                <a:lnTo>
                  <a:pt x="164" y="142"/>
                </a:lnTo>
                <a:lnTo>
                  <a:pt x="166" y="138"/>
                </a:lnTo>
                <a:lnTo>
                  <a:pt x="166" y="138"/>
                </a:lnTo>
                <a:lnTo>
                  <a:pt x="160" y="138"/>
                </a:lnTo>
                <a:lnTo>
                  <a:pt x="160" y="138"/>
                </a:lnTo>
                <a:close/>
                <a:moveTo>
                  <a:pt x="28" y="142"/>
                </a:moveTo>
                <a:lnTo>
                  <a:pt x="28" y="142"/>
                </a:lnTo>
                <a:lnTo>
                  <a:pt x="30" y="144"/>
                </a:lnTo>
                <a:lnTo>
                  <a:pt x="32" y="142"/>
                </a:lnTo>
                <a:lnTo>
                  <a:pt x="36" y="142"/>
                </a:lnTo>
                <a:lnTo>
                  <a:pt x="36" y="142"/>
                </a:lnTo>
                <a:lnTo>
                  <a:pt x="34" y="138"/>
                </a:lnTo>
                <a:lnTo>
                  <a:pt x="32" y="138"/>
                </a:lnTo>
                <a:lnTo>
                  <a:pt x="28" y="140"/>
                </a:lnTo>
                <a:lnTo>
                  <a:pt x="28" y="142"/>
                </a:lnTo>
                <a:lnTo>
                  <a:pt x="28" y="142"/>
                </a:lnTo>
                <a:close/>
                <a:moveTo>
                  <a:pt x="126" y="146"/>
                </a:moveTo>
                <a:lnTo>
                  <a:pt x="126" y="146"/>
                </a:lnTo>
                <a:lnTo>
                  <a:pt x="124" y="144"/>
                </a:lnTo>
                <a:lnTo>
                  <a:pt x="124" y="144"/>
                </a:lnTo>
                <a:lnTo>
                  <a:pt x="120" y="144"/>
                </a:lnTo>
                <a:lnTo>
                  <a:pt x="120" y="144"/>
                </a:lnTo>
                <a:lnTo>
                  <a:pt x="120" y="148"/>
                </a:lnTo>
                <a:lnTo>
                  <a:pt x="122" y="150"/>
                </a:lnTo>
                <a:lnTo>
                  <a:pt x="124" y="148"/>
                </a:lnTo>
                <a:lnTo>
                  <a:pt x="126" y="146"/>
                </a:lnTo>
                <a:lnTo>
                  <a:pt x="126" y="146"/>
                </a:lnTo>
                <a:close/>
                <a:moveTo>
                  <a:pt x="130" y="152"/>
                </a:moveTo>
                <a:lnTo>
                  <a:pt x="130" y="152"/>
                </a:lnTo>
                <a:lnTo>
                  <a:pt x="132" y="152"/>
                </a:lnTo>
                <a:lnTo>
                  <a:pt x="132" y="152"/>
                </a:lnTo>
                <a:lnTo>
                  <a:pt x="132" y="152"/>
                </a:lnTo>
                <a:lnTo>
                  <a:pt x="134" y="150"/>
                </a:lnTo>
                <a:lnTo>
                  <a:pt x="136" y="148"/>
                </a:lnTo>
                <a:lnTo>
                  <a:pt x="136" y="148"/>
                </a:lnTo>
                <a:lnTo>
                  <a:pt x="134" y="146"/>
                </a:lnTo>
                <a:lnTo>
                  <a:pt x="132" y="146"/>
                </a:lnTo>
                <a:lnTo>
                  <a:pt x="130" y="148"/>
                </a:lnTo>
                <a:lnTo>
                  <a:pt x="130" y="152"/>
                </a:lnTo>
                <a:lnTo>
                  <a:pt x="130" y="152"/>
                </a:lnTo>
                <a:close/>
                <a:moveTo>
                  <a:pt x="72" y="152"/>
                </a:moveTo>
                <a:lnTo>
                  <a:pt x="72" y="152"/>
                </a:lnTo>
                <a:lnTo>
                  <a:pt x="74" y="154"/>
                </a:lnTo>
                <a:lnTo>
                  <a:pt x="78" y="152"/>
                </a:lnTo>
                <a:lnTo>
                  <a:pt x="84" y="150"/>
                </a:lnTo>
                <a:lnTo>
                  <a:pt x="84" y="150"/>
                </a:lnTo>
                <a:lnTo>
                  <a:pt x="84" y="148"/>
                </a:lnTo>
                <a:lnTo>
                  <a:pt x="82" y="148"/>
                </a:lnTo>
                <a:lnTo>
                  <a:pt x="78" y="148"/>
                </a:lnTo>
                <a:lnTo>
                  <a:pt x="74" y="148"/>
                </a:lnTo>
                <a:lnTo>
                  <a:pt x="72" y="152"/>
                </a:lnTo>
                <a:lnTo>
                  <a:pt x="72" y="152"/>
                </a:lnTo>
                <a:close/>
                <a:moveTo>
                  <a:pt x="142" y="160"/>
                </a:moveTo>
                <a:lnTo>
                  <a:pt x="142" y="160"/>
                </a:lnTo>
                <a:lnTo>
                  <a:pt x="146" y="160"/>
                </a:lnTo>
                <a:lnTo>
                  <a:pt x="148" y="160"/>
                </a:lnTo>
                <a:lnTo>
                  <a:pt x="150" y="160"/>
                </a:lnTo>
                <a:lnTo>
                  <a:pt x="150" y="160"/>
                </a:lnTo>
                <a:lnTo>
                  <a:pt x="150" y="156"/>
                </a:lnTo>
                <a:lnTo>
                  <a:pt x="146" y="154"/>
                </a:lnTo>
                <a:lnTo>
                  <a:pt x="142" y="156"/>
                </a:lnTo>
                <a:lnTo>
                  <a:pt x="142" y="160"/>
                </a:lnTo>
                <a:lnTo>
                  <a:pt x="142" y="160"/>
                </a:lnTo>
                <a:close/>
                <a:moveTo>
                  <a:pt x="190" y="156"/>
                </a:moveTo>
                <a:lnTo>
                  <a:pt x="190" y="156"/>
                </a:lnTo>
                <a:lnTo>
                  <a:pt x="184" y="156"/>
                </a:lnTo>
                <a:lnTo>
                  <a:pt x="184" y="156"/>
                </a:lnTo>
                <a:lnTo>
                  <a:pt x="184" y="158"/>
                </a:lnTo>
                <a:lnTo>
                  <a:pt x="186" y="158"/>
                </a:lnTo>
                <a:lnTo>
                  <a:pt x="188" y="158"/>
                </a:lnTo>
                <a:lnTo>
                  <a:pt x="190" y="156"/>
                </a:lnTo>
                <a:lnTo>
                  <a:pt x="190" y="156"/>
                </a:lnTo>
                <a:close/>
                <a:moveTo>
                  <a:pt x="166" y="166"/>
                </a:moveTo>
                <a:lnTo>
                  <a:pt x="166" y="166"/>
                </a:lnTo>
                <a:lnTo>
                  <a:pt x="162" y="158"/>
                </a:lnTo>
                <a:lnTo>
                  <a:pt x="162" y="158"/>
                </a:lnTo>
                <a:lnTo>
                  <a:pt x="158" y="158"/>
                </a:lnTo>
                <a:lnTo>
                  <a:pt x="158" y="158"/>
                </a:lnTo>
                <a:lnTo>
                  <a:pt x="160" y="164"/>
                </a:lnTo>
                <a:lnTo>
                  <a:pt x="162" y="168"/>
                </a:lnTo>
                <a:lnTo>
                  <a:pt x="166" y="166"/>
                </a:lnTo>
                <a:lnTo>
                  <a:pt x="166" y="166"/>
                </a:lnTo>
                <a:close/>
                <a:moveTo>
                  <a:pt x="178" y="162"/>
                </a:moveTo>
                <a:lnTo>
                  <a:pt x="178" y="162"/>
                </a:lnTo>
                <a:lnTo>
                  <a:pt x="178" y="162"/>
                </a:lnTo>
                <a:lnTo>
                  <a:pt x="176" y="162"/>
                </a:lnTo>
                <a:lnTo>
                  <a:pt x="172" y="160"/>
                </a:lnTo>
                <a:lnTo>
                  <a:pt x="172" y="160"/>
                </a:lnTo>
                <a:lnTo>
                  <a:pt x="172" y="164"/>
                </a:lnTo>
                <a:lnTo>
                  <a:pt x="174" y="166"/>
                </a:lnTo>
                <a:lnTo>
                  <a:pt x="178" y="166"/>
                </a:lnTo>
                <a:lnTo>
                  <a:pt x="178" y="162"/>
                </a:lnTo>
                <a:lnTo>
                  <a:pt x="178" y="162"/>
                </a:lnTo>
                <a:close/>
                <a:moveTo>
                  <a:pt x="78" y="166"/>
                </a:moveTo>
                <a:lnTo>
                  <a:pt x="78" y="166"/>
                </a:lnTo>
                <a:lnTo>
                  <a:pt x="76" y="164"/>
                </a:lnTo>
                <a:lnTo>
                  <a:pt x="74" y="162"/>
                </a:lnTo>
                <a:lnTo>
                  <a:pt x="74" y="162"/>
                </a:lnTo>
                <a:lnTo>
                  <a:pt x="74" y="166"/>
                </a:lnTo>
                <a:lnTo>
                  <a:pt x="74" y="166"/>
                </a:lnTo>
                <a:lnTo>
                  <a:pt x="78" y="166"/>
                </a:lnTo>
                <a:lnTo>
                  <a:pt x="78" y="166"/>
                </a:ln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147" name="Freeform 114">
            <a:extLst>
              <a:ext uri="{FF2B5EF4-FFF2-40B4-BE49-F238E27FC236}">
                <a16:creationId xmlns:a16="http://schemas.microsoft.com/office/drawing/2014/main" id="{48AB24A2-7EC3-40A3-B565-ACAFB98550D4}"/>
              </a:ext>
            </a:extLst>
          </p:cNvPr>
          <p:cNvSpPr>
            <a:spLocks/>
          </p:cNvSpPr>
          <p:nvPr/>
        </p:nvSpPr>
        <p:spPr bwMode="auto">
          <a:xfrm>
            <a:off x="3344159" y="3364036"/>
            <a:ext cx="243882" cy="550152"/>
          </a:xfrm>
          <a:custGeom>
            <a:avLst/>
            <a:gdLst>
              <a:gd name="T0" fmla="*/ 130 w 516"/>
              <a:gd name="T1" fmla="*/ 1026 h 1164"/>
              <a:gd name="T2" fmla="*/ 144 w 516"/>
              <a:gd name="T3" fmla="*/ 996 h 1164"/>
              <a:gd name="T4" fmla="*/ 180 w 516"/>
              <a:gd name="T5" fmla="*/ 938 h 1164"/>
              <a:gd name="T6" fmla="*/ 202 w 516"/>
              <a:gd name="T7" fmla="*/ 870 h 1164"/>
              <a:gd name="T8" fmla="*/ 228 w 516"/>
              <a:gd name="T9" fmla="*/ 744 h 1164"/>
              <a:gd name="T10" fmla="*/ 244 w 516"/>
              <a:gd name="T11" fmla="*/ 642 h 1164"/>
              <a:gd name="T12" fmla="*/ 220 w 516"/>
              <a:gd name="T13" fmla="*/ 592 h 1164"/>
              <a:gd name="T14" fmla="*/ 202 w 516"/>
              <a:gd name="T15" fmla="*/ 542 h 1164"/>
              <a:gd name="T16" fmla="*/ 224 w 516"/>
              <a:gd name="T17" fmla="*/ 480 h 1164"/>
              <a:gd name="T18" fmla="*/ 236 w 516"/>
              <a:gd name="T19" fmla="*/ 396 h 1164"/>
              <a:gd name="T20" fmla="*/ 274 w 516"/>
              <a:gd name="T21" fmla="*/ 298 h 1164"/>
              <a:gd name="T22" fmla="*/ 298 w 516"/>
              <a:gd name="T23" fmla="*/ 206 h 1164"/>
              <a:gd name="T24" fmla="*/ 312 w 516"/>
              <a:gd name="T25" fmla="*/ 176 h 1164"/>
              <a:gd name="T26" fmla="*/ 276 w 516"/>
              <a:gd name="T27" fmla="*/ 164 h 1164"/>
              <a:gd name="T28" fmla="*/ 256 w 516"/>
              <a:gd name="T29" fmla="*/ 142 h 1164"/>
              <a:gd name="T30" fmla="*/ 252 w 516"/>
              <a:gd name="T31" fmla="*/ 122 h 1164"/>
              <a:gd name="T32" fmla="*/ 240 w 516"/>
              <a:gd name="T33" fmla="*/ 112 h 1164"/>
              <a:gd name="T34" fmla="*/ 250 w 516"/>
              <a:gd name="T35" fmla="*/ 80 h 1164"/>
              <a:gd name="T36" fmla="*/ 254 w 516"/>
              <a:gd name="T37" fmla="*/ 48 h 1164"/>
              <a:gd name="T38" fmla="*/ 246 w 516"/>
              <a:gd name="T39" fmla="*/ 46 h 1164"/>
              <a:gd name="T40" fmla="*/ 248 w 516"/>
              <a:gd name="T41" fmla="*/ 40 h 1164"/>
              <a:gd name="T42" fmla="*/ 258 w 516"/>
              <a:gd name="T43" fmla="*/ 30 h 1164"/>
              <a:gd name="T44" fmla="*/ 270 w 516"/>
              <a:gd name="T45" fmla="*/ 20 h 1164"/>
              <a:gd name="T46" fmla="*/ 296 w 516"/>
              <a:gd name="T47" fmla="*/ 6 h 1164"/>
              <a:gd name="T48" fmla="*/ 310 w 516"/>
              <a:gd name="T49" fmla="*/ 2 h 1164"/>
              <a:gd name="T50" fmla="*/ 322 w 516"/>
              <a:gd name="T51" fmla="*/ 0 h 1164"/>
              <a:gd name="T52" fmla="*/ 338 w 516"/>
              <a:gd name="T53" fmla="*/ 2 h 1164"/>
              <a:gd name="T54" fmla="*/ 358 w 516"/>
              <a:gd name="T55" fmla="*/ 14 h 1164"/>
              <a:gd name="T56" fmla="*/ 376 w 516"/>
              <a:gd name="T57" fmla="*/ 26 h 1164"/>
              <a:gd name="T58" fmla="*/ 386 w 516"/>
              <a:gd name="T59" fmla="*/ 52 h 1164"/>
              <a:gd name="T60" fmla="*/ 384 w 516"/>
              <a:gd name="T61" fmla="*/ 68 h 1164"/>
              <a:gd name="T62" fmla="*/ 382 w 516"/>
              <a:gd name="T63" fmla="*/ 78 h 1164"/>
              <a:gd name="T64" fmla="*/ 374 w 516"/>
              <a:gd name="T65" fmla="*/ 106 h 1164"/>
              <a:gd name="T66" fmla="*/ 378 w 516"/>
              <a:gd name="T67" fmla="*/ 142 h 1164"/>
              <a:gd name="T68" fmla="*/ 440 w 516"/>
              <a:gd name="T69" fmla="*/ 224 h 1164"/>
              <a:gd name="T70" fmla="*/ 462 w 516"/>
              <a:gd name="T71" fmla="*/ 426 h 1164"/>
              <a:gd name="T72" fmla="*/ 460 w 516"/>
              <a:gd name="T73" fmla="*/ 588 h 1164"/>
              <a:gd name="T74" fmla="*/ 444 w 516"/>
              <a:gd name="T75" fmla="*/ 652 h 1164"/>
              <a:gd name="T76" fmla="*/ 452 w 516"/>
              <a:gd name="T77" fmla="*/ 706 h 1164"/>
              <a:gd name="T78" fmla="*/ 472 w 516"/>
              <a:gd name="T79" fmla="*/ 792 h 1164"/>
              <a:gd name="T80" fmla="*/ 484 w 516"/>
              <a:gd name="T81" fmla="*/ 862 h 1164"/>
              <a:gd name="T82" fmla="*/ 500 w 516"/>
              <a:gd name="T83" fmla="*/ 940 h 1164"/>
              <a:gd name="T84" fmla="*/ 514 w 516"/>
              <a:gd name="T85" fmla="*/ 1070 h 1164"/>
              <a:gd name="T86" fmla="*/ 504 w 516"/>
              <a:gd name="T87" fmla="*/ 1150 h 1164"/>
              <a:gd name="T88" fmla="*/ 440 w 516"/>
              <a:gd name="T89" fmla="*/ 1154 h 1164"/>
              <a:gd name="T90" fmla="*/ 312 w 516"/>
              <a:gd name="T91" fmla="*/ 1150 h 1164"/>
              <a:gd name="T92" fmla="*/ 380 w 516"/>
              <a:gd name="T93" fmla="*/ 1124 h 1164"/>
              <a:gd name="T94" fmla="*/ 406 w 516"/>
              <a:gd name="T95" fmla="*/ 1094 h 1164"/>
              <a:gd name="T96" fmla="*/ 426 w 516"/>
              <a:gd name="T97" fmla="*/ 1040 h 1164"/>
              <a:gd name="T98" fmla="*/ 420 w 516"/>
              <a:gd name="T99" fmla="*/ 980 h 1164"/>
              <a:gd name="T100" fmla="*/ 382 w 516"/>
              <a:gd name="T101" fmla="*/ 880 h 1164"/>
              <a:gd name="T102" fmla="*/ 358 w 516"/>
              <a:gd name="T103" fmla="*/ 798 h 1164"/>
              <a:gd name="T104" fmla="*/ 322 w 516"/>
              <a:gd name="T105" fmla="*/ 824 h 1164"/>
              <a:gd name="T106" fmla="*/ 280 w 516"/>
              <a:gd name="T107" fmla="*/ 914 h 1164"/>
              <a:gd name="T108" fmla="*/ 216 w 516"/>
              <a:gd name="T109" fmla="*/ 1034 h 1164"/>
              <a:gd name="T110" fmla="*/ 202 w 516"/>
              <a:gd name="T111" fmla="*/ 1094 h 1164"/>
              <a:gd name="T112" fmla="*/ 162 w 516"/>
              <a:gd name="T113" fmla="*/ 1130 h 1164"/>
              <a:gd name="T114" fmla="*/ 56 w 516"/>
              <a:gd name="T115" fmla="*/ 1098 h 1164"/>
              <a:gd name="T116" fmla="*/ 12 w 516"/>
              <a:gd name="T117" fmla="*/ 1060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16" h="1164">
                <a:moveTo>
                  <a:pt x="104" y="1052"/>
                </a:moveTo>
                <a:lnTo>
                  <a:pt x="104" y="1052"/>
                </a:lnTo>
                <a:lnTo>
                  <a:pt x="108" y="1052"/>
                </a:lnTo>
                <a:lnTo>
                  <a:pt x="112" y="1048"/>
                </a:lnTo>
                <a:lnTo>
                  <a:pt x="116" y="1042"/>
                </a:lnTo>
                <a:lnTo>
                  <a:pt x="116" y="1042"/>
                </a:lnTo>
                <a:lnTo>
                  <a:pt x="122" y="1032"/>
                </a:lnTo>
                <a:lnTo>
                  <a:pt x="130" y="1026"/>
                </a:lnTo>
                <a:lnTo>
                  <a:pt x="130" y="1026"/>
                </a:lnTo>
                <a:lnTo>
                  <a:pt x="136" y="1024"/>
                </a:lnTo>
                <a:lnTo>
                  <a:pt x="142" y="1024"/>
                </a:lnTo>
                <a:lnTo>
                  <a:pt x="142" y="1024"/>
                </a:lnTo>
                <a:lnTo>
                  <a:pt x="142" y="1016"/>
                </a:lnTo>
                <a:lnTo>
                  <a:pt x="142" y="1010"/>
                </a:lnTo>
                <a:lnTo>
                  <a:pt x="142" y="1004"/>
                </a:lnTo>
                <a:lnTo>
                  <a:pt x="144" y="996"/>
                </a:lnTo>
                <a:lnTo>
                  <a:pt x="144" y="996"/>
                </a:lnTo>
                <a:lnTo>
                  <a:pt x="152" y="986"/>
                </a:lnTo>
                <a:lnTo>
                  <a:pt x="158" y="978"/>
                </a:lnTo>
                <a:lnTo>
                  <a:pt x="166" y="970"/>
                </a:lnTo>
                <a:lnTo>
                  <a:pt x="172" y="960"/>
                </a:lnTo>
                <a:lnTo>
                  <a:pt x="172" y="960"/>
                </a:lnTo>
                <a:lnTo>
                  <a:pt x="178" y="950"/>
                </a:lnTo>
                <a:lnTo>
                  <a:pt x="180" y="938"/>
                </a:lnTo>
                <a:lnTo>
                  <a:pt x="182" y="924"/>
                </a:lnTo>
                <a:lnTo>
                  <a:pt x="188" y="908"/>
                </a:lnTo>
                <a:lnTo>
                  <a:pt x="188" y="908"/>
                </a:lnTo>
                <a:lnTo>
                  <a:pt x="192" y="896"/>
                </a:lnTo>
                <a:lnTo>
                  <a:pt x="194" y="890"/>
                </a:lnTo>
                <a:lnTo>
                  <a:pt x="196" y="882"/>
                </a:lnTo>
                <a:lnTo>
                  <a:pt x="196" y="882"/>
                </a:lnTo>
                <a:lnTo>
                  <a:pt x="202" y="870"/>
                </a:lnTo>
                <a:lnTo>
                  <a:pt x="204" y="858"/>
                </a:lnTo>
                <a:lnTo>
                  <a:pt x="210" y="834"/>
                </a:lnTo>
                <a:lnTo>
                  <a:pt x="210" y="834"/>
                </a:lnTo>
                <a:lnTo>
                  <a:pt x="216" y="802"/>
                </a:lnTo>
                <a:lnTo>
                  <a:pt x="220" y="770"/>
                </a:lnTo>
                <a:lnTo>
                  <a:pt x="220" y="770"/>
                </a:lnTo>
                <a:lnTo>
                  <a:pt x="224" y="756"/>
                </a:lnTo>
                <a:lnTo>
                  <a:pt x="228" y="744"/>
                </a:lnTo>
                <a:lnTo>
                  <a:pt x="228" y="744"/>
                </a:lnTo>
                <a:lnTo>
                  <a:pt x="232" y="726"/>
                </a:lnTo>
                <a:lnTo>
                  <a:pt x="234" y="710"/>
                </a:lnTo>
                <a:lnTo>
                  <a:pt x="240" y="674"/>
                </a:lnTo>
                <a:lnTo>
                  <a:pt x="240" y="674"/>
                </a:lnTo>
                <a:lnTo>
                  <a:pt x="244" y="658"/>
                </a:lnTo>
                <a:lnTo>
                  <a:pt x="244" y="650"/>
                </a:lnTo>
                <a:lnTo>
                  <a:pt x="244" y="642"/>
                </a:lnTo>
                <a:lnTo>
                  <a:pt x="244" y="642"/>
                </a:lnTo>
                <a:lnTo>
                  <a:pt x="236" y="634"/>
                </a:lnTo>
                <a:lnTo>
                  <a:pt x="234" y="628"/>
                </a:lnTo>
                <a:lnTo>
                  <a:pt x="232" y="622"/>
                </a:lnTo>
                <a:lnTo>
                  <a:pt x="232" y="622"/>
                </a:lnTo>
                <a:lnTo>
                  <a:pt x="226" y="590"/>
                </a:lnTo>
                <a:lnTo>
                  <a:pt x="226" y="590"/>
                </a:lnTo>
                <a:lnTo>
                  <a:pt x="220" y="592"/>
                </a:lnTo>
                <a:lnTo>
                  <a:pt x="212" y="594"/>
                </a:lnTo>
                <a:lnTo>
                  <a:pt x="206" y="594"/>
                </a:lnTo>
                <a:lnTo>
                  <a:pt x="202" y="594"/>
                </a:lnTo>
                <a:lnTo>
                  <a:pt x="202" y="592"/>
                </a:lnTo>
                <a:lnTo>
                  <a:pt x="202" y="592"/>
                </a:lnTo>
                <a:lnTo>
                  <a:pt x="202" y="578"/>
                </a:lnTo>
                <a:lnTo>
                  <a:pt x="202" y="562"/>
                </a:lnTo>
                <a:lnTo>
                  <a:pt x="202" y="542"/>
                </a:lnTo>
                <a:lnTo>
                  <a:pt x="202" y="542"/>
                </a:lnTo>
                <a:lnTo>
                  <a:pt x="206" y="536"/>
                </a:lnTo>
                <a:lnTo>
                  <a:pt x="210" y="530"/>
                </a:lnTo>
                <a:lnTo>
                  <a:pt x="216" y="518"/>
                </a:lnTo>
                <a:lnTo>
                  <a:pt x="216" y="518"/>
                </a:lnTo>
                <a:lnTo>
                  <a:pt x="220" y="508"/>
                </a:lnTo>
                <a:lnTo>
                  <a:pt x="222" y="498"/>
                </a:lnTo>
                <a:lnTo>
                  <a:pt x="224" y="480"/>
                </a:lnTo>
                <a:lnTo>
                  <a:pt x="226" y="462"/>
                </a:lnTo>
                <a:lnTo>
                  <a:pt x="228" y="442"/>
                </a:lnTo>
                <a:lnTo>
                  <a:pt x="228" y="442"/>
                </a:lnTo>
                <a:lnTo>
                  <a:pt x="228" y="424"/>
                </a:lnTo>
                <a:lnTo>
                  <a:pt x="228" y="414"/>
                </a:lnTo>
                <a:lnTo>
                  <a:pt x="230" y="406"/>
                </a:lnTo>
                <a:lnTo>
                  <a:pt x="230" y="406"/>
                </a:lnTo>
                <a:lnTo>
                  <a:pt x="236" y="396"/>
                </a:lnTo>
                <a:lnTo>
                  <a:pt x="242" y="384"/>
                </a:lnTo>
                <a:lnTo>
                  <a:pt x="242" y="384"/>
                </a:lnTo>
                <a:lnTo>
                  <a:pt x="250" y="368"/>
                </a:lnTo>
                <a:lnTo>
                  <a:pt x="254" y="350"/>
                </a:lnTo>
                <a:lnTo>
                  <a:pt x="266" y="314"/>
                </a:lnTo>
                <a:lnTo>
                  <a:pt x="266" y="314"/>
                </a:lnTo>
                <a:lnTo>
                  <a:pt x="270" y="304"/>
                </a:lnTo>
                <a:lnTo>
                  <a:pt x="274" y="298"/>
                </a:lnTo>
                <a:lnTo>
                  <a:pt x="276" y="292"/>
                </a:lnTo>
                <a:lnTo>
                  <a:pt x="278" y="284"/>
                </a:lnTo>
                <a:lnTo>
                  <a:pt x="278" y="284"/>
                </a:lnTo>
                <a:lnTo>
                  <a:pt x="282" y="262"/>
                </a:lnTo>
                <a:lnTo>
                  <a:pt x="288" y="238"/>
                </a:lnTo>
                <a:lnTo>
                  <a:pt x="288" y="238"/>
                </a:lnTo>
                <a:lnTo>
                  <a:pt x="294" y="222"/>
                </a:lnTo>
                <a:lnTo>
                  <a:pt x="298" y="206"/>
                </a:lnTo>
                <a:lnTo>
                  <a:pt x="298" y="206"/>
                </a:lnTo>
                <a:lnTo>
                  <a:pt x="304" y="198"/>
                </a:lnTo>
                <a:lnTo>
                  <a:pt x="304" y="198"/>
                </a:lnTo>
                <a:lnTo>
                  <a:pt x="308" y="192"/>
                </a:lnTo>
                <a:lnTo>
                  <a:pt x="312" y="184"/>
                </a:lnTo>
                <a:lnTo>
                  <a:pt x="312" y="184"/>
                </a:lnTo>
                <a:lnTo>
                  <a:pt x="312" y="176"/>
                </a:lnTo>
                <a:lnTo>
                  <a:pt x="312" y="176"/>
                </a:lnTo>
                <a:lnTo>
                  <a:pt x="310" y="172"/>
                </a:lnTo>
                <a:lnTo>
                  <a:pt x="310" y="172"/>
                </a:lnTo>
                <a:lnTo>
                  <a:pt x="302" y="168"/>
                </a:lnTo>
                <a:lnTo>
                  <a:pt x="302" y="168"/>
                </a:lnTo>
                <a:lnTo>
                  <a:pt x="296" y="164"/>
                </a:lnTo>
                <a:lnTo>
                  <a:pt x="292" y="164"/>
                </a:lnTo>
                <a:lnTo>
                  <a:pt x="276" y="164"/>
                </a:lnTo>
                <a:lnTo>
                  <a:pt x="276" y="164"/>
                </a:lnTo>
                <a:lnTo>
                  <a:pt x="270" y="164"/>
                </a:lnTo>
                <a:lnTo>
                  <a:pt x="266" y="162"/>
                </a:lnTo>
                <a:lnTo>
                  <a:pt x="260" y="156"/>
                </a:lnTo>
                <a:lnTo>
                  <a:pt x="258" y="152"/>
                </a:lnTo>
                <a:lnTo>
                  <a:pt x="258" y="148"/>
                </a:lnTo>
                <a:lnTo>
                  <a:pt x="258" y="148"/>
                </a:lnTo>
                <a:lnTo>
                  <a:pt x="258" y="144"/>
                </a:lnTo>
                <a:lnTo>
                  <a:pt x="256" y="142"/>
                </a:lnTo>
                <a:lnTo>
                  <a:pt x="256" y="142"/>
                </a:lnTo>
                <a:lnTo>
                  <a:pt x="254" y="138"/>
                </a:lnTo>
                <a:lnTo>
                  <a:pt x="254" y="134"/>
                </a:lnTo>
                <a:lnTo>
                  <a:pt x="254" y="134"/>
                </a:lnTo>
                <a:lnTo>
                  <a:pt x="254" y="132"/>
                </a:lnTo>
                <a:lnTo>
                  <a:pt x="254" y="130"/>
                </a:lnTo>
                <a:lnTo>
                  <a:pt x="254" y="130"/>
                </a:lnTo>
                <a:lnTo>
                  <a:pt x="252" y="122"/>
                </a:lnTo>
                <a:lnTo>
                  <a:pt x="252" y="122"/>
                </a:lnTo>
                <a:lnTo>
                  <a:pt x="250" y="120"/>
                </a:lnTo>
                <a:lnTo>
                  <a:pt x="244" y="120"/>
                </a:lnTo>
                <a:lnTo>
                  <a:pt x="244" y="120"/>
                </a:lnTo>
                <a:lnTo>
                  <a:pt x="242" y="118"/>
                </a:lnTo>
                <a:lnTo>
                  <a:pt x="240" y="116"/>
                </a:lnTo>
                <a:lnTo>
                  <a:pt x="240" y="112"/>
                </a:lnTo>
                <a:lnTo>
                  <a:pt x="240" y="112"/>
                </a:lnTo>
                <a:lnTo>
                  <a:pt x="250" y="98"/>
                </a:lnTo>
                <a:lnTo>
                  <a:pt x="252" y="92"/>
                </a:lnTo>
                <a:lnTo>
                  <a:pt x="252" y="92"/>
                </a:lnTo>
                <a:lnTo>
                  <a:pt x="254" y="90"/>
                </a:lnTo>
                <a:lnTo>
                  <a:pt x="254" y="86"/>
                </a:lnTo>
                <a:lnTo>
                  <a:pt x="252" y="82"/>
                </a:lnTo>
                <a:lnTo>
                  <a:pt x="252" y="82"/>
                </a:lnTo>
                <a:lnTo>
                  <a:pt x="250" y="80"/>
                </a:lnTo>
                <a:lnTo>
                  <a:pt x="250" y="76"/>
                </a:lnTo>
                <a:lnTo>
                  <a:pt x="250" y="76"/>
                </a:lnTo>
                <a:lnTo>
                  <a:pt x="252" y="62"/>
                </a:lnTo>
                <a:lnTo>
                  <a:pt x="254" y="50"/>
                </a:lnTo>
                <a:lnTo>
                  <a:pt x="254" y="50"/>
                </a:lnTo>
                <a:lnTo>
                  <a:pt x="256" y="48"/>
                </a:lnTo>
                <a:lnTo>
                  <a:pt x="254" y="48"/>
                </a:lnTo>
                <a:lnTo>
                  <a:pt x="254" y="48"/>
                </a:lnTo>
                <a:lnTo>
                  <a:pt x="252" y="48"/>
                </a:lnTo>
                <a:lnTo>
                  <a:pt x="252" y="50"/>
                </a:lnTo>
                <a:lnTo>
                  <a:pt x="252" y="50"/>
                </a:lnTo>
                <a:lnTo>
                  <a:pt x="250" y="48"/>
                </a:lnTo>
                <a:lnTo>
                  <a:pt x="248" y="46"/>
                </a:lnTo>
                <a:lnTo>
                  <a:pt x="248" y="46"/>
                </a:lnTo>
                <a:lnTo>
                  <a:pt x="248" y="46"/>
                </a:lnTo>
                <a:lnTo>
                  <a:pt x="246" y="46"/>
                </a:lnTo>
                <a:lnTo>
                  <a:pt x="246" y="46"/>
                </a:lnTo>
                <a:lnTo>
                  <a:pt x="246" y="44"/>
                </a:lnTo>
                <a:lnTo>
                  <a:pt x="248" y="42"/>
                </a:lnTo>
                <a:lnTo>
                  <a:pt x="248" y="42"/>
                </a:lnTo>
                <a:lnTo>
                  <a:pt x="244" y="44"/>
                </a:lnTo>
                <a:lnTo>
                  <a:pt x="244" y="44"/>
                </a:lnTo>
                <a:lnTo>
                  <a:pt x="246" y="42"/>
                </a:lnTo>
                <a:lnTo>
                  <a:pt x="248" y="40"/>
                </a:lnTo>
                <a:lnTo>
                  <a:pt x="252" y="38"/>
                </a:lnTo>
                <a:lnTo>
                  <a:pt x="252" y="38"/>
                </a:lnTo>
                <a:lnTo>
                  <a:pt x="254" y="34"/>
                </a:lnTo>
                <a:lnTo>
                  <a:pt x="254" y="34"/>
                </a:lnTo>
                <a:lnTo>
                  <a:pt x="256" y="32"/>
                </a:lnTo>
                <a:lnTo>
                  <a:pt x="258" y="30"/>
                </a:lnTo>
                <a:lnTo>
                  <a:pt x="258" y="30"/>
                </a:lnTo>
                <a:lnTo>
                  <a:pt x="258" y="30"/>
                </a:lnTo>
                <a:lnTo>
                  <a:pt x="260" y="28"/>
                </a:lnTo>
                <a:lnTo>
                  <a:pt x="260" y="28"/>
                </a:lnTo>
                <a:lnTo>
                  <a:pt x="264" y="26"/>
                </a:lnTo>
                <a:lnTo>
                  <a:pt x="266" y="22"/>
                </a:lnTo>
                <a:lnTo>
                  <a:pt x="266" y="22"/>
                </a:lnTo>
                <a:lnTo>
                  <a:pt x="268" y="22"/>
                </a:lnTo>
                <a:lnTo>
                  <a:pt x="270" y="20"/>
                </a:lnTo>
                <a:lnTo>
                  <a:pt x="270" y="20"/>
                </a:lnTo>
                <a:lnTo>
                  <a:pt x="276" y="16"/>
                </a:lnTo>
                <a:lnTo>
                  <a:pt x="276" y="16"/>
                </a:lnTo>
                <a:lnTo>
                  <a:pt x="282" y="12"/>
                </a:lnTo>
                <a:lnTo>
                  <a:pt x="282" y="12"/>
                </a:lnTo>
                <a:lnTo>
                  <a:pt x="288" y="10"/>
                </a:lnTo>
                <a:lnTo>
                  <a:pt x="288" y="10"/>
                </a:lnTo>
                <a:lnTo>
                  <a:pt x="292" y="8"/>
                </a:lnTo>
                <a:lnTo>
                  <a:pt x="296" y="6"/>
                </a:lnTo>
                <a:lnTo>
                  <a:pt x="296" y="6"/>
                </a:lnTo>
                <a:lnTo>
                  <a:pt x="298" y="6"/>
                </a:lnTo>
                <a:lnTo>
                  <a:pt x="302" y="4"/>
                </a:lnTo>
                <a:lnTo>
                  <a:pt x="302" y="4"/>
                </a:lnTo>
                <a:lnTo>
                  <a:pt x="306" y="2"/>
                </a:lnTo>
                <a:lnTo>
                  <a:pt x="308" y="2"/>
                </a:lnTo>
                <a:lnTo>
                  <a:pt x="308" y="2"/>
                </a:lnTo>
                <a:lnTo>
                  <a:pt x="310" y="2"/>
                </a:lnTo>
                <a:lnTo>
                  <a:pt x="310" y="2"/>
                </a:lnTo>
                <a:lnTo>
                  <a:pt x="312" y="2"/>
                </a:lnTo>
                <a:lnTo>
                  <a:pt x="314" y="2"/>
                </a:lnTo>
                <a:lnTo>
                  <a:pt x="318" y="2"/>
                </a:lnTo>
                <a:lnTo>
                  <a:pt x="318" y="2"/>
                </a:lnTo>
                <a:lnTo>
                  <a:pt x="320" y="0"/>
                </a:lnTo>
                <a:lnTo>
                  <a:pt x="322" y="0"/>
                </a:lnTo>
                <a:lnTo>
                  <a:pt x="322" y="0"/>
                </a:lnTo>
                <a:lnTo>
                  <a:pt x="322" y="2"/>
                </a:lnTo>
                <a:lnTo>
                  <a:pt x="326" y="2"/>
                </a:lnTo>
                <a:lnTo>
                  <a:pt x="326" y="2"/>
                </a:lnTo>
                <a:lnTo>
                  <a:pt x="328" y="0"/>
                </a:lnTo>
                <a:lnTo>
                  <a:pt x="330" y="2"/>
                </a:lnTo>
                <a:lnTo>
                  <a:pt x="334" y="2"/>
                </a:lnTo>
                <a:lnTo>
                  <a:pt x="334" y="2"/>
                </a:lnTo>
                <a:lnTo>
                  <a:pt x="338" y="2"/>
                </a:lnTo>
                <a:lnTo>
                  <a:pt x="342" y="4"/>
                </a:lnTo>
                <a:lnTo>
                  <a:pt x="342" y="4"/>
                </a:lnTo>
                <a:lnTo>
                  <a:pt x="348" y="6"/>
                </a:lnTo>
                <a:lnTo>
                  <a:pt x="348" y="6"/>
                </a:lnTo>
                <a:lnTo>
                  <a:pt x="352" y="8"/>
                </a:lnTo>
                <a:lnTo>
                  <a:pt x="354" y="12"/>
                </a:lnTo>
                <a:lnTo>
                  <a:pt x="354" y="12"/>
                </a:lnTo>
                <a:lnTo>
                  <a:pt x="358" y="14"/>
                </a:lnTo>
                <a:lnTo>
                  <a:pt x="360" y="14"/>
                </a:lnTo>
                <a:lnTo>
                  <a:pt x="360" y="14"/>
                </a:lnTo>
                <a:lnTo>
                  <a:pt x="364" y="18"/>
                </a:lnTo>
                <a:lnTo>
                  <a:pt x="366" y="20"/>
                </a:lnTo>
                <a:lnTo>
                  <a:pt x="366" y="20"/>
                </a:lnTo>
                <a:lnTo>
                  <a:pt x="370" y="22"/>
                </a:lnTo>
                <a:lnTo>
                  <a:pt x="376" y="26"/>
                </a:lnTo>
                <a:lnTo>
                  <a:pt x="376" y="26"/>
                </a:lnTo>
                <a:lnTo>
                  <a:pt x="380" y="32"/>
                </a:lnTo>
                <a:lnTo>
                  <a:pt x="382" y="36"/>
                </a:lnTo>
                <a:lnTo>
                  <a:pt x="382" y="36"/>
                </a:lnTo>
                <a:lnTo>
                  <a:pt x="382" y="40"/>
                </a:lnTo>
                <a:lnTo>
                  <a:pt x="384" y="44"/>
                </a:lnTo>
                <a:lnTo>
                  <a:pt x="384" y="44"/>
                </a:lnTo>
                <a:lnTo>
                  <a:pt x="386" y="52"/>
                </a:lnTo>
                <a:lnTo>
                  <a:pt x="386" y="52"/>
                </a:lnTo>
                <a:lnTo>
                  <a:pt x="386" y="58"/>
                </a:lnTo>
                <a:lnTo>
                  <a:pt x="384" y="58"/>
                </a:lnTo>
                <a:lnTo>
                  <a:pt x="384" y="58"/>
                </a:lnTo>
                <a:lnTo>
                  <a:pt x="386" y="64"/>
                </a:lnTo>
                <a:lnTo>
                  <a:pt x="386" y="64"/>
                </a:lnTo>
                <a:lnTo>
                  <a:pt x="384" y="60"/>
                </a:lnTo>
                <a:lnTo>
                  <a:pt x="384" y="60"/>
                </a:lnTo>
                <a:lnTo>
                  <a:pt x="384" y="68"/>
                </a:lnTo>
                <a:lnTo>
                  <a:pt x="384" y="70"/>
                </a:lnTo>
                <a:lnTo>
                  <a:pt x="384" y="70"/>
                </a:lnTo>
                <a:lnTo>
                  <a:pt x="382" y="76"/>
                </a:lnTo>
                <a:lnTo>
                  <a:pt x="382" y="76"/>
                </a:lnTo>
                <a:lnTo>
                  <a:pt x="382" y="74"/>
                </a:lnTo>
                <a:lnTo>
                  <a:pt x="382" y="74"/>
                </a:lnTo>
                <a:lnTo>
                  <a:pt x="382" y="78"/>
                </a:lnTo>
                <a:lnTo>
                  <a:pt x="382" y="78"/>
                </a:lnTo>
                <a:lnTo>
                  <a:pt x="382" y="82"/>
                </a:lnTo>
                <a:lnTo>
                  <a:pt x="380" y="84"/>
                </a:lnTo>
                <a:lnTo>
                  <a:pt x="380" y="84"/>
                </a:lnTo>
                <a:lnTo>
                  <a:pt x="382" y="80"/>
                </a:lnTo>
                <a:lnTo>
                  <a:pt x="382" y="80"/>
                </a:lnTo>
                <a:lnTo>
                  <a:pt x="378" y="92"/>
                </a:lnTo>
                <a:lnTo>
                  <a:pt x="378" y="92"/>
                </a:lnTo>
                <a:lnTo>
                  <a:pt x="374" y="106"/>
                </a:lnTo>
                <a:lnTo>
                  <a:pt x="374" y="106"/>
                </a:lnTo>
                <a:lnTo>
                  <a:pt x="370" y="112"/>
                </a:lnTo>
                <a:lnTo>
                  <a:pt x="370" y="118"/>
                </a:lnTo>
                <a:lnTo>
                  <a:pt x="370" y="124"/>
                </a:lnTo>
                <a:lnTo>
                  <a:pt x="372" y="130"/>
                </a:lnTo>
                <a:lnTo>
                  <a:pt x="372" y="130"/>
                </a:lnTo>
                <a:lnTo>
                  <a:pt x="378" y="142"/>
                </a:lnTo>
                <a:lnTo>
                  <a:pt x="378" y="142"/>
                </a:lnTo>
                <a:lnTo>
                  <a:pt x="380" y="146"/>
                </a:lnTo>
                <a:lnTo>
                  <a:pt x="380" y="146"/>
                </a:lnTo>
                <a:lnTo>
                  <a:pt x="386" y="152"/>
                </a:lnTo>
                <a:lnTo>
                  <a:pt x="386" y="152"/>
                </a:lnTo>
                <a:lnTo>
                  <a:pt x="388" y="158"/>
                </a:lnTo>
                <a:lnTo>
                  <a:pt x="388" y="158"/>
                </a:lnTo>
                <a:lnTo>
                  <a:pt x="412" y="192"/>
                </a:lnTo>
                <a:lnTo>
                  <a:pt x="440" y="224"/>
                </a:lnTo>
                <a:lnTo>
                  <a:pt x="440" y="224"/>
                </a:lnTo>
                <a:lnTo>
                  <a:pt x="446" y="240"/>
                </a:lnTo>
                <a:lnTo>
                  <a:pt x="450" y="256"/>
                </a:lnTo>
                <a:lnTo>
                  <a:pt x="450" y="256"/>
                </a:lnTo>
                <a:lnTo>
                  <a:pt x="456" y="298"/>
                </a:lnTo>
                <a:lnTo>
                  <a:pt x="460" y="340"/>
                </a:lnTo>
                <a:lnTo>
                  <a:pt x="462" y="384"/>
                </a:lnTo>
                <a:lnTo>
                  <a:pt x="462" y="426"/>
                </a:lnTo>
                <a:lnTo>
                  <a:pt x="462" y="426"/>
                </a:lnTo>
                <a:lnTo>
                  <a:pt x="460" y="446"/>
                </a:lnTo>
                <a:lnTo>
                  <a:pt x="458" y="466"/>
                </a:lnTo>
                <a:lnTo>
                  <a:pt x="458" y="484"/>
                </a:lnTo>
                <a:lnTo>
                  <a:pt x="458" y="504"/>
                </a:lnTo>
                <a:lnTo>
                  <a:pt x="458" y="504"/>
                </a:lnTo>
                <a:lnTo>
                  <a:pt x="458" y="560"/>
                </a:lnTo>
                <a:lnTo>
                  <a:pt x="460" y="588"/>
                </a:lnTo>
                <a:lnTo>
                  <a:pt x="466" y="616"/>
                </a:lnTo>
                <a:lnTo>
                  <a:pt x="466" y="616"/>
                </a:lnTo>
                <a:lnTo>
                  <a:pt x="468" y="634"/>
                </a:lnTo>
                <a:lnTo>
                  <a:pt x="468" y="644"/>
                </a:lnTo>
                <a:lnTo>
                  <a:pt x="466" y="648"/>
                </a:lnTo>
                <a:lnTo>
                  <a:pt x="462" y="650"/>
                </a:lnTo>
                <a:lnTo>
                  <a:pt x="456" y="652"/>
                </a:lnTo>
                <a:lnTo>
                  <a:pt x="444" y="652"/>
                </a:lnTo>
                <a:lnTo>
                  <a:pt x="442" y="656"/>
                </a:lnTo>
                <a:lnTo>
                  <a:pt x="442" y="662"/>
                </a:lnTo>
                <a:lnTo>
                  <a:pt x="442" y="662"/>
                </a:lnTo>
                <a:lnTo>
                  <a:pt x="442" y="678"/>
                </a:lnTo>
                <a:lnTo>
                  <a:pt x="444" y="686"/>
                </a:lnTo>
                <a:lnTo>
                  <a:pt x="446" y="692"/>
                </a:lnTo>
                <a:lnTo>
                  <a:pt x="446" y="692"/>
                </a:lnTo>
                <a:lnTo>
                  <a:pt x="452" y="706"/>
                </a:lnTo>
                <a:lnTo>
                  <a:pt x="452" y="718"/>
                </a:lnTo>
                <a:lnTo>
                  <a:pt x="454" y="730"/>
                </a:lnTo>
                <a:lnTo>
                  <a:pt x="454" y="746"/>
                </a:lnTo>
                <a:lnTo>
                  <a:pt x="454" y="746"/>
                </a:lnTo>
                <a:lnTo>
                  <a:pt x="458" y="756"/>
                </a:lnTo>
                <a:lnTo>
                  <a:pt x="464" y="768"/>
                </a:lnTo>
                <a:lnTo>
                  <a:pt x="470" y="782"/>
                </a:lnTo>
                <a:lnTo>
                  <a:pt x="472" y="792"/>
                </a:lnTo>
                <a:lnTo>
                  <a:pt x="472" y="792"/>
                </a:lnTo>
                <a:lnTo>
                  <a:pt x="474" y="804"/>
                </a:lnTo>
                <a:lnTo>
                  <a:pt x="474" y="816"/>
                </a:lnTo>
                <a:lnTo>
                  <a:pt x="474" y="828"/>
                </a:lnTo>
                <a:lnTo>
                  <a:pt x="476" y="840"/>
                </a:lnTo>
                <a:lnTo>
                  <a:pt x="476" y="840"/>
                </a:lnTo>
                <a:lnTo>
                  <a:pt x="478" y="852"/>
                </a:lnTo>
                <a:lnTo>
                  <a:pt x="484" y="862"/>
                </a:lnTo>
                <a:lnTo>
                  <a:pt x="490" y="870"/>
                </a:lnTo>
                <a:lnTo>
                  <a:pt x="496" y="882"/>
                </a:lnTo>
                <a:lnTo>
                  <a:pt x="496" y="882"/>
                </a:lnTo>
                <a:lnTo>
                  <a:pt x="498" y="894"/>
                </a:lnTo>
                <a:lnTo>
                  <a:pt x="500" y="910"/>
                </a:lnTo>
                <a:lnTo>
                  <a:pt x="498" y="924"/>
                </a:lnTo>
                <a:lnTo>
                  <a:pt x="500" y="940"/>
                </a:lnTo>
                <a:lnTo>
                  <a:pt x="500" y="940"/>
                </a:lnTo>
                <a:lnTo>
                  <a:pt x="504" y="968"/>
                </a:lnTo>
                <a:lnTo>
                  <a:pt x="508" y="996"/>
                </a:lnTo>
                <a:lnTo>
                  <a:pt x="508" y="996"/>
                </a:lnTo>
                <a:lnTo>
                  <a:pt x="510" y="1020"/>
                </a:lnTo>
                <a:lnTo>
                  <a:pt x="510" y="1044"/>
                </a:lnTo>
                <a:lnTo>
                  <a:pt x="510" y="1044"/>
                </a:lnTo>
                <a:lnTo>
                  <a:pt x="512" y="1060"/>
                </a:lnTo>
                <a:lnTo>
                  <a:pt x="514" y="1070"/>
                </a:lnTo>
                <a:lnTo>
                  <a:pt x="516" y="1080"/>
                </a:lnTo>
                <a:lnTo>
                  <a:pt x="516" y="1096"/>
                </a:lnTo>
                <a:lnTo>
                  <a:pt x="516" y="1096"/>
                </a:lnTo>
                <a:lnTo>
                  <a:pt x="514" y="1106"/>
                </a:lnTo>
                <a:lnTo>
                  <a:pt x="508" y="1114"/>
                </a:lnTo>
                <a:lnTo>
                  <a:pt x="508" y="1148"/>
                </a:lnTo>
                <a:lnTo>
                  <a:pt x="508" y="1148"/>
                </a:lnTo>
                <a:lnTo>
                  <a:pt x="504" y="1150"/>
                </a:lnTo>
                <a:lnTo>
                  <a:pt x="496" y="1154"/>
                </a:lnTo>
                <a:lnTo>
                  <a:pt x="480" y="1156"/>
                </a:lnTo>
                <a:lnTo>
                  <a:pt x="472" y="1156"/>
                </a:lnTo>
                <a:lnTo>
                  <a:pt x="464" y="1154"/>
                </a:lnTo>
                <a:lnTo>
                  <a:pt x="458" y="1152"/>
                </a:lnTo>
                <a:lnTo>
                  <a:pt x="452" y="1148"/>
                </a:lnTo>
                <a:lnTo>
                  <a:pt x="452" y="1148"/>
                </a:lnTo>
                <a:lnTo>
                  <a:pt x="440" y="1154"/>
                </a:lnTo>
                <a:lnTo>
                  <a:pt x="422" y="1160"/>
                </a:lnTo>
                <a:lnTo>
                  <a:pt x="404" y="1162"/>
                </a:lnTo>
                <a:lnTo>
                  <a:pt x="384" y="1164"/>
                </a:lnTo>
                <a:lnTo>
                  <a:pt x="364" y="1162"/>
                </a:lnTo>
                <a:lnTo>
                  <a:pt x="344" y="1160"/>
                </a:lnTo>
                <a:lnTo>
                  <a:pt x="328" y="1156"/>
                </a:lnTo>
                <a:lnTo>
                  <a:pt x="312" y="1150"/>
                </a:lnTo>
                <a:lnTo>
                  <a:pt x="312" y="1150"/>
                </a:lnTo>
                <a:lnTo>
                  <a:pt x="312" y="1144"/>
                </a:lnTo>
                <a:lnTo>
                  <a:pt x="314" y="1138"/>
                </a:lnTo>
                <a:lnTo>
                  <a:pt x="318" y="1134"/>
                </a:lnTo>
                <a:lnTo>
                  <a:pt x="324" y="1132"/>
                </a:lnTo>
                <a:lnTo>
                  <a:pt x="338" y="1128"/>
                </a:lnTo>
                <a:lnTo>
                  <a:pt x="352" y="1128"/>
                </a:lnTo>
                <a:lnTo>
                  <a:pt x="352" y="1128"/>
                </a:lnTo>
                <a:lnTo>
                  <a:pt x="380" y="1124"/>
                </a:lnTo>
                <a:lnTo>
                  <a:pt x="380" y="1124"/>
                </a:lnTo>
                <a:lnTo>
                  <a:pt x="386" y="1122"/>
                </a:lnTo>
                <a:lnTo>
                  <a:pt x="392" y="1118"/>
                </a:lnTo>
                <a:lnTo>
                  <a:pt x="398" y="1114"/>
                </a:lnTo>
                <a:lnTo>
                  <a:pt x="402" y="1108"/>
                </a:lnTo>
                <a:lnTo>
                  <a:pt x="406" y="1098"/>
                </a:lnTo>
                <a:lnTo>
                  <a:pt x="406" y="1094"/>
                </a:lnTo>
                <a:lnTo>
                  <a:pt x="406" y="1094"/>
                </a:lnTo>
                <a:lnTo>
                  <a:pt x="412" y="1086"/>
                </a:lnTo>
                <a:lnTo>
                  <a:pt x="418" y="1078"/>
                </a:lnTo>
                <a:lnTo>
                  <a:pt x="420" y="1070"/>
                </a:lnTo>
                <a:lnTo>
                  <a:pt x="422" y="1062"/>
                </a:lnTo>
                <a:lnTo>
                  <a:pt x="422" y="1062"/>
                </a:lnTo>
                <a:lnTo>
                  <a:pt x="422" y="1060"/>
                </a:lnTo>
                <a:lnTo>
                  <a:pt x="422" y="1060"/>
                </a:lnTo>
                <a:lnTo>
                  <a:pt x="426" y="1040"/>
                </a:lnTo>
                <a:lnTo>
                  <a:pt x="426" y="1040"/>
                </a:lnTo>
                <a:lnTo>
                  <a:pt x="426" y="1026"/>
                </a:lnTo>
                <a:lnTo>
                  <a:pt x="424" y="1012"/>
                </a:lnTo>
                <a:lnTo>
                  <a:pt x="424" y="1012"/>
                </a:lnTo>
                <a:lnTo>
                  <a:pt x="420" y="1000"/>
                </a:lnTo>
                <a:lnTo>
                  <a:pt x="422" y="988"/>
                </a:lnTo>
                <a:lnTo>
                  <a:pt x="422" y="988"/>
                </a:lnTo>
                <a:lnTo>
                  <a:pt x="420" y="980"/>
                </a:lnTo>
                <a:lnTo>
                  <a:pt x="418" y="974"/>
                </a:lnTo>
                <a:lnTo>
                  <a:pt x="412" y="960"/>
                </a:lnTo>
                <a:lnTo>
                  <a:pt x="412" y="960"/>
                </a:lnTo>
                <a:lnTo>
                  <a:pt x="400" y="936"/>
                </a:lnTo>
                <a:lnTo>
                  <a:pt x="390" y="910"/>
                </a:lnTo>
                <a:lnTo>
                  <a:pt x="390" y="910"/>
                </a:lnTo>
                <a:lnTo>
                  <a:pt x="386" y="898"/>
                </a:lnTo>
                <a:lnTo>
                  <a:pt x="382" y="880"/>
                </a:lnTo>
                <a:lnTo>
                  <a:pt x="378" y="862"/>
                </a:lnTo>
                <a:lnTo>
                  <a:pt x="374" y="850"/>
                </a:lnTo>
                <a:lnTo>
                  <a:pt x="374" y="850"/>
                </a:lnTo>
                <a:lnTo>
                  <a:pt x="368" y="832"/>
                </a:lnTo>
                <a:lnTo>
                  <a:pt x="362" y="810"/>
                </a:lnTo>
                <a:lnTo>
                  <a:pt x="362" y="810"/>
                </a:lnTo>
                <a:lnTo>
                  <a:pt x="358" y="798"/>
                </a:lnTo>
                <a:lnTo>
                  <a:pt x="358" y="798"/>
                </a:lnTo>
                <a:lnTo>
                  <a:pt x="352" y="784"/>
                </a:lnTo>
                <a:lnTo>
                  <a:pt x="348" y="780"/>
                </a:lnTo>
                <a:lnTo>
                  <a:pt x="342" y="776"/>
                </a:lnTo>
                <a:lnTo>
                  <a:pt x="342" y="776"/>
                </a:lnTo>
                <a:lnTo>
                  <a:pt x="338" y="784"/>
                </a:lnTo>
                <a:lnTo>
                  <a:pt x="334" y="792"/>
                </a:lnTo>
                <a:lnTo>
                  <a:pt x="330" y="808"/>
                </a:lnTo>
                <a:lnTo>
                  <a:pt x="322" y="824"/>
                </a:lnTo>
                <a:lnTo>
                  <a:pt x="318" y="834"/>
                </a:lnTo>
                <a:lnTo>
                  <a:pt x="310" y="846"/>
                </a:lnTo>
                <a:lnTo>
                  <a:pt x="310" y="846"/>
                </a:lnTo>
                <a:lnTo>
                  <a:pt x="306" y="858"/>
                </a:lnTo>
                <a:lnTo>
                  <a:pt x="302" y="866"/>
                </a:lnTo>
                <a:lnTo>
                  <a:pt x="292" y="886"/>
                </a:lnTo>
                <a:lnTo>
                  <a:pt x="292" y="886"/>
                </a:lnTo>
                <a:lnTo>
                  <a:pt x="280" y="914"/>
                </a:lnTo>
                <a:lnTo>
                  <a:pt x="264" y="940"/>
                </a:lnTo>
                <a:lnTo>
                  <a:pt x="264" y="940"/>
                </a:lnTo>
                <a:lnTo>
                  <a:pt x="250" y="968"/>
                </a:lnTo>
                <a:lnTo>
                  <a:pt x="236" y="994"/>
                </a:lnTo>
                <a:lnTo>
                  <a:pt x="236" y="994"/>
                </a:lnTo>
                <a:lnTo>
                  <a:pt x="226" y="1014"/>
                </a:lnTo>
                <a:lnTo>
                  <a:pt x="216" y="1034"/>
                </a:lnTo>
                <a:lnTo>
                  <a:pt x="216" y="1034"/>
                </a:lnTo>
                <a:lnTo>
                  <a:pt x="208" y="1054"/>
                </a:lnTo>
                <a:lnTo>
                  <a:pt x="200" y="1066"/>
                </a:lnTo>
                <a:lnTo>
                  <a:pt x="200" y="1066"/>
                </a:lnTo>
                <a:lnTo>
                  <a:pt x="204" y="1080"/>
                </a:lnTo>
                <a:lnTo>
                  <a:pt x="204" y="1088"/>
                </a:lnTo>
                <a:lnTo>
                  <a:pt x="204" y="1092"/>
                </a:lnTo>
                <a:lnTo>
                  <a:pt x="202" y="1094"/>
                </a:lnTo>
                <a:lnTo>
                  <a:pt x="202" y="1094"/>
                </a:lnTo>
                <a:lnTo>
                  <a:pt x="198" y="1098"/>
                </a:lnTo>
                <a:lnTo>
                  <a:pt x="196" y="1102"/>
                </a:lnTo>
                <a:lnTo>
                  <a:pt x="192" y="1112"/>
                </a:lnTo>
                <a:lnTo>
                  <a:pt x="188" y="1132"/>
                </a:lnTo>
                <a:lnTo>
                  <a:pt x="188" y="1132"/>
                </a:lnTo>
                <a:lnTo>
                  <a:pt x="186" y="1134"/>
                </a:lnTo>
                <a:lnTo>
                  <a:pt x="180" y="1134"/>
                </a:lnTo>
                <a:lnTo>
                  <a:pt x="162" y="1130"/>
                </a:lnTo>
                <a:lnTo>
                  <a:pt x="154" y="1126"/>
                </a:lnTo>
                <a:lnTo>
                  <a:pt x="144" y="1122"/>
                </a:lnTo>
                <a:lnTo>
                  <a:pt x="138" y="1116"/>
                </a:lnTo>
                <a:lnTo>
                  <a:pt x="134" y="1108"/>
                </a:lnTo>
                <a:lnTo>
                  <a:pt x="134" y="1108"/>
                </a:lnTo>
                <a:lnTo>
                  <a:pt x="92" y="1106"/>
                </a:lnTo>
                <a:lnTo>
                  <a:pt x="74" y="1102"/>
                </a:lnTo>
                <a:lnTo>
                  <a:pt x="56" y="1098"/>
                </a:lnTo>
                <a:lnTo>
                  <a:pt x="38" y="1092"/>
                </a:lnTo>
                <a:lnTo>
                  <a:pt x="24" y="1086"/>
                </a:lnTo>
                <a:lnTo>
                  <a:pt x="10" y="1076"/>
                </a:lnTo>
                <a:lnTo>
                  <a:pt x="0" y="1064"/>
                </a:lnTo>
                <a:lnTo>
                  <a:pt x="0" y="1064"/>
                </a:lnTo>
                <a:lnTo>
                  <a:pt x="2" y="1062"/>
                </a:lnTo>
                <a:lnTo>
                  <a:pt x="4" y="1060"/>
                </a:lnTo>
                <a:lnTo>
                  <a:pt x="12" y="1060"/>
                </a:lnTo>
                <a:lnTo>
                  <a:pt x="42" y="1064"/>
                </a:lnTo>
                <a:lnTo>
                  <a:pt x="60" y="1064"/>
                </a:lnTo>
                <a:lnTo>
                  <a:pt x="76" y="1064"/>
                </a:lnTo>
                <a:lnTo>
                  <a:pt x="92" y="1060"/>
                </a:lnTo>
                <a:lnTo>
                  <a:pt x="98" y="1058"/>
                </a:lnTo>
                <a:lnTo>
                  <a:pt x="104" y="1052"/>
                </a:lnTo>
                <a:lnTo>
                  <a:pt x="104" y="105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nvGrpSpPr>
          <p:cNvPr id="148" name="Group 3827">
            <a:extLst>
              <a:ext uri="{FF2B5EF4-FFF2-40B4-BE49-F238E27FC236}">
                <a16:creationId xmlns:a16="http://schemas.microsoft.com/office/drawing/2014/main" id="{E5AAD321-E993-475D-A76B-93499E198887}"/>
              </a:ext>
            </a:extLst>
          </p:cNvPr>
          <p:cNvGrpSpPr/>
          <p:nvPr/>
        </p:nvGrpSpPr>
        <p:grpSpPr>
          <a:xfrm>
            <a:off x="5667925" y="3023270"/>
            <a:ext cx="414362" cy="1256899"/>
            <a:chOff x="3330476" y="4248783"/>
            <a:chExt cx="467874" cy="1419218"/>
          </a:xfrm>
        </p:grpSpPr>
        <p:sp>
          <p:nvSpPr>
            <p:cNvPr id="149" name="Freeform 16">
              <a:extLst>
                <a:ext uri="{FF2B5EF4-FFF2-40B4-BE49-F238E27FC236}">
                  <a16:creationId xmlns:a16="http://schemas.microsoft.com/office/drawing/2014/main" id="{465DDD91-19D9-4D52-94F1-01396CE3CECD}"/>
                </a:ext>
              </a:extLst>
            </p:cNvPr>
            <p:cNvSpPr>
              <a:spLocks noEditPoints="1"/>
            </p:cNvSpPr>
            <p:nvPr/>
          </p:nvSpPr>
          <p:spPr bwMode="auto">
            <a:xfrm>
              <a:off x="3330476" y="4248783"/>
              <a:ext cx="467874" cy="1419218"/>
            </a:xfrm>
            <a:custGeom>
              <a:avLst/>
              <a:gdLst>
                <a:gd name="T0" fmla="*/ 472 w 480"/>
                <a:gd name="T1" fmla="*/ 574 h 1456"/>
                <a:gd name="T2" fmla="*/ 466 w 480"/>
                <a:gd name="T3" fmla="*/ 460 h 1456"/>
                <a:gd name="T4" fmla="*/ 456 w 480"/>
                <a:gd name="T5" fmla="*/ 282 h 1456"/>
                <a:gd name="T6" fmla="*/ 334 w 480"/>
                <a:gd name="T7" fmla="*/ 206 h 1456"/>
                <a:gd name="T8" fmla="*/ 330 w 480"/>
                <a:gd name="T9" fmla="*/ 158 h 1456"/>
                <a:gd name="T10" fmla="*/ 340 w 480"/>
                <a:gd name="T11" fmla="*/ 142 h 1456"/>
                <a:gd name="T12" fmla="*/ 346 w 480"/>
                <a:gd name="T13" fmla="*/ 102 h 1456"/>
                <a:gd name="T14" fmla="*/ 324 w 480"/>
                <a:gd name="T15" fmla="*/ 16 h 1456"/>
                <a:gd name="T16" fmla="*/ 224 w 480"/>
                <a:gd name="T17" fmla="*/ 20 h 1456"/>
                <a:gd name="T18" fmla="*/ 206 w 480"/>
                <a:gd name="T19" fmla="*/ 92 h 1456"/>
                <a:gd name="T20" fmla="*/ 218 w 480"/>
                <a:gd name="T21" fmla="*/ 150 h 1456"/>
                <a:gd name="T22" fmla="*/ 232 w 480"/>
                <a:gd name="T23" fmla="*/ 186 h 1456"/>
                <a:gd name="T24" fmla="*/ 212 w 480"/>
                <a:gd name="T25" fmla="*/ 214 h 1456"/>
                <a:gd name="T26" fmla="*/ 128 w 480"/>
                <a:gd name="T27" fmla="*/ 238 h 1456"/>
                <a:gd name="T28" fmla="*/ 92 w 480"/>
                <a:gd name="T29" fmla="*/ 250 h 1456"/>
                <a:gd name="T30" fmla="*/ 54 w 480"/>
                <a:gd name="T31" fmla="*/ 352 h 1456"/>
                <a:gd name="T32" fmla="*/ 2 w 480"/>
                <a:gd name="T33" fmla="*/ 476 h 1456"/>
                <a:gd name="T34" fmla="*/ 16 w 480"/>
                <a:gd name="T35" fmla="*/ 580 h 1456"/>
                <a:gd name="T36" fmla="*/ 40 w 480"/>
                <a:gd name="T37" fmla="*/ 668 h 1456"/>
                <a:gd name="T38" fmla="*/ 70 w 480"/>
                <a:gd name="T39" fmla="*/ 672 h 1456"/>
                <a:gd name="T40" fmla="*/ 88 w 480"/>
                <a:gd name="T41" fmla="*/ 752 h 1456"/>
                <a:gd name="T42" fmla="*/ 96 w 480"/>
                <a:gd name="T43" fmla="*/ 964 h 1456"/>
                <a:gd name="T44" fmla="*/ 138 w 480"/>
                <a:gd name="T45" fmla="*/ 1206 h 1456"/>
                <a:gd name="T46" fmla="*/ 156 w 480"/>
                <a:gd name="T47" fmla="*/ 1310 h 1456"/>
                <a:gd name="T48" fmla="*/ 156 w 480"/>
                <a:gd name="T49" fmla="*/ 1348 h 1456"/>
                <a:gd name="T50" fmla="*/ 166 w 480"/>
                <a:gd name="T51" fmla="*/ 1390 h 1456"/>
                <a:gd name="T52" fmla="*/ 212 w 480"/>
                <a:gd name="T53" fmla="*/ 1378 h 1456"/>
                <a:gd name="T54" fmla="*/ 214 w 480"/>
                <a:gd name="T55" fmla="*/ 1448 h 1456"/>
                <a:gd name="T56" fmla="*/ 282 w 480"/>
                <a:gd name="T57" fmla="*/ 1448 h 1456"/>
                <a:gd name="T58" fmla="*/ 292 w 480"/>
                <a:gd name="T59" fmla="*/ 1388 h 1456"/>
                <a:gd name="T60" fmla="*/ 298 w 480"/>
                <a:gd name="T61" fmla="*/ 1360 h 1456"/>
                <a:gd name="T62" fmla="*/ 330 w 480"/>
                <a:gd name="T63" fmla="*/ 1242 h 1456"/>
                <a:gd name="T64" fmla="*/ 360 w 480"/>
                <a:gd name="T65" fmla="*/ 968 h 1456"/>
                <a:gd name="T66" fmla="*/ 378 w 480"/>
                <a:gd name="T67" fmla="*/ 810 h 1456"/>
                <a:gd name="T68" fmla="*/ 392 w 480"/>
                <a:gd name="T69" fmla="*/ 778 h 1456"/>
                <a:gd name="T70" fmla="*/ 388 w 480"/>
                <a:gd name="T71" fmla="*/ 516 h 1456"/>
                <a:gd name="T72" fmla="*/ 388 w 480"/>
                <a:gd name="T73" fmla="*/ 568 h 1456"/>
                <a:gd name="T74" fmla="*/ 406 w 480"/>
                <a:gd name="T75" fmla="*/ 696 h 1456"/>
                <a:gd name="T76" fmla="*/ 410 w 480"/>
                <a:gd name="T77" fmla="*/ 736 h 1456"/>
                <a:gd name="T78" fmla="*/ 408 w 480"/>
                <a:gd name="T79" fmla="*/ 790 h 1456"/>
                <a:gd name="T80" fmla="*/ 424 w 480"/>
                <a:gd name="T81" fmla="*/ 788 h 1456"/>
                <a:gd name="T82" fmla="*/ 436 w 480"/>
                <a:gd name="T83" fmla="*/ 776 h 1456"/>
                <a:gd name="T84" fmla="*/ 428 w 480"/>
                <a:gd name="T85" fmla="*/ 798 h 1456"/>
                <a:gd name="T86" fmla="*/ 398 w 480"/>
                <a:gd name="T87" fmla="*/ 812 h 1456"/>
                <a:gd name="T88" fmla="*/ 432 w 480"/>
                <a:gd name="T89" fmla="*/ 814 h 1456"/>
                <a:gd name="T90" fmla="*/ 460 w 480"/>
                <a:gd name="T91" fmla="*/ 790 h 1456"/>
                <a:gd name="T92" fmla="*/ 464 w 480"/>
                <a:gd name="T93" fmla="*/ 742 h 1456"/>
                <a:gd name="T94" fmla="*/ 472 w 480"/>
                <a:gd name="T95" fmla="*/ 680 h 1456"/>
                <a:gd name="T96" fmla="*/ 92 w 480"/>
                <a:gd name="T97" fmla="*/ 600 h 1456"/>
                <a:gd name="T98" fmla="*/ 70 w 480"/>
                <a:gd name="T99" fmla="*/ 522 h 1456"/>
                <a:gd name="T100" fmla="*/ 88 w 480"/>
                <a:gd name="T101" fmla="*/ 460 h 1456"/>
                <a:gd name="T102" fmla="*/ 114 w 480"/>
                <a:gd name="T103" fmla="*/ 422 h 1456"/>
                <a:gd name="T104" fmla="*/ 126 w 480"/>
                <a:gd name="T105" fmla="*/ 516 h 1456"/>
                <a:gd name="T106" fmla="*/ 232 w 480"/>
                <a:gd name="T107" fmla="*/ 1090 h 1456"/>
                <a:gd name="T108" fmla="*/ 220 w 480"/>
                <a:gd name="T109" fmla="*/ 1158 h 1456"/>
                <a:gd name="T110" fmla="*/ 212 w 480"/>
                <a:gd name="T111" fmla="*/ 1030 h 1456"/>
                <a:gd name="T112" fmla="*/ 232 w 480"/>
                <a:gd name="T113" fmla="*/ 856 h 1456"/>
                <a:gd name="T114" fmla="*/ 240 w 480"/>
                <a:gd name="T115" fmla="*/ 930 h 1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0" h="1456">
                  <a:moveTo>
                    <a:pt x="480" y="610"/>
                  </a:moveTo>
                  <a:lnTo>
                    <a:pt x="480" y="610"/>
                  </a:lnTo>
                  <a:lnTo>
                    <a:pt x="480" y="600"/>
                  </a:lnTo>
                  <a:lnTo>
                    <a:pt x="476" y="590"/>
                  </a:lnTo>
                  <a:lnTo>
                    <a:pt x="474" y="582"/>
                  </a:lnTo>
                  <a:lnTo>
                    <a:pt x="472" y="574"/>
                  </a:lnTo>
                  <a:lnTo>
                    <a:pt x="472" y="574"/>
                  </a:lnTo>
                  <a:lnTo>
                    <a:pt x="474" y="540"/>
                  </a:lnTo>
                  <a:lnTo>
                    <a:pt x="474" y="506"/>
                  </a:lnTo>
                  <a:lnTo>
                    <a:pt x="474" y="506"/>
                  </a:lnTo>
                  <a:lnTo>
                    <a:pt x="474" y="490"/>
                  </a:lnTo>
                  <a:lnTo>
                    <a:pt x="472" y="480"/>
                  </a:lnTo>
                  <a:lnTo>
                    <a:pt x="468" y="468"/>
                  </a:lnTo>
                  <a:lnTo>
                    <a:pt x="466" y="460"/>
                  </a:lnTo>
                  <a:lnTo>
                    <a:pt x="464" y="448"/>
                  </a:lnTo>
                  <a:lnTo>
                    <a:pt x="462" y="426"/>
                  </a:lnTo>
                  <a:lnTo>
                    <a:pt x="460" y="394"/>
                  </a:lnTo>
                  <a:lnTo>
                    <a:pt x="460" y="394"/>
                  </a:lnTo>
                  <a:lnTo>
                    <a:pt x="458" y="286"/>
                  </a:lnTo>
                  <a:lnTo>
                    <a:pt x="458" y="286"/>
                  </a:lnTo>
                  <a:lnTo>
                    <a:pt x="456" y="282"/>
                  </a:lnTo>
                  <a:lnTo>
                    <a:pt x="454" y="278"/>
                  </a:lnTo>
                  <a:lnTo>
                    <a:pt x="442" y="272"/>
                  </a:lnTo>
                  <a:lnTo>
                    <a:pt x="406" y="254"/>
                  </a:lnTo>
                  <a:lnTo>
                    <a:pt x="384" y="242"/>
                  </a:lnTo>
                  <a:lnTo>
                    <a:pt x="362" y="230"/>
                  </a:lnTo>
                  <a:lnTo>
                    <a:pt x="344" y="214"/>
                  </a:lnTo>
                  <a:lnTo>
                    <a:pt x="334" y="206"/>
                  </a:lnTo>
                  <a:lnTo>
                    <a:pt x="328" y="198"/>
                  </a:lnTo>
                  <a:lnTo>
                    <a:pt x="328" y="198"/>
                  </a:lnTo>
                  <a:lnTo>
                    <a:pt x="326" y="194"/>
                  </a:lnTo>
                  <a:lnTo>
                    <a:pt x="324" y="190"/>
                  </a:lnTo>
                  <a:lnTo>
                    <a:pt x="326" y="180"/>
                  </a:lnTo>
                  <a:lnTo>
                    <a:pt x="330" y="170"/>
                  </a:lnTo>
                  <a:lnTo>
                    <a:pt x="330" y="158"/>
                  </a:lnTo>
                  <a:lnTo>
                    <a:pt x="330" y="158"/>
                  </a:lnTo>
                  <a:lnTo>
                    <a:pt x="330" y="150"/>
                  </a:lnTo>
                  <a:lnTo>
                    <a:pt x="332" y="146"/>
                  </a:lnTo>
                  <a:lnTo>
                    <a:pt x="334" y="144"/>
                  </a:lnTo>
                  <a:lnTo>
                    <a:pt x="336" y="144"/>
                  </a:lnTo>
                  <a:lnTo>
                    <a:pt x="338" y="144"/>
                  </a:lnTo>
                  <a:lnTo>
                    <a:pt x="340" y="142"/>
                  </a:lnTo>
                  <a:lnTo>
                    <a:pt x="344" y="138"/>
                  </a:lnTo>
                  <a:lnTo>
                    <a:pt x="346" y="130"/>
                  </a:lnTo>
                  <a:lnTo>
                    <a:pt x="346" y="130"/>
                  </a:lnTo>
                  <a:lnTo>
                    <a:pt x="348" y="122"/>
                  </a:lnTo>
                  <a:lnTo>
                    <a:pt x="348" y="116"/>
                  </a:lnTo>
                  <a:lnTo>
                    <a:pt x="346" y="110"/>
                  </a:lnTo>
                  <a:lnTo>
                    <a:pt x="346" y="102"/>
                  </a:lnTo>
                  <a:lnTo>
                    <a:pt x="346" y="102"/>
                  </a:lnTo>
                  <a:lnTo>
                    <a:pt x="348" y="74"/>
                  </a:lnTo>
                  <a:lnTo>
                    <a:pt x="348" y="56"/>
                  </a:lnTo>
                  <a:lnTo>
                    <a:pt x="344" y="42"/>
                  </a:lnTo>
                  <a:lnTo>
                    <a:pt x="338" y="30"/>
                  </a:lnTo>
                  <a:lnTo>
                    <a:pt x="338" y="30"/>
                  </a:lnTo>
                  <a:lnTo>
                    <a:pt x="324" y="16"/>
                  </a:lnTo>
                  <a:lnTo>
                    <a:pt x="306" y="8"/>
                  </a:lnTo>
                  <a:lnTo>
                    <a:pt x="290" y="2"/>
                  </a:lnTo>
                  <a:lnTo>
                    <a:pt x="274" y="0"/>
                  </a:lnTo>
                  <a:lnTo>
                    <a:pt x="258" y="0"/>
                  </a:lnTo>
                  <a:lnTo>
                    <a:pt x="244" y="4"/>
                  </a:lnTo>
                  <a:lnTo>
                    <a:pt x="232" y="12"/>
                  </a:lnTo>
                  <a:lnTo>
                    <a:pt x="224" y="20"/>
                  </a:lnTo>
                  <a:lnTo>
                    <a:pt x="224" y="20"/>
                  </a:lnTo>
                  <a:lnTo>
                    <a:pt x="212" y="34"/>
                  </a:lnTo>
                  <a:lnTo>
                    <a:pt x="206" y="44"/>
                  </a:lnTo>
                  <a:lnTo>
                    <a:pt x="204" y="54"/>
                  </a:lnTo>
                  <a:lnTo>
                    <a:pt x="202" y="62"/>
                  </a:lnTo>
                  <a:lnTo>
                    <a:pt x="206" y="80"/>
                  </a:lnTo>
                  <a:lnTo>
                    <a:pt x="206" y="92"/>
                  </a:lnTo>
                  <a:lnTo>
                    <a:pt x="208" y="104"/>
                  </a:lnTo>
                  <a:lnTo>
                    <a:pt x="208" y="104"/>
                  </a:lnTo>
                  <a:lnTo>
                    <a:pt x="208" y="118"/>
                  </a:lnTo>
                  <a:lnTo>
                    <a:pt x="208" y="128"/>
                  </a:lnTo>
                  <a:lnTo>
                    <a:pt x="212" y="140"/>
                  </a:lnTo>
                  <a:lnTo>
                    <a:pt x="218" y="150"/>
                  </a:lnTo>
                  <a:lnTo>
                    <a:pt x="218" y="150"/>
                  </a:lnTo>
                  <a:lnTo>
                    <a:pt x="220" y="152"/>
                  </a:lnTo>
                  <a:lnTo>
                    <a:pt x="222" y="154"/>
                  </a:lnTo>
                  <a:lnTo>
                    <a:pt x="224" y="156"/>
                  </a:lnTo>
                  <a:lnTo>
                    <a:pt x="226" y="162"/>
                  </a:lnTo>
                  <a:lnTo>
                    <a:pt x="226" y="162"/>
                  </a:lnTo>
                  <a:lnTo>
                    <a:pt x="230" y="174"/>
                  </a:lnTo>
                  <a:lnTo>
                    <a:pt x="232" y="186"/>
                  </a:lnTo>
                  <a:lnTo>
                    <a:pt x="232" y="186"/>
                  </a:lnTo>
                  <a:lnTo>
                    <a:pt x="234" y="192"/>
                  </a:lnTo>
                  <a:lnTo>
                    <a:pt x="232" y="198"/>
                  </a:lnTo>
                  <a:lnTo>
                    <a:pt x="224" y="206"/>
                  </a:lnTo>
                  <a:lnTo>
                    <a:pt x="224" y="206"/>
                  </a:lnTo>
                  <a:lnTo>
                    <a:pt x="218" y="212"/>
                  </a:lnTo>
                  <a:lnTo>
                    <a:pt x="212" y="214"/>
                  </a:lnTo>
                  <a:lnTo>
                    <a:pt x="202" y="218"/>
                  </a:lnTo>
                  <a:lnTo>
                    <a:pt x="190" y="218"/>
                  </a:lnTo>
                  <a:lnTo>
                    <a:pt x="180" y="222"/>
                  </a:lnTo>
                  <a:lnTo>
                    <a:pt x="180" y="222"/>
                  </a:lnTo>
                  <a:lnTo>
                    <a:pt x="158" y="230"/>
                  </a:lnTo>
                  <a:lnTo>
                    <a:pt x="144" y="234"/>
                  </a:lnTo>
                  <a:lnTo>
                    <a:pt x="128" y="238"/>
                  </a:lnTo>
                  <a:lnTo>
                    <a:pt x="128" y="238"/>
                  </a:lnTo>
                  <a:lnTo>
                    <a:pt x="116" y="240"/>
                  </a:lnTo>
                  <a:lnTo>
                    <a:pt x="104" y="240"/>
                  </a:lnTo>
                  <a:lnTo>
                    <a:pt x="100" y="242"/>
                  </a:lnTo>
                  <a:lnTo>
                    <a:pt x="94" y="244"/>
                  </a:lnTo>
                  <a:lnTo>
                    <a:pt x="92" y="246"/>
                  </a:lnTo>
                  <a:lnTo>
                    <a:pt x="92" y="250"/>
                  </a:lnTo>
                  <a:lnTo>
                    <a:pt x="92" y="250"/>
                  </a:lnTo>
                  <a:lnTo>
                    <a:pt x="90" y="260"/>
                  </a:lnTo>
                  <a:lnTo>
                    <a:pt x="88" y="270"/>
                  </a:lnTo>
                  <a:lnTo>
                    <a:pt x="78" y="298"/>
                  </a:lnTo>
                  <a:lnTo>
                    <a:pt x="66" y="328"/>
                  </a:lnTo>
                  <a:lnTo>
                    <a:pt x="54" y="352"/>
                  </a:lnTo>
                  <a:lnTo>
                    <a:pt x="54" y="352"/>
                  </a:lnTo>
                  <a:lnTo>
                    <a:pt x="36" y="386"/>
                  </a:lnTo>
                  <a:lnTo>
                    <a:pt x="28" y="406"/>
                  </a:lnTo>
                  <a:lnTo>
                    <a:pt x="18" y="430"/>
                  </a:lnTo>
                  <a:lnTo>
                    <a:pt x="18" y="430"/>
                  </a:lnTo>
                  <a:lnTo>
                    <a:pt x="10" y="448"/>
                  </a:lnTo>
                  <a:lnTo>
                    <a:pt x="4" y="464"/>
                  </a:lnTo>
                  <a:lnTo>
                    <a:pt x="2" y="476"/>
                  </a:lnTo>
                  <a:lnTo>
                    <a:pt x="0" y="486"/>
                  </a:lnTo>
                  <a:lnTo>
                    <a:pt x="0" y="502"/>
                  </a:lnTo>
                  <a:lnTo>
                    <a:pt x="2" y="522"/>
                  </a:lnTo>
                  <a:lnTo>
                    <a:pt x="2" y="522"/>
                  </a:lnTo>
                  <a:lnTo>
                    <a:pt x="4" y="542"/>
                  </a:lnTo>
                  <a:lnTo>
                    <a:pt x="10" y="562"/>
                  </a:lnTo>
                  <a:lnTo>
                    <a:pt x="16" y="580"/>
                  </a:lnTo>
                  <a:lnTo>
                    <a:pt x="22" y="604"/>
                  </a:lnTo>
                  <a:lnTo>
                    <a:pt x="22" y="604"/>
                  </a:lnTo>
                  <a:lnTo>
                    <a:pt x="32" y="632"/>
                  </a:lnTo>
                  <a:lnTo>
                    <a:pt x="38" y="650"/>
                  </a:lnTo>
                  <a:lnTo>
                    <a:pt x="40" y="664"/>
                  </a:lnTo>
                  <a:lnTo>
                    <a:pt x="40" y="664"/>
                  </a:lnTo>
                  <a:lnTo>
                    <a:pt x="40" y="668"/>
                  </a:lnTo>
                  <a:lnTo>
                    <a:pt x="42" y="674"/>
                  </a:lnTo>
                  <a:lnTo>
                    <a:pt x="44" y="678"/>
                  </a:lnTo>
                  <a:lnTo>
                    <a:pt x="52" y="678"/>
                  </a:lnTo>
                  <a:lnTo>
                    <a:pt x="52" y="678"/>
                  </a:lnTo>
                  <a:lnTo>
                    <a:pt x="58" y="676"/>
                  </a:lnTo>
                  <a:lnTo>
                    <a:pt x="70" y="672"/>
                  </a:lnTo>
                  <a:lnTo>
                    <a:pt x="70" y="672"/>
                  </a:lnTo>
                  <a:lnTo>
                    <a:pt x="72" y="708"/>
                  </a:lnTo>
                  <a:lnTo>
                    <a:pt x="74" y="726"/>
                  </a:lnTo>
                  <a:lnTo>
                    <a:pt x="74" y="726"/>
                  </a:lnTo>
                  <a:lnTo>
                    <a:pt x="76" y="732"/>
                  </a:lnTo>
                  <a:lnTo>
                    <a:pt x="78" y="738"/>
                  </a:lnTo>
                  <a:lnTo>
                    <a:pt x="82" y="744"/>
                  </a:lnTo>
                  <a:lnTo>
                    <a:pt x="88" y="752"/>
                  </a:lnTo>
                  <a:lnTo>
                    <a:pt x="90" y="758"/>
                  </a:lnTo>
                  <a:lnTo>
                    <a:pt x="90" y="764"/>
                  </a:lnTo>
                  <a:lnTo>
                    <a:pt x="90" y="764"/>
                  </a:lnTo>
                  <a:lnTo>
                    <a:pt x="92" y="842"/>
                  </a:lnTo>
                  <a:lnTo>
                    <a:pt x="94" y="916"/>
                  </a:lnTo>
                  <a:lnTo>
                    <a:pt x="94" y="916"/>
                  </a:lnTo>
                  <a:lnTo>
                    <a:pt x="96" y="964"/>
                  </a:lnTo>
                  <a:lnTo>
                    <a:pt x="100" y="986"/>
                  </a:lnTo>
                  <a:lnTo>
                    <a:pt x="102" y="996"/>
                  </a:lnTo>
                  <a:lnTo>
                    <a:pt x="104" y="1014"/>
                  </a:lnTo>
                  <a:lnTo>
                    <a:pt x="104" y="1014"/>
                  </a:lnTo>
                  <a:lnTo>
                    <a:pt x="122" y="1110"/>
                  </a:lnTo>
                  <a:lnTo>
                    <a:pt x="138" y="1206"/>
                  </a:lnTo>
                  <a:lnTo>
                    <a:pt x="138" y="1206"/>
                  </a:lnTo>
                  <a:lnTo>
                    <a:pt x="140" y="1230"/>
                  </a:lnTo>
                  <a:lnTo>
                    <a:pt x="146" y="1258"/>
                  </a:lnTo>
                  <a:lnTo>
                    <a:pt x="152" y="1284"/>
                  </a:lnTo>
                  <a:lnTo>
                    <a:pt x="154" y="1306"/>
                  </a:lnTo>
                  <a:lnTo>
                    <a:pt x="154" y="1306"/>
                  </a:lnTo>
                  <a:lnTo>
                    <a:pt x="156" y="1310"/>
                  </a:lnTo>
                  <a:lnTo>
                    <a:pt x="156" y="1310"/>
                  </a:lnTo>
                  <a:lnTo>
                    <a:pt x="160" y="1310"/>
                  </a:lnTo>
                  <a:lnTo>
                    <a:pt x="162" y="1310"/>
                  </a:lnTo>
                  <a:lnTo>
                    <a:pt x="164" y="1314"/>
                  </a:lnTo>
                  <a:lnTo>
                    <a:pt x="164" y="1314"/>
                  </a:lnTo>
                  <a:lnTo>
                    <a:pt x="162" y="1330"/>
                  </a:lnTo>
                  <a:lnTo>
                    <a:pt x="160" y="1340"/>
                  </a:lnTo>
                  <a:lnTo>
                    <a:pt x="156" y="1348"/>
                  </a:lnTo>
                  <a:lnTo>
                    <a:pt x="156" y="1360"/>
                  </a:lnTo>
                  <a:lnTo>
                    <a:pt x="156" y="1360"/>
                  </a:lnTo>
                  <a:lnTo>
                    <a:pt x="156" y="1374"/>
                  </a:lnTo>
                  <a:lnTo>
                    <a:pt x="156" y="1382"/>
                  </a:lnTo>
                  <a:lnTo>
                    <a:pt x="160" y="1386"/>
                  </a:lnTo>
                  <a:lnTo>
                    <a:pt x="166" y="1390"/>
                  </a:lnTo>
                  <a:lnTo>
                    <a:pt x="166" y="1390"/>
                  </a:lnTo>
                  <a:lnTo>
                    <a:pt x="176" y="1392"/>
                  </a:lnTo>
                  <a:lnTo>
                    <a:pt x="186" y="1394"/>
                  </a:lnTo>
                  <a:lnTo>
                    <a:pt x="196" y="1392"/>
                  </a:lnTo>
                  <a:lnTo>
                    <a:pt x="206" y="1390"/>
                  </a:lnTo>
                  <a:lnTo>
                    <a:pt x="206" y="1390"/>
                  </a:lnTo>
                  <a:lnTo>
                    <a:pt x="208" y="1386"/>
                  </a:lnTo>
                  <a:lnTo>
                    <a:pt x="212" y="1378"/>
                  </a:lnTo>
                  <a:lnTo>
                    <a:pt x="218" y="1352"/>
                  </a:lnTo>
                  <a:lnTo>
                    <a:pt x="218" y="1352"/>
                  </a:lnTo>
                  <a:lnTo>
                    <a:pt x="212" y="1400"/>
                  </a:lnTo>
                  <a:lnTo>
                    <a:pt x="208" y="1436"/>
                  </a:lnTo>
                  <a:lnTo>
                    <a:pt x="208" y="1436"/>
                  </a:lnTo>
                  <a:lnTo>
                    <a:pt x="210" y="1444"/>
                  </a:lnTo>
                  <a:lnTo>
                    <a:pt x="214" y="1448"/>
                  </a:lnTo>
                  <a:lnTo>
                    <a:pt x="220" y="1452"/>
                  </a:lnTo>
                  <a:lnTo>
                    <a:pt x="228" y="1454"/>
                  </a:lnTo>
                  <a:lnTo>
                    <a:pt x="244" y="1456"/>
                  </a:lnTo>
                  <a:lnTo>
                    <a:pt x="262" y="1456"/>
                  </a:lnTo>
                  <a:lnTo>
                    <a:pt x="262" y="1456"/>
                  </a:lnTo>
                  <a:lnTo>
                    <a:pt x="270" y="1454"/>
                  </a:lnTo>
                  <a:lnTo>
                    <a:pt x="282" y="1448"/>
                  </a:lnTo>
                  <a:lnTo>
                    <a:pt x="292" y="1438"/>
                  </a:lnTo>
                  <a:lnTo>
                    <a:pt x="300" y="1428"/>
                  </a:lnTo>
                  <a:lnTo>
                    <a:pt x="300" y="1428"/>
                  </a:lnTo>
                  <a:lnTo>
                    <a:pt x="300" y="1426"/>
                  </a:lnTo>
                  <a:lnTo>
                    <a:pt x="300" y="1420"/>
                  </a:lnTo>
                  <a:lnTo>
                    <a:pt x="296" y="1406"/>
                  </a:lnTo>
                  <a:lnTo>
                    <a:pt x="292" y="1388"/>
                  </a:lnTo>
                  <a:lnTo>
                    <a:pt x="290" y="1370"/>
                  </a:lnTo>
                  <a:lnTo>
                    <a:pt x="290" y="1370"/>
                  </a:lnTo>
                  <a:lnTo>
                    <a:pt x="290" y="1368"/>
                  </a:lnTo>
                  <a:lnTo>
                    <a:pt x="292" y="1366"/>
                  </a:lnTo>
                  <a:lnTo>
                    <a:pt x="296" y="1364"/>
                  </a:lnTo>
                  <a:lnTo>
                    <a:pt x="298" y="1360"/>
                  </a:lnTo>
                  <a:lnTo>
                    <a:pt x="298" y="1360"/>
                  </a:lnTo>
                  <a:lnTo>
                    <a:pt x="300" y="1334"/>
                  </a:lnTo>
                  <a:lnTo>
                    <a:pt x="308" y="1300"/>
                  </a:lnTo>
                  <a:lnTo>
                    <a:pt x="308" y="1300"/>
                  </a:lnTo>
                  <a:lnTo>
                    <a:pt x="310" y="1292"/>
                  </a:lnTo>
                  <a:lnTo>
                    <a:pt x="312" y="1284"/>
                  </a:lnTo>
                  <a:lnTo>
                    <a:pt x="322" y="1264"/>
                  </a:lnTo>
                  <a:lnTo>
                    <a:pt x="330" y="1242"/>
                  </a:lnTo>
                  <a:lnTo>
                    <a:pt x="334" y="1232"/>
                  </a:lnTo>
                  <a:lnTo>
                    <a:pt x="334" y="1224"/>
                  </a:lnTo>
                  <a:lnTo>
                    <a:pt x="334" y="1224"/>
                  </a:lnTo>
                  <a:lnTo>
                    <a:pt x="342" y="1170"/>
                  </a:lnTo>
                  <a:lnTo>
                    <a:pt x="348" y="1114"/>
                  </a:lnTo>
                  <a:lnTo>
                    <a:pt x="354" y="1048"/>
                  </a:lnTo>
                  <a:lnTo>
                    <a:pt x="360" y="968"/>
                  </a:lnTo>
                  <a:lnTo>
                    <a:pt x="360" y="968"/>
                  </a:lnTo>
                  <a:lnTo>
                    <a:pt x="362" y="934"/>
                  </a:lnTo>
                  <a:lnTo>
                    <a:pt x="368" y="890"/>
                  </a:lnTo>
                  <a:lnTo>
                    <a:pt x="376" y="846"/>
                  </a:lnTo>
                  <a:lnTo>
                    <a:pt x="378" y="826"/>
                  </a:lnTo>
                  <a:lnTo>
                    <a:pt x="378" y="810"/>
                  </a:lnTo>
                  <a:lnTo>
                    <a:pt x="378" y="810"/>
                  </a:lnTo>
                  <a:lnTo>
                    <a:pt x="380" y="804"/>
                  </a:lnTo>
                  <a:lnTo>
                    <a:pt x="380" y="802"/>
                  </a:lnTo>
                  <a:lnTo>
                    <a:pt x="386" y="800"/>
                  </a:lnTo>
                  <a:lnTo>
                    <a:pt x="388" y="798"/>
                  </a:lnTo>
                  <a:lnTo>
                    <a:pt x="390" y="796"/>
                  </a:lnTo>
                  <a:lnTo>
                    <a:pt x="392" y="790"/>
                  </a:lnTo>
                  <a:lnTo>
                    <a:pt x="392" y="778"/>
                  </a:lnTo>
                  <a:lnTo>
                    <a:pt x="392" y="778"/>
                  </a:lnTo>
                  <a:lnTo>
                    <a:pt x="396" y="654"/>
                  </a:lnTo>
                  <a:lnTo>
                    <a:pt x="396" y="654"/>
                  </a:lnTo>
                  <a:lnTo>
                    <a:pt x="390" y="582"/>
                  </a:lnTo>
                  <a:lnTo>
                    <a:pt x="390" y="582"/>
                  </a:lnTo>
                  <a:lnTo>
                    <a:pt x="386" y="528"/>
                  </a:lnTo>
                  <a:lnTo>
                    <a:pt x="388" y="516"/>
                  </a:lnTo>
                  <a:lnTo>
                    <a:pt x="388" y="514"/>
                  </a:lnTo>
                  <a:lnTo>
                    <a:pt x="390" y="516"/>
                  </a:lnTo>
                  <a:lnTo>
                    <a:pt x="390" y="516"/>
                  </a:lnTo>
                  <a:lnTo>
                    <a:pt x="388" y="532"/>
                  </a:lnTo>
                  <a:lnTo>
                    <a:pt x="388" y="550"/>
                  </a:lnTo>
                  <a:lnTo>
                    <a:pt x="388" y="568"/>
                  </a:lnTo>
                  <a:lnTo>
                    <a:pt x="388" y="568"/>
                  </a:lnTo>
                  <a:lnTo>
                    <a:pt x="392" y="580"/>
                  </a:lnTo>
                  <a:lnTo>
                    <a:pt x="394" y="590"/>
                  </a:lnTo>
                  <a:lnTo>
                    <a:pt x="398" y="608"/>
                  </a:lnTo>
                  <a:lnTo>
                    <a:pt x="398" y="642"/>
                  </a:lnTo>
                  <a:lnTo>
                    <a:pt x="398" y="642"/>
                  </a:lnTo>
                  <a:lnTo>
                    <a:pt x="402" y="678"/>
                  </a:lnTo>
                  <a:lnTo>
                    <a:pt x="406" y="696"/>
                  </a:lnTo>
                  <a:lnTo>
                    <a:pt x="406" y="696"/>
                  </a:lnTo>
                  <a:lnTo>
                    <a:pt x="406" y="718"/>
                  </a:lnTo>
                  <a:lnTo>
                    <a:pt x="408" y="732"/>
                  </a:lnTo>
                  <a:lnTo>
                    <a:pt x="408" y="732"/>
                  </a:lnTo>
                  <a:lnTo>
                    <a:pt x="412" y="732"/>
                  </a:lnTo>
                  <a:lnTo>
                    <a:pt x="412" y="732"/>
                  </a:lnTo>
                  <a:lnTo>
                    <a:pt x="410" y="736"/>
                  </a:lnTo>
                  <a:lnTo>
                    <a:pt x="410" y="736"/>
                  </a:lnTo>
                  <a:lnTo>
                    <a:pt x="408" y="744"/>
                  </a:lnTo>
                  <a:lnTo>
                    <a:pt x="408" y="754"/>
                  </a:lnTo>
                  <a:lnTo>
                    <a:pt x="408" y="764"/>
                  </a:lnTo>
                  <a:lnTo>
                    <a:pt x="408" y="764"/>
                  </a:lnTo>
                  <a:lnTo>
                    <a:pt x="408" y="790"/>
                  </a:lnTo>
                  <a:lnTo>
                    <a:pt x="408" y="790"/>
                  </a:lnTo>
                  <a:lnTo>
                    <a:pt x="412" y="794"/>
                  </a:lnTo>
                  <a:lnTo>
                    <a:pt x="416" y="798"/>
                  </a:lnTo>
                  <a:lnTo>
                    <a:pt x="418" y="798"/>
                  </a:lnTo>
                  <a:lnTo>
                    <a:pt x="422" y="796"/>
                  </a:lnTo>
                  <a:lnTo>
                    <a:pt x="424" y="794"/>
                  </a:lnTo>
                  <a:lnTo>
                    <a:pt x="424" y="788"/>
                  </a:lnTo>
                  <a:lnTo>
                    <a:pt x="424" y="788"/>
                  </a:lnTo>
                  <a:lnTo>
                    <a:pt x="424" y="780"/>
                  </a:lnTo>
                  <a:lnTo>
                    <a:pt x="424" y="770"/>
                  </a:lnTo>
                  <a:lnTo>
                    <a:pt x="424" y="770"/>
                  </a:lnTo>
                  <a:lnTo>
                    <a:pt x="428" y="768"/>
                  </a:lnTo>
                  <a:lnTo>
                    <a:pt x="432" y="768"/>
                  </a:lnTo>
                  <a:lnTo>
                    <a:pt x="434" y="770"/>
                  </a:lnTo>
                  <a:lnTo>
                    <a:pt x="436" y="776"/>
                  </a:lnTo>
                  <a:lnTo>
                    <a:pt x="436" y="776"/>
                  </a:lnTo>
                  <a:lnTo>
                    <a:pt x="434" y="786"/>
                  </a:lnTo>
                  <a:lnTo>
                    <a:pt x="434" y="786"/>
                  </a:lnTo>
                  <a:lnTo>
                    <a:pt x="434" y="794"/>
                  </a:lnTo>
                  <a:lnTo>
                    <a:pt x="432" y="796"/>
                  </a:lnTo>
                  <a:lnTo>
                    <a:pt x="428" y="798"/>
                  </a:lnTo>
                  <a:lnTo>
                    <a:pt x="428" y="798"/>
                  </a:lnTo>
                  <a:lnTo>
                    <a:pt x="422" y="802"/>
                  </a:lnTo>
                  <a:lnTo>
                    <a:pt x="412" y="802"/>
                  </a:lnTo>
                  <a:lnTo>
                    <a:pt x="412" y="802"/>
                  </a:lnTo>
                  <a:lnTo>
                    <a:pt x="406" y="804"/>
                  </a:lnTo>
                  <a:lnTo>
                    <a:pt x="400" y="806"/>
                  </a:lnTo>
                  <a:lnTo>
                    <a:pt x="398" y="808"/>
                  </a:lnTo>
                  <a:lnTo>
                    <a:pt x="398" y="812"/>
                  </a:lnTo>
                  <a:lnTo>
                    <a:pt x="398" y="812"/>
                  </a:lnTo>
                  <a:lnTo>
                    <a:pt x="402" y="816"/>
                  </a:lnTo>
                  <a:lnTo>
                    <a:pt x="406" y="816"/>
                  </a:lnTo>
                  <a:lnTo>
                    <a:pt x="412" y="818"/>
                  </a:lnTo>
                  <a:lnTo>
                    <a:pt x="412" y="818"/>
                  </a:lnTo>
                  <a:lnTo>
                    <a:pt x="420" y="816"/>
                  </a:lnTo>
                  <a:lnTo>
                    <a:pt x="432" y="814"/>
                  </a:lnTo>
                  <a:lnTo>
                    <a:pt x="444" y="810"/>
                  </a:lnTo>
                  <a:lnTo>
                    <a:pt x="448" y="806"/>
                  </a:lnTo>
                  <a:lnTo>
                    <a:pt x="452" y="802"/>
                  </a:lnTo>
                  <a:lnTo>
                    <a:pt x="452" y="802"/>
                  </a:lnTo>
                  <a:lnTo>
                    <a:pt x="454" y="796"/>
                  </a:lnTo>
                  <a:lnTo>
                    <a:pt x="460" y="790"/>
                  </a:lnTo>
                  <a:lnTo>
                    <a:pt x="460" y="790"/>
                  </a:lnTo>
                  <a:lnTo>
                    <a:pt x="464" y="780"/>
                  </a:lnTo>
                  <a:lnTo>
                    <a:pt x="464" y="766"/>
                  </a:lnTo>
                  <a:lnTo>
                    <a:pt x="464" y="766"/>
                  </a:lnTo>
                  <a:lnTo>
                    <a:pt x="462" y="744"/>
                  </a:lnTo>
                  <a:lnTo>
                    <a:pt x="462" y="744"/>
                  </a:lnTo>
                  <a:lnTo>
                    <a:pt x="462" y="744"/>
                  </a:lnTo>
                  <a:lnTo>
                    <a:pt x="464" y="742"/>
                  </a:lnTo>
                  <a:lnTo>
                    <a:pt x="464" y="742"/>
                  </a:lnTo>
                  <a:lnTo>
                    <a:pt x="464" y="734"/>
                  </a:lnTo>
                  <a:lnTo>
                    <a:pt x="464" y="734"/>
                  </a:lnTo>
                  <a:lnTo>
                    <a:pt x="464" y="724"/>
                  </a:lnTo>
                  <a:lnTo>
                    <a:pt x="466" y="710"/>
                  </a:lnTo>
                  <a:lnTo>
                    <a:pt x="472" y="680"/>
                  </a:lnTo>
                  <a:lnTo>
                    <a:pt x="472" y="680"/>
                  </a:lnTo>
                  <a:lnTo>
                    <a:pt x="478" y="644"/>
                  </a:lnTo>
                  <a:lnTo>
                    <a:pt x="480" y="626"/>
                  </a:lnTo>
                  <a:lnTo>
                    <a:pt x="480" y="610"/>
                  </a:lnTo>
                  <a:lnTo>
                    <a:pt x="480" y="610"/>
                  </a:lnTo>
                  <a:close/>
                  <a:moveTo>
                    <a:pt x="96" y="590"/>
                  </a:moveTo>
                  <a:lnTo>
                    <a:pt x="96" y="590"/>
                  </a:lnTo>
                  <a:lnTo>
                    <a:pt x="92" y="600"/>
                  </a:lnTo>
                  <a:lnTo>
                    <a:pt x="88" y="604"/>
                  </a:lnTo>
                  <a:lnTo>
                    <a:pt x="88" y="604"/>
                  </a:lnTo>
                  <a:lnTo>
                    <a:pt x="84" y="594"/>
                  </a:lnTo>
                  <a:lnTo>
                    <a:pt x="84" y="594"/>
                  </a:lnTo>
                  <a:lnTo>
                    <a:pt x="76" y="564"/>
                  </a:lnTo>
                  <a:lnTo>
                    <a:pt x="70" y="522"/>
                  </a:lnTo>
                  <a:lnTo>
                    <a:pt x="70" y="522"/>
                  </a:lnTo>
                  <a:lnTo>
                    <a:pt x="70" y="502"/>
                  </a:lnTo>
                  <a:lnTo>
                    <a:pt x="74" y="494"/>
                  </a:lnTo>
                  <a:lnTo>
                    <a:pt x="76" y="486"/>
                  </a:lnTo>
                  <a:lnTo>
                    <a:pt x="76" y="486"/>
                  </a:lnTo>
                  <a:lnTo>
                    <a:pt x="82" y="478"/>
                  </a:lnTo>
                  <a:lnTo>
                    <a:pt x="86" y="470"/>
                  </a:lnTo>
                  <a:lnTo>
                    <a:pt x="88" y="460"/>
                  </a:lnTo>
                  <a:lnTo>
                    <a:pt x="88" y="460"/>
                  </a:lnTo>
                  <a:lnTo>
                    <a:pt x="100" y="432"/>
                  </a:lnTo>
                  <a:lnTo>
                    <a:pt x="100" y="432"/>
                  </a:lnTo>
                  <a:lnTo>
                    <a:pt x="102" y="424"/>
                  </a:lnTo>
                  <a:lnTo>
                    <a:pt x="106" y="418"/>
                  </a:lnTo>
                  <a:lnTo>
                    <a:pt x="110" y="418"/>
                  </a:lnTo>
                  <a:lnTo>
                    <a:pt x="114" y="422"/>
                  </a:lnTo>
                  <a:lnTo>
                    <a:pt x="114" y="422"/>
                  </a:lnTo>
                  <a:lnTo>
                    <a:pt x="116" y="430"/>
                  </a:lnTo>
                  <a:lnTo>
                    <a:pt x="118" y="440"/>
                  </a:lnTo>
                  <a:lnTo>
                    <a:pt x="122" y="470"/>
                  </a:lnTo>
                  <a:lnTo>
                    <a:pt x="126" y="508"/>
                  </a:lnTo>
                  <a:lnTo>
                    <a:pt x="126" y="508"/>
                  </a:lnTo>
                  <a:lnTo>
                    <a:pt x="126" y="516"/>
                  </a:lnTo>
                  <a:lnTo>
                    <a:pt x="124" y="524"/>
                  </a:lnTo>
                  <a:lnTo>
                    <a:pt x="118" y="544"/>
                  </a:lnTo>
                  <a:lnTo>
                    <a:pt x="96" y="590"/>
                  </a:lnTo>
                  <a:lnTo>
                    <a:pt x="96" y="590"/>
                  </a:lnTo>
                  <a:close/>
                  <a:moveTo>
                    <a:pt x="238" y="1034"/>
                  </a:moveTo>
                  <a:lnTo>
                    <a:pt x="238" y="1034"/>
                  </a:lnTo>
                  <a:lnTo>
                    <a:pt x="232" y="1090"/>
                  </a:lnTo>
                  <a:lnTo>
                    <a:pt x="228" y="1130"/>
                  </a:lnTo>
                  <a:lnTo>
                    <a:pt x="226" y="1158"/>
                  </a:lnTo>
                  <a:lnTo>
                    <a:pt x="226" y="1158"/>
                  </a:lnTo>
                  <a:lnTo>
                    <a:pt x="226" y="1204"/>
                  </a:lnTo>
                  <a:lnTo>
                    <a:pt x="226" y="1204"/>
                  </a:lnTo>
                  <a:lnTo>
                    <a:pt x="220" y="1158"/>
                  </a:lnTo>
                  <a:lnTo>
                    <a:pt x="220" y="1158"/>
                  </a:lnTo>
                  <a:lnTo>
                    <a:pt x="214" y="1142"/>
                  </a:lnTo>
                  <a:lnTo>
                    <a:pt x="212" y="1136"/>
                  </a:lnTo>
                  <a:lnTo>
                    <a:pt x="212" y="1130"/>
                  </a:lnTo>
                  <a:lnTo>
                    <a:pt x="212" y="1130"/>
                  </a:lnTo>
                  <a:lnTo>
                    <a:pt x="212" y="1084"/>
                  </a:lnTo>
                  <a:lnTo>
                    <a:pt x="212" y="1030"/>
                  </a:lnTo>
                  <a:lnTo>
                    <a:pt x="212" y="1030"/>
                  </a:lnTo>
                  <a:lnTo>
                    <a:pt x="212" y="1020"/>
                  </a:lnTo>
                  <a:lnTo>
                    <a:pt x="210" y="1012"/>
                  </a:lnTo>
                  <a:lnTo>
                    <a:pt x="210" y="998"/>
                  </a:lnTo>
                  <a:lnTo>
                    <a:pt x="216" y="972"/>
                  </a:lnTo>
                  <a:lnTo>
                    <a:pt x="216" y="972"/>
                  </a:lnTo>
                  <a:lnTo>
                    <a:pt x="226" y="900"/>
                  </a:lnTo>
                  <a:lnTo>
                    <a:pt x="232" y="856"/>
                  </a:lnTo>
                  <a:lnTo>
                    <a:pt x="234" y="842"/>
                  </a:lnTo>
                  <a:lnTo>
                    <a:pt x="236" y="838"/>
                  </a:lnTo>
                  <a:lnTo>
                    <a:pt x="236" y="838"/>
                  </a:lnTo>
                  <a:lnTo>
                    <a:pt x="238" y="844"/>
                  </a:lnTo>
                  <a:lnTo>
                    <a:pt x="238" y="856"/>
                  </a:lnTo>
                  <a:lnTo>
                    <a:pt x="240" y="892"/>
                  </a:lnTo>
                  <a:lnTo>
                    <a:pt x="240" y="930"/>
                  </a:lnTo>
                  <a:lnTo>
                    <a:pt x="240" y="952"/>
                  </a:lnTo>
                  <a:lnTo>
                    <a:pt x="240" y="952"/>
                  </a:lnTo>
                  <a:lnTo>
                    <a:pt x="242" y="970"/>
                  </a:lnTo>
                  <a:lnTo>
                    <a:pt x="240" y="998"/>
                  </a:lnTo>
                  <a:lnTo>
                    <a:pt x="238" y="1034"/>
                  </a:lnTo>
                  <a:lnTo>
                    <a:pt x="238" y="10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pic>
          <p:nvPicPr>
            <p:cNvPr id="150" name="Picture 17">
              <a:extLst>
                <a:ext uri="{FF2B5EF4-FFF2-40B4-BE49-F238E27FC236}">
                  <a16:creationId xmlns:a16="http://schemas.microsoft.com/office/drawing/2014/main" id="{D37D19D0-E11E-4768-ADC5-C362E73795A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541019" y="4426185"/>
              <a:ext cx="116969" cy="333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152" name="Straight Connector 3831">
            <a:extLst>
              <a:ext uri="{FF2B5EF4-FFF2-40B4-BE49-F238E27FC236}">
                <a16:creationId xmlns:a16="http://schemas.microsoft.com/office/drawing/2014/main" id="{26BC3F85-0625-46A8-BB15-9E919E539A3C}"/>
              </a:ext>
            </a:extLst>
          </p:cNvPr>
          <p:cNvCxnSpPr>
            <a:cxnSpLocks/>
          </p:cNvCxnSpPr>
          <p:nvPr/>
        </p:nvCxnSpPr>
        <p:spPr>
          <a:xfrm flipV="1">
            <a:off x="988603" y="4116744"/>
            <a:ext cx="561383" cy="7558"/>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sp>
        <p:nvSpPr>
          <p:cNvPr id="153" name="TextBox 914">
            <a:extLst>
              <a:ext uri="{FF2B5EF4-FFF2-40B4-BE49-F238E27FC236}">
                <a16:creationId xmlns:a16="http://schemas.microsoft.com/office/drawing/2014/main" id="{49C18630-D5E5-43E1-9ACC-AE259ECB5F17}"/>
              </a:ext>
            </a:extLst>
          </p:cNvPr>
          <p:cNvSpPr txBox="1"/>
          <p:nvPr/>
        </p:nvSpPr>
        <p:spPr>
          <a:xfrm>
            <a:off x="230157" y="3939240"/>
            <a:ext cx="758446" cy="362567"/>
          </a:xfrm>
          <a:prstGeom prst="rect">
            <a:avLst/>
          </a:prstGeom>
          <a:noFill/>
        </p:spPr>
        <p:txBody>
          <a:bodyPr wrap="square" lIns="0" tIns="0" rIns="0" bIns="0" rtlCol="0">
            <a:noAutofit/>
          </a:bodyPr>
          <a:lstStyle/>
          <a:p>
            <a:pPr marL="0" lvl="1">
              <a:buClr>
                <a:srgbClr val="FF0000"/>
              </a:buClr>
            </a:pPr>
            <a:r>
              <a:rPr lang="en-GB" sz="800" dirty="0">
                <a:solidFill>
                  <a:schemeClr val="accent1"/>
                </a:solidFill>
                <a:latin typeface="Montserrat" panose="00000500000000000000" pitchFamily="2" charset="0"/>
                <a:ea typeface="Verdana" panose="020B0604030504040204" pitchFamily="34" charset="0"/>
              </a:rPr>
              <a:t>Reducing and recycling waste</a:t>
            </a:r>
          </a:p>
        </p:txBody>
      </p:sp>
      <p:sp>
        <p:nvSpPr>
          <p:cNvPr id="171" name="Freeform 728">
            <a:extLst>
              <a:ext uri="{FF2B5EF4-FFF2-40B4-BE49-F238E27FC236}">
                <a16:creationId xmlns:a16="http://schemas.microsoft.com/office/drawing/2014/main" id="{06890E16-BEE3-41ED-8F17-0B2C7CB204D9}"/>
              </a:ext>
            </a:extLst>
          </p:cNvPr>
          <p:cNvSpPr>
            <a:spLocks noEditPoints="1"/>
          </p:cNvSpPr>
          <p:nvPr/>
        </p:nvSpPr>
        <p:spPr bwMode="auto">
          <a:xfrm>
            <a:off x="3801885" y="3156266"/>
            <a:ext cx="1676540" cy="600024"/>
          </a:xfrm>
          <a:custGeom>
            <a:avLst/>
            <a:gdLst>
              <a:gd name="T0" fmla="*/ 238 w 380"/>
              <a:gd name="T1" fmla="*/ 6 h 136"/>
              <a:gd name="T2" fmla="*/ 270 w 380"/>
              <a:gd name="T3" fmla="*/ 30 h 136"/>
              <a:gd name="T4" fmla="*/ 176 w 380"/>
              <a:gd name="T5" fmla="*/ 6 h 136"/>
              <a:gd name="T6" fmla="*/ 358 w 380"/>
              <a:gd name="T7" fmla="*/ 70 h 136"/>
              <a:gd name="T8" fmla="*/ 12 w 380"/>
              <a:gd name="T9" fmla="*/ 134 h 136"/>
              <a:gd name="T10" fmla="*/ 166 w 380"/>
              <a:gd name="T11" fmla="*/ 4 h 136"/>
              <a:gd name="T12" fmla="*/ 286 w 380"/>
              <a:gd name="T13" fmla="*/ 50 h 136"/>
              <a:gd name="T14" fmla="*/ 36 w 380"/>
              <a:gd name="T15" fmla="*/ 54 h 136"/>
              <a:gd name="T16" fmla="*/ 4 w 380"/>
              <a:gd name="T17" fmla="*/ 122 h 136"/>
              <a:gd name="T18" fmla="*/ 156 w 380"/>
              <a:gd name="T19" fmla="*/ 12 h 136"/>
              <a:gd name="T20" fmla="*/ 356 w 380"/>
              <a:gd name="T21" fmla="*/ 92 h 136"/>
              <a:gd name="T22" fmla="*/ 342 w 380"/>
              <a:gd name="T23" fmla="*/ 104 h 136"/>
              <a:gd name="T24" fmla="*/ 342 w 380"/>
              <a:gd name="T25" fmla="*/ 84 h 136"/>
              <a:gd name="T26" fmla="*/ 326 w 380"/>
              <a:gd name="T27" fmla="*/ 84 h 136"/>
              <a:gd name="T28" fmla="*/ 318 w 380"/>
              <a:gd name="T29" fmla="*/ 84 h 136"/>
              <a:gd name="T30" fmla="*/ 330 w 380"/>
              <a:gd name="T31" fmla="*/ 72 h 136"/>
              <a:gd name="T32" fmla="*/ 328 w 380"/>
              <a:gd name="T33" fmla="*/ 62 h 136"/>
              <a:gd name="T34" fmla="*/ 308 w 380"/>
              <a:gd name="T35" fmla="*/ 74 h 136"/>
              <a:gd name="T36" fmla="*/ 310 w 380"/>
              <a:gd name="T37" fmla="*/ 58 h 136"/>
              <a:gd name="T38" fmla="*/ 286 w 380"/>
              <a:gd name="T39" fmla="*/ 52 h 136"/>
              <a:gd name="T40" fmla="*/ 274 w 380"/>
              <a:gd name="T41" fmla="*/ 60 h 136"/>
              <a:gd name="T42" fmla="*/ 268 w 380"/>
              <a:gd name="T43" fmla="*/ 52 h 136"/>
              <a:gd name="T44" fmla="*/ 254 w 380"/>
              <a:gd name="T45" fmla="*/ 52 h 136"/>
              <a:gd name="T46" fmla="*/ 250 w 380"/>
              <a:gd name="T47" fmla="*/ 50 h 136"/>
              <a:gd name="T48" fmla="*/ 254 w 380"/>
              <a:gd name="T49" fmla="*/ 38 h 136"/>
              <a:gd name="T50" fmla="*/ 240 w 380"/>
              <a:gd name="T51" fmla="*/ 40 h 136"/>
              <a:gd name="T52" fmla="*/ 230 w 380"/>
              <a:gd name="T53" fmla="*/ 38 h 136"/>
              <a:gd name="T54" fmla="*/ 244 w 380"/>
              <a:gd name="T55" fmla="*/ 28 h 136"/>
              <a:gd name="T56" fmla="*/ 240 w 380"/>
              <a:gd name="T57" fmla="*/ 18 h 136"/>
              <a:gd name="T58" fmla="*/ 218 w 380"/>
              <a:gd name="T59" fmla="*/ 26 h 136"/>
              <a:gd name="T60" fmla="*/ 224 w 380"/>
              <a:gd name="T61" fmla="*/ 12 h 136"/>
              <a:gd name="T62" fmla="*/ 200 w 380"/>
              <a:gd name="T63" fmla="*/ 6 h 136"/>
              <a:gd name="T64" fmla="*/ 198 w 380"/>
              <a:gd name="T65" fmla="*/ 18 h 136"/>
              <a:gd name="T66" fmla="*/ 166 w 380"/>
              <a:gd name="T67" fmla="*/ 12 h 136"/>
              <a:gd name="T68" fmla="*/ 166 w 380"/>
              <a:gd name="T69" fmla="*/ 28 h 136"/>
              <a:gd name="T70" fmla="*/ 156 w 380"/>
              <a:gd name="T71" fmla="*/ 40 h 136"/>
              <a:gd name="T72" fmla="*/ 152 w 380"/>
              <a:gd name="T73" fmla="*/ 68 h 136"/>
              <a:gd name="T74" fmla="*/ 124 w 380"/>
              <a:gd name="T75" fmla="*/ 78 h 136"/>
              <a:gd name="T76" fmla="*/ 116 w 380"/>
              <a:gd name="T77" fmla="*/ 68 h 136"/>
              <a:gd name="T78" fmla="*/ 126 w 380"/>
              <a:gd name="T79" fmla="*/ 60 h 136"/>
              <a:gd name="T80" fmla="*/ 112 w 380"/>
              <a:gd name="T81" fmla="*/ 64 h 136"/>
              <a:gd name="T82" fmla="*/ 102 w 380"/>
              <a:gd name="T83" fmla="*/ 56 h 136"/>
              <a:gd name="T84" fmla="*/ 100 w 380"/>
              <a:gd name="T85" fmla="*/ 48 h 136"/>
              <a:gd name="T86" fmla="*/ 92 w 380"/>
              <a:gd name="T87" fmla="*/ 58 h 136"/>
              <a:gd name="T88" fmla="*/ 74 w 380"/>
              <a:gd name="T89" fmla="*/ 66 h 136"/>
              <a:gd name="T90" fmla="*/ 54 w 380"/>
              <a:gd name="T91" fmla="*/ 60 h 136"/>
              <a:gd name="T92" fmla="*/ 58 w 380"/>
              <a:gd name="T93" fmla="*/ 80 h 136"/>
              <a:gd name="T94" fmla="*/ 44 w 380"/>
              <a:gd name="T95" fmla="*/ 90 h 136"/>
              <a:gd name="T96" fmla="*/ 30 w 380"/>
              <a:gd name="T97" fmla="*/ 108 h 136"/>
              <a:gd name="T98" fmla="*/ 18 w 380"/>
              <a:gd name="T99" fmla="*/ 126 h 136"/>
              <a:gd name="T100" fmla="*/ 372 w 380"/>
              <a:gd name="T101" fmla="*/ 124 h 136"/>
              <a:gd name="T102" fmla="*/ 374 w 380"/>
              <a:gd name="T103" fmla="*/ 100 h 136"/>
              <a:gd name="T104" fmla="*/ 116 w 380"/>
              <a:gd name="T105" fmla="*/ 80 h 136"/>
              <a:gd name="T106" fmla="*/ 134 w 380"/>
              <a:gd name="T107" fmla="*/ 86 h 136"/>
              <a:gd name="T108" fmla="*/ 280 w 380"/>
              <a:gd name="T109" fmla="*/ 68 h 136"/>
              <a:gd name="T110" fmla="*/ 286 w 380"/>
              <a:gd name="T111" fmla="*/ 62 h 136"/>
              <a:gd name="T112" fmla="*/ 62 w 380"/>
              <a:gd name="T113" fmla="*/ 48 h 136"/>
              <a:gd name="T114" fmla="*/ 124 w 380"/>
              <a:gd name="T115" fmla="*/ 48 h 136"/>
              <a:gd name="T116" fmla="*/ 74 w 380"/>
              <a:gd name="T117" fmla="*/ 52 h 136"/>
              <a:gd name="T118" fmla="*/ 82 w 380"/>
              <a:gd name="T119" fmla="*/ 5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0" h="136">
                <a:moveTo>
                  <a:pt x="198" y="4"/>
                </a:moveTo>
                <a:lnTo>
                  <a:pt x="198" y="4"/>
                </a:lnTo>
                <a:lnTo>
                  <a:pt x="198" y="2"/>
                </a:lnTo>
                <a:lnTo>
                  <a:pt x="198" y="0"/>
                </a:lnTo>
                <a:lnTo>
                  <a:pt x="196" y="0"/>
                </a:lnTo>
                <a:lnTo>
                  <a:pt x="196" y="0"/>
                </a:lnTo>
                <a:lnTo>
                  <a:pt x="196" y="4"/>
                </a:lnTo>
                <a:lnTo>
                  <a:pt x="196" y="4"/>
                </a:lnTo>
                <a:lnTo>
                  <a:pt x="198" y="4"/>
                </a:lnTo>
                <a:lnTo>
                  <a:pt x="198" y="4"/>
                </a:lnTo>
                <a:close/>
                <a:moveTo>
                  <a:pt x="238" y="6"/>
                </a:moveTo>
                <a:lnTo>
                  <a:pt x="238" y="6"/>
                </a:lnTo>
                <a:lnTo>
                  <a:pt x="238" y="10"/>
                </a:lnTo>
                <a:lnTo>
                  <a:pt x="238" y="10"/>
                </a:lnTo>
                <a:lnTo>
                  <a:pt x="242" y="10"/>
                </a:lnTo>
                <a:lnTo>
                  <a:pt x="242" y="10"/>
                </a:lnTo>
                <a:lnTo>
                  <a:pt x="242" y="8"/>
                </a:lnTo>
                <a:lnTo>
                  <a:pt x="238" y="6"/>
                </a:lnTo>
                <a:lnTo>
                  <a:pt x="238" y="6"/>
                </a:lnTo>
                <a:close/>
                <a:moveTo>
                  <a:pt x="278" y="36"/>
                </a:moveTo>
                <a:lnTo>
                  <a:pt x="278" y="36"/>
                </a:lnTo>
                <a:lnTo>
                  <a:pt x="274" y="36"/>
                </a:lnTo>
                <a:lnTo>
                  <a:pt x="274" y="36"/>
                </a:lnTo>
                <a:lnTo>
                  <a:pt x="272" y="38"/>
                </a:lnTo>
                <a:lnTo>
                  <a:pt x="272" y="38"/>
                </a:lnTo>
                <a:lnTo>
                  <a:pt x="276" y="38"/>
                </a:lnTo>
                <a:lnTo>
                  <a:pt x="278" y="36"/>
                </a:lnTo>
                <a:lnTo>
                  <a:pt x="278" y="36"/>
                </a:lnTo>
                <a:close/>
                <a:moveTo>
                  <a:pt x="270" y="30"/>
                </a:moveTo>
                <a:lnTo>
                  <a:pt x="270" y="30"/>
                </a:lnTo>
                <a:lnTo>
                  <a:pt x="270" y="24"/>
                </a:lnTo>
                <a:lnTo>
                  <a:pt x="270" y="20"/>
                </a:lnTo>
                <a:lnTo>
                  <a:pt x="268" y="20"/>
                </a:lnTo>
                <a:lnTo>
                  <a:pt x="268" y="20"/>
                </a:lnTo>
                <a:lnTo>
                  <a:pt x="266" y="26"/>
                </a:lnTo>
                <a:lnTo>
                  <a:pt x="266" y="28"/>
                </a:lnTo>
                <a:lnTo>
                  <a:pt x="270" y="30"/>
                </a:lnTo>
                <a:lnTo>
                  <a:pt x="270" y="30"/>
                </a:lnTo>
                <a:close/>
                <a:moveTo>
                  <a:pt x="194" y="10"/>
                </a:moveTo>
                <a:lnTo>
                  <a:pt x="194" y="10"/>
                </a:lnTo>
                <a:lnTo>
                  <a:pt x="196" y="12"/>
                </a:lnTo>
                <a:lnTo>
                  <a:pt x="198" y="12"/>
                </a:lnTo>
                <a:lnTo>
                  <a:pt x="198" y="12"/>
                </a:lnTo>
                <a:lnTo>
                  <a:pt x="198" y="10"/>
                </a:lnTo>
                <a:lnTo>
                  <a:pt x="196" y="8"/>
                </a:lnTo>
                <a:lnTo>
                  <a:pt x="194" y="8"/>
                </a:lnTo>
                <a:lnTo>
                  <a:pt x="194" y="10"/>
                </a:lnTo>
                <a:lnTo>
                  <a:pt x="194" y="10"/>
                </a:lnTo>
                <a:close/>
                <a:moveTo>
                  <a:pt x="176" y="6"/>
                </a:moveTo>
                <a:lnTo>
                  <a:pt x="176" y="6"/>
                </a:lnTo>
                <a:lnTo>
                  <a:pt x="172" y="6"/>
                </a:lnTo>
                <a:lnTo>
                  <a:pt x="170" y="6"/>
                </a:lnTo>
                <a:lnTo>
                  <a:pt x="170" y="8"/>
                </a:lnTo>
                <a:lnTo>
                  <a:pt x="170" y="8"/>
                </a:lnTo>
                <a:lnTo>
                  <a:pt x="174" y="10"/>
                </a:lnTo>
                <a:lnTo>
                  <a:pt x="176" y="8"/>
                </a:lnTo>
                <a:lnTo>
                  <a:pt x="176" y="6"/>
                </a:lnTo>
                <a:lnTo>
                  <a:pt x="176" y="6"/>
                </a:lnTo>
                <a:close/>
                <a:moveTo>
                  <a:pt x="190" y="14"/>
                </a:moveTo>
                <a:lnTo>
                  <a:pt x="190" y="14"/>
                </a:lnTo>
                <a:lnTo>
                  <a:pt x="190" y="10"/>
                </a:lnTo>
                <a:lnTo>
                  <a:pt x="190" y="8"/>
                </a:lnTo>
                <a:lnTo>
                  <a:pt x="190" y="6"/>
                </a:lnTo>
                <a:lnTo>
                  <a:pt x="190" y="6"/>
                </a:lnTo>
                <a:lnTo>
                  <a:pt x="186" y="6"/>
                </a:lnTo>
                <a:lnTo>
                  <a:pt x="182" y="6"/>
                </a:lnTo>
                <a:lnTo>
                  <a:pt x="182" y="8"/>
                </a:lnTo>
                <a:lnTo>
                  <a:pt x="182" y="8"/>
                </a:lnTo>
                <a:lnTo>
                  <a:pt x="186" y="10"/>
                </a:lnTo>
                <a:lnTo>
                  <a:pt x="186" y="12"/>
                </a:lnTo>
                <a:lnTo>
                  <a:pt x="188" y="14"/>
                </a:lnTo>
                <a:lnTo>
                  <a:pt x="190" y="14"/>
                </a:lnTo>
                <a:lnTo>
                  <a:pt x="190" y="14"/>
                </a:lnTo>
                <a:close/>
                <a:moveTo>
                  <a:pt x="356" y="74"/>
                </a:moveTo>
                <a:lnTo>
                  <a:pt x="356" y="74"/>
                </a:lnTo>
                <a:lnTo>
                  <a:pt x="358" y="70"/>
                </a:lnTo>
                <a:lnTo>
                  <a:pt x="358" y="66"/>
                </a:lnTo>
                <a:lnTo>
                  <a:pt x="354" y="66"/>
                </a:lnTo>
                <a:lnTo>
                  <a:pt x="354" y="66"/>
                </a:lnTo>
                <a:lnTo>
                  <a:pt x="354" y="72"/>
                </a:lnTo>
                <a:lnTo>
                  <a:pt x="354" y="74"/>
                </a:lnTo>
                <a:lnTo>
                  <a:pt x="356" y="74"/>
                </a:lnTo>
                <a:lnTo>
                  <a:pt x="356" y="74"/>
                </a:lnTo>
                <a:close/>
                <a:moveTo>
                  <a:pt x="378" y="136"/>
                </a:moveTo>
                <a:lnTo>
                  <a:pt x="380" y="136"/>
                </a:lnTo>
                <a:lnTo>
                  <a:pt x="380" y="136"/>
                </a:lnTo>
                <a:lnTo>
                  <a:pt x="380" y="134"/>
                </a:lnTo>
                <a:lnTo>
                  <a:pt x="380" y="134"/>
                </a:lnTo>
                <a:lnTo>
                  <a:pt x="378" y="136"/>
                </a:lnTo>
                <a:lnTo>
                  <a:pt x="378" y="136"/>
                </a:lnTo>
                <a:close/>
                <a:moveTo>
                  <a:pt x="12" y="136"/>
                </a:moveTo>
                <a:lnTo>
                  <a:pt x="16" y="136"/>
                </a:lnTo>
                <a:lnTo>
                  <a:pt x="16" y="136"/>
                </a:lnTo>
                <a:lnTo>
                  <a:pt x="12" y="134"/>
                </a:lnTo>
                <a:lnTo>
                  <a:pt x="12" y="134"/>
                </a:lnTo>
                <a:lnTo>
                  <a:pt x="12" y="136"/>
                </a:lnTo>
                <a:lnTo>
                  <a:pt x="12" y="136"/>
                </a:lnTo>
                <a:close/>
                <a:moveTo>
                  <a:pt x="364" y="82"/>
                </a:moveTo>
                <a:lnTo>
                  <a:pt x="364" y="82"/>
                </a:lnTo>
                <a:lnTo>
                  <a:pt x="362" y="82"/>
                </a:lnTo>
                <a:lnTo>
                  <a:pt x="360" y="82"/>
                </a:lnTo>
                <a:lnTo>
                  <a:pt x="360" y="82"/>
                </a:lnTo>
                <a:lnTo>
                  <a:pt x="360" y="82"/>
                </a:lnTo>
                <a:lnTo>
                  <a:pt x="362" y="84"/>
                </a:lnTo>
                <a:lnTo>
                  <a:pt x="364" y="82"/>
                </a:lnTo>
                <a:lnTo>
                  <a:pt x="364" y="82"/>
                </a:lnTo>
                <a:close/>
                <a:moveTo>
                  <a:pt x="166" y="4"/>
                </a:moveTo>
                <a:lnTo>
                  <a:pt x="166" y="4"/>
                </a:lnTo>
                <a:lnTo>
                  <a:pt x="166" y="2"/>
                </a:lnTo>
                <a:lnTo>
                  <a:pt x="162" y="0"/>
                </a:lnTo>
                <a:lnTo>
                  <a:pt x="162" y="0"/>
                </a:lnTo>
                <a:lnTo>
                  <a:pt x="162" y="4"/>
                </a:lnTo>
                <a:lnTo>
                  <a:pt x="164" y="4"/>
                </a:lnTo>
                <a:lnTo>
                  <a:pt x="166" y="4"/>
                </a:lnTo>
                <a:lnTo>
                  <a:pt x="166" y="4"/>
                </a:lnTo>
                <a:close/>
                <a:moveTo>
                  <a:pt x="326" y="52"/>
                </a:moveTo>
                <a:lnTo>
                  <a:pt x="326" y="52"/>
                </a:lnTo>
                <a:lnTo>
                  <a:pt x="324" y="56"/>
                </a:lnTo>
                <a:lnTo>
                  <a:pt x="324" y="56"/>
                </a:lnTo>
                <a:lnTo>
                  <a:pt x="328" y="56"/>
                </a:lnTo>
                <a:lnTo>
                  <a:pt x="328" y="56"/>
                </a:lnTo>
                <a:lnTo>
                  <a:pt x="328" y="54"/>
                </a:lnTo>
                <a:lnTo>
                  <a:pt x="326" y="52"/>
                </a:lnTo>
                <a:lnTo>
                  <a:pt x="326" y="52"/>
                </a:lnTo>
                <a:close/>
                <a:moveTo>
                  <a:pt x="286" y="50"/>
                </a:moveTo>
                <a:lnTo>
                  <a:pt x="286" y="50"/>
                </a:lnTo>
                <a:lnTo>
                  <a:pt x="286" y="48"/>
                </a:lnTo>
                <a:lnTo>
                  <a:pt x="286" y="46"/>
                </a:lnTo>
                <a:lnTo>
                  <a:pt x="284" y="46"/>
                </a:lnTo>
                <a:lnTo>
                  <a:pt x="284" y="46"/>
                </a:lnTo>
                <a:lnTo>
                  <a:pt x="284" y="48"/>
                </a:lnTo>
                <a:lnTo>
                  <a:pt x="284" y="50"/>
                </a:lnTo>
                <a:lnTo>
                  <a:pt x="286" y="50"/>
                </a:lnTo>
                <a:lnTo>
                  <a:pt x="286" y="50"/>
                </a:lnTo>
                <a:close/>
                <a:moveTo>
                  <a:pt x="34" y="82"/>
                </a:moveTo>
                <a:lnTo>
                  <a:pt x="34" y="82"/>
                </a:lnTo>
                <a:lnTo>
                  <a:pt x="30" y="82"/>
                </a:lnTo>
                <a:lnTo>
                  <a:pt x="28" y="84"/>
                </a:lnTo>
                <a:lnTo>
                  <a:pt x="30" y="86"/>
                </a:lnTo>
                <a:lnTo>
                  <a:pt x="30" y="86"/>
                </a:lnTo>
                <a:lnTo>
                  <a:pt x="32" y="84"/>
                </a:lnTo>
                <a:lnTo>
                  <a:pt x="34" y="82"/>
                </a:lnTo>
                <a:lnTo>
                  <a:pt x="34" y="82"/>
                </a:lnTo>
                <a:close/>
                <a:moveTo>
                  <a:pt x="22" y="98"/>
                </a:moveTo>
                <a:lnTo>
                  <a:pt x="22" y="100"/>
                </a:lnTo>
                <a:lnTo>
                  <a:pt x="28" y="100"/>
                </a:lnTo>
                <a:lnTo>
                  <a:pt x="28" y="100"/>
                </a:lnTo>
                <a:lnTo>
                  <a:pt x="26" y="98"/>
                </a:lnTo>
                <a:lnTo>
                  <a:pt x="22" y="98"/>
                </a:lnTo>
                <a:lnTo>
                  <a:pt x="22" y="98"/>
                </a:lnTo>
                <a:close/>
                <a:moveTo>
                  <a:pt x="40" y="54"/>
                </a:moveTo>
                <a:lnTo>
                  <a:pt x="36" y="54"/>
                </a:lnTo>
                <a:lnTo>
                  <a:pt x="36" y="54"/>
                </a:lnTo>
                <a:lnTo>
                  <a:pt x="36" y="56"/>
                </a:lnTo>
                <a:lnTo>
                  <a:pt x="36" y="58"/>
                </a:lnTo>
                <a:lnTo>
                  <a:pt x="36" y="58"/>
                </a:lnTo>
                <a:lnTo>
                  <a:pt x="40" y="56"/>
                </a:lnTo>
                <a:lnTo>
                  <a:pt x="40" y="54"/>
                </a:lnTo>
                <a:lnTo>
                  <a:pt x="40" y="54"/>
                </a:lnTo>
                <a:close/>
                <a:moveTo>
                  <a:pt x="50" y="46"/>
                </a:moveTo>
                <a:lnTo>
                  <a:pt x="50" y="46"/>
                </a:lnTo>
                <a:lnTo>
                  <a:pt x="50" y="44"/>
                </a:lnTo>
                <a:lnTo>
                  <a:pt x="48" y="42"/>
                </a:lnTo>
                <a:lnTo>
                  <a:pt x="48" y="42"/>
                </a:lnTo>
                <a:lnTo>
                  <a:pt x="48" y="46"/>
                </a:lnTo>
                <a:lnTo>
                  <a:pt x="48" y="46"/>
                </a:lnTo>
                <a:lnTo>
                  <a:pt x="50" y="46"/>
                </a:lnTo>
                <a:lnTo>
                  <a:pt x="50" y="46"/>
                </a:lnTo>
                <a:close/>
                <a:moveTo>
                  <a:pt x="0" y="120"/>
                </a:moveTo>
                <a:lnTo>
                  <a:pt x="0" y="120"/>
                </a:lnTo>
                <a:lnTo>
                  <a:pt x="4" y="122"/>
                </a:lnTo>
                <a:lnTo>
                  <a:pt x="4" y="124"/>
                </a:lnTo>
                <a:lnTo>
                  <a:pt x="6" y="126"/>
                </a:lnTo>
                <a:lnTo>
                  <a:pt x="8" y="126"/>
                </a:lnTo>
                <a:lnTo>
                  <a:pt x="8" y="126"/>
                </a:lnTo>
                <a:lnTo>
                  <a:pt x="8" y="122"/>
                </a:lnTo>
                <a:lnTo>
                  <a:pt x="6" y="120"/>
                </a:lnTo>
                <a:lnTo>
                  <a:pt x="6" y="120"/>
                </a:lnTo>
                <a:lnTo>
                  <a:pt x="2" y="120"/>
                </a:lnTo>
                <a:lnTo>
                  <a:pt x="2" y="120"/>
                </a:lnTo>
                <a:lnTo>
                  <a:pt x="0" y="120"/>
                </a:lnTo>
                <a:lnTo>
                  <a:pt x="0" y="120"/>
                </a:lnTo>
                <a:close/>
                <a:moveTo>
                  <a:pt x="156" y="12"/>
                </a:moveTo>
                <a:lnTo>
                  <a:pt x="152" y="12"/>
                </a:lnTo>
                <a:lnTo>
                  <a:pt x="152" y="12"/>
                </a:lnTo>
                <a:lnTo>
                  <a:pt x="152" y="14"/>
                </a:lnTo>
                <a:lnTo>
                  <a:pt x="152" y="16"/>
                </a:lnTo>
                <a:lnTo>
                  <a:pt x="152" y="16"/>
                </a:lnTo>
                <a:lnTo>
                  <a:pt x="154" y="16"/>
                </a:lnTo>
                <a:lnTo>
                  <a:pt x="156" y="12"/>
                </a:lnTo>
                <a:lnTo>
                  <a:pt x="156" y="12"/>
                </a:lnTo>
                <a:close/>
                <a:moveTo>
                  <a:pt x="370" y="104"/>
                </a:moveTo>
                <a:lnTo>
                  <a:pt x="370" y="104"/>
                </a:lnTo>
                <a:lnTo>
                  <a:pt x="368" y="108"/>
                </a:lnTo>
                <a:lnTo>
                  <a:pt x="362" y="108"/>
                </a:lnTo>
                <a:lnTo>
                  <a:pt x="362" y="108"/>
                </a:lnTo>
                <a:lnTo>
                  <a:pt x="360" y="106"/>
                </a:lnTo>
                <a:lnTo>
                  <a:pt x="362" y="102"/>
                </a:lnTo>
                <a:lnTo>
                  <a:pt x="362" y="94"/>
                </a:lnTo>
                <a:lnTo>
                  <a:pt x="362" y="94"/>
                </a:lnTo>
                <a:lnTo>
                  <a:pt x="360" y="96"/>
                </a:lnTo>
                <a:lnTo>
                  <a:pt x="358" y="96"/>
                </a:lnTo>
                <a:lnTo>
                  <a:pt x="356" y="98"/>
                </a:lnTo>
                <a:lnTo>
                  <a:pt x="354" y="98"/>
                </a:lnTo>
                <a:lnTo>
                  <a:pt x="354" y="98"/>
                </a:lnTo>
                <a:lnTo>
                  <a:pt x="352" y="94"/>
                </a:lnTo>
                <a:lnTo>
                  <a:pt x="352" y="90"/>
                </a:lnTo>
                <a:lnTo>
                  <a:pt x="352" y="90"/>
                </a:lnTo>
                <a:lnTo>
                  <a:pt x="356" y="92"/>
                </a:lnTo>
                <a:lnTo>
                  <a:pt x="358" y="90"/>
                </a:lnTo>
                <a:lnTo>
                  <a:pt x="362" y="90"/>
                </a:lnTo>
                <a:lnTo>
                  <a:pt x="362" y="88"/>
                </a:lnTo>
                <a:lnTo>
                  <a:pt x="362" y="88"/>
                </a:lnTo>
                <a:lnTo>
                  <a:pt x="360" y="88"/>
                </a:lnTo>
                <a:lnTo>
                  <a:pt x="358" y="88"/>
                </a:lnTo>
                <a:lnTo>
                  <a:pt x="352" y="86"/>
                </a:lnTo>
                <a:lnTo>
                  <a:pt x="352" y="86"/>
                </a:lnTo>
                <a:lnTo>
                  <a:pt x="352" y="88"/>
                </a:lnTo>
                <a:lnTo>
                  <a:pt x="350" y="90"/>
                </a:lnTo>
                <a:lnTo>
                  <a:pt x="350" y="90"/>
                </a:lnTo>
                <a:lnTo>
                  <a:pt x="344" y="92"/>
                </a:lnTo>
                <a:lnTo>
                  <a:pt x="342" y="94"/>
                </a:lnTo>
                <a:lnTo>
                  <a:pt x="340" y="98"/>
                </a:lnTo>
                <a:lnTo>
                  <a:pt x="340" y="98"/>
                </a:lnTo>
                <a:lnTo>
                  <a:pt x="342" y="100"/>
                </a:lnTo>
                <a:lnTo>
                  <a:pt x="344" y="102"/>
                </a:lnTo>
                <a:lnTo>
                  <a:pt x="344" y="102"/>
                </a:lnTo>
                <a:lnTo>
                  <a:pt x="342" y="104"/>
                </a:lnTo>
                <a:lnTo>
                  <a:pt x="336" y="104"/>
                </a:lnTo>
                <a:lnTo>
                  <a:pt x="334" y="102"/>
                </a:lnTo>
                <a:lnTo>
                  <a:pt x="332" y="98"/>
                </a:lnTo>
                <a:lnTo>
                  <a:pt x="332" y="98"/>
                </a:lnTo>
                <a:lnTo>
                  <a:pt x="336" y="96"/>
                </a:lnTo>
                <a:lnTo>
                  <a:pt x="336" y="96"/>
                </a:lnTo>
                <a:lnTo>
                  <a:pt x="336" y="92"/>
                </a:lnTo>
                <a:lnTo>
                  <a:pt x="336" y="90"/>
                </a:lnTo>
                <a:lnTo>
                  <a:pt x="336" y="88"/>
                </a:lnTo>
                <a:lnTo>
                  <a:pt x="336" y="88"/>
                </a:lnTo>
                <a:lnTo>
                  <a:pt x="338" y="88"/>
                </a:lnTo>
                <a:lnTo>
                  <a:pt x="338" y="90"/>
                </a:lnTo>
                <a:lnTo>
                  <a:pt x="340" y="90"/>
                </a:lnTo>
                <a:lnTo>
                  <a:pt x="340" y="90"/>
                </a:lnTo>
                <a:lnTo>
                  <a:pt x="340" y="90"/>
                </a:lnTo>
                <a:lnTo>
                  <a:pt x="344" y="88"/>
                </a:lnTo>
                <a:lnTo>
                  <a:pt x="344" y="88"/>
                </a:lnTo>
                <a:lnTo>
                  <a:pt x="344" y="86"/>
                </a:lnTo>
                <a:lnTo>
                  <a:pt x="342" y="84"/>
                </a:lnTo>
                <a:lnTo>
                  <a:pt x="342" y="84"/>
                </a:lnTo>
                <a:lnTo>
                  <a:pt x="342" y="82"/>
                </a:lnTo>
                <a:lnTo>
                  <a:pt x="342" y="82"/>
                </a:lnTo>
                <a:lnTo>
                  <a:pt x="344" y="80"/>
                </a:lnTo>
                <a:lnTo>
                  <a:pt x="346" y="78"/>
                </a:lnTo>
                <a:lnTo>
                  <a:pt x="346" y="78"/>
                </a:lnTo>
                <a:lnTo>
                  <a:pt x="340" y="74"/>
                </a:lnTo>
                <a:lnTo>
                  <a:pt x="340" y="74"/>
                </a:lnTo>
                <a:lnTo>
                  <a:pt x="338" y="76"/>
                </a:lnTo>
                <a:lnTo>
                  <a:pt x="336" y="76"/>
                </a:lnTo>
                <a:lnTo>
                  <a:pt x="336" y="76"/>
                </a:lnTo>
                <a:lnTo>
                  <a:pt x="334" y="76"/>
                </a:lnTo>
                <a:lnTo>
                  <a:pt x="332" y="76"/>
                </a:lnTo>
                <a:lnTo>
                  <a:pt x="328" y="78"/>
                </a:lnTo>
                <a:lnTo>
                  <a:pt x="328" y="78"/>
                </a:lnTo>
                <a:lnTo>
                  <a:pt x="328" y="80"/>
                </a:lnTo>
                <a:lnTo>
                  <a:pt x="326" y="82"/>
                </a:lnTo>
                <a:lnTo>
                  <a:pt x="326" y="82"/>
                </a:lnTo>
                <a:lnTo>
                  <a:pt x="326" y="84"/>
                </a:lnTo>
                <a:lnTo>
                  <a:pt x="326" y="86"/>
                </a:lnTo>
                <a:lnTo>
                  <a:pt x="326" y="86"/>
                </a:lnTo>
                <a:lnTo>
                  <a:pt x="320" y="88"/>
                </a:lnTo>
                <a:lnTo>
                  <a:pt x="316" y="88"/>
                </a:lnTo>
                <a:lnTo>
                  <a:pt x="312" y="88"/>
                </a:lnTo>
                <a:lnTo>
                  <a:pt x="312" y="88"/>
                </a:lnTo>
                <a:lnTo>
                  <a:pt x="312" y="90"/>
                </a:lnTo>
                <a:lnTo>
                  <a:pt x="310" y="92"/>
                </a:lnTo>
                <a:lnTo>
                  <a:pt x="310" y="92"/>
                </a:lnTo>
                <a:lnTo>
                  <a:pt x="308" y="90"/>
                </a:lnTo>
                <a:lnTo>
                  <a:pt x="306" y="88"/>
                </a:lnTo>
                <a:lnTo>
                  <a:pt x="306" y="88"/>
                </a:lnTo>
                <a:lnTo>
                  <a:pt x="304" y="88"/>
                </a:lnTo>
                <a:lnTo>
                  <a:pt x="302" y="86"/>
                </a:lnTo>
                <a:lnTo>
                  <a:pt x="302" y="86"/>
                </a:lnTo>
                <a:lnTo>
                  <a:pt x="302" y="84"/>
                </a:lnTo>
                <a:lnTo>
                  <a:pt x="302" y="84"/>
                </a:lnTo>
                <a:lnTo>
                  <a:pt x="310" y="86"/>
                </a:lnTo>
                <a:lnTo>
                  <a:pt x="318" y="84"/>
                </a:lnTo>
                <a:lnTo>
                  <a:pt x="318" y="84"/>
                </a:lnTo>
                <a:lnTo>
                  <a:pt x="318" y="82"/>
                </a:lnTo>
                <a:lnTo>
                  <a:pt x="320" y="80"/>
                </a:lnTo>
                <a:lnTo>
                  <a:pt x="320" y="80"/>
                </a:lnTo>
                <a:lnTo>
                  <a:pt x="326" y="78"/>
                </a:lnTo>
                <a:lnTo>
                  <a:pt x="326" y="78"/>
                </a:lnTo>
                <a:lnTo>
                  <a:pt x="328" y="76"/>
                </a:lnTo>
                <a:lnTo>
                  <a:pt x="328" y="76"/>
                </a:lnTo>
                <a:lnTo>
                  <a:pt x="322" y="74"/>
                </a:lnTo>
                <a:lnTo>
                  <a:pt x="318" y="72"/>
                </a:lnTo>
                <a:lnTo>
                  <a:pt x="318" y="72"/>
                </a:lnTo>
                <a:lnTo>
                  <a:pt x="320" y="66"/>
                </a:lnTo>
                <a:lnTo>
                  <a:pt x="324" y="66"/>
                </a:lnTo>
                <a:lnTo>
                  <a:pt x="324" y="66"/>
                </a:lnTo>
                <a:lnTo>
                  <a:pt x="324" y="66"/>
                </a:lnTo>
                <a:lnTo>
                  <a:pt x="324" y="68"/>
                </a:lnTo>
                <a:lnTo>
                  <a:pt x="324" y="68"/>
                </a:lnTo>
                <a:lnTo>
                  <a:pt x="328" y="70"/>
                </a:lnTo>
                <a:lnTo>
                  <a:pt x="330" y="72"/>
                </a:lnTo>
                <a:lnTo>
                  <a:pt x="330" y="72"/>
                </a:lnTo>
                <a:lnTo>
                  <a:pt x="332" y="74"/>
                </a:lnTo>
                <a:lnTo>
                  <a:pt x="332" y="74"/>
                </a:lnTo>
                <a:lnTo>
                  <a:pt x="334" y="72"/>
                </a:lnTo>
                <a:lnTo>
                  <a:pt x="336" y="70"/>
                </a:lnTo>
                <a:lnTo>
                  <a:pt x="336" y="70"/>
                </a:lnTo>
                <a:lnTo>
                  <a:pt x="330" y="68"/>
                </a:lnTo>
                <a:lnTo>
                  <a:pt x="328" y="64"/>
                </a:lnTo>
                <a:lnTo>
                  <a:pt x="328" y="64"/>
                </a:lnTo>
                <a:lnTo>
                  <a:pt x="328" y="64"/>
                </a:lnTo>
                <a:lnTo>
                  <a:pt x="330" y="64"/>
                </a:lnTo>
                <a:lnTo>
                  <a:pt x="330" y="64"/>
                </a:lnTo>
                <a:lnTo>
                  <a:pt x="330" y="62"/>
                </a:lnTo>
                <a:lnTo>
                  <a:pt x="330" y="62"/>
                </a:lnTo>
                <a:lnTo>
                  <a:pt x="330" y="60"/>
                </a:lnTo>
                <a:lnTo>
                  <a:pt x="328" y="58"/>
                </a:lnTo>
                <a:lnTo>
                  <a:pt x="328" y="60"/>
                </a:lnTo>
                <a:lnTo>
                  <a:pt x="328" y="60"/>
                </a:lnTo>
                <a:lnTo>
                  <a:pt x="328" y="62"/>
                </a:lnTo>
                <a:lnTo>
                  <a:pt x="328" y="64"/>
                </a:lnTo>
                <a:lnTo>
                  <a:pt x="328" y="64"/>
                </a:lnTo>
                <a:lnTo>
                  <a:pt x="326" y="62"/>
                </a:lnTo>
                <a:lnTo>
                  <a:pt x="324" y="62"/>
                </a:lnTo>
                <a:lnTo>
                  <a:pt x="324" y="58"/>
                </a:lnTo>
                <a:lnTo>
                  <a:pt x="324" y="58"/>
                </a:lnTo>
                <a:lnTo>
                  <a:pt x="320" y="62"/>
                </a:lnTo>
                <a:lnTo>
                  <a:pt x="314" y="66"/>
                </a:lnTo>
                <a:lnTo>
                  <a:pt x="314" y="66"/>
                </a:lnTo>
                <a:lnTo>
                  <a:pt x="310" y="64"/>
                </a:lnTo>
                <a:lnTo>
                  <a:pt x="308" y="64"/>
                </a:lnTo>
                <a:lnTo>
                  <a:pt x="306" y="64"/>
                </a:lnTo>
                <a:lnTo>
                  <a:pt x="306" y="64"/>
                </a:lnTo>
                <a:lnTo>
                  <a:pt x="306" y="66"/>
                </a:lnTo>
                <a:lnTo>
                  <a:pt x="308" y="68"/>
                </a:lnTo>
                <a:lnTo>
                  <a:pt x="310" y="72"/>
                </a:lnTo>
                <a:lnTo>
                  <a:pt x="310" y="72"/>
                </a:lnTo>
                <a:lnTo>
                  <a:pt x="308" y="74"/>
                </a:lnTo>
                <a:lnTo>
                  <a:pt x="308" y="74"/>
                </a:lnTo>
                <a:lnTo>
                  <a:pt x="304" y="72"/>
                </a:lnTo>
                <a:lnTo>
                  <a:pt x="302" y="70"/>
                </a:lnTo>
                <a:lnTo>
                  <a:pt x="302" y="68"/>
                </a:lnTo>
                <a:lnTo>
                  <a:pt x="302" y="68"/>
                </a:lnTo>
                <a:lnTo>
                  <a:pt x="304" y="66"/>
                </a:lnTo>
                <a:lnTo>
                  <a:pt x="304" y="62"/>
                </a:lnTo>
                <a:lnTo>
                  <a:pt x="304" y="62"/>
                </a:lnTo>
                <a:lnTo>
                  <a:pt x="302" y="60"/>
                </a:lnTo>
                <a:lnTo>
                  <a:pt x="304" y="58"/>
                </a:lnTo>
                <a:lnTo>
                  <a:pt x="304" y="58"/>
                </a:lnTo>
                <a:lnTo>
                  <a:pt x="306" y="58"/>
                </a:lnTo>
                <a:lnTo>
                  <a:pt x="306" y="60"/>
                </a:lnTo>
                <a:lnTo>
                  <a:pt x="310" y="60"/>
                </a:lnTo>
                <a:lnTo>
                  <a:pt x="310" y="60"/>
                </a:lnTo>
                <a:lnTo>
                  <a:pt x="314" y="62"/>
                </a:lnTo>
                <a:lnTo>
                  <a:pt x="316" y="58"/>
                </a:lnTo>
                <a:lnTo>
                  <a:pt x="316" y="58"/>
                </a:lnTo>
                <a:lnTo>
                  <a:pt x="314" y="58"/>
                </a:lnTo>
                <a:lnTo>
                  <a:pt x="310" y="58"/>
                </a:lnTo>
                <a:lnTo>
                  <a:pt x="310" y="58"/>
                </a:lnTo>
                <a:lnTo>
                  <a:pt x="310" y="56"/>
                </a:lnTo>
                <a:lnTo>
                  <a:pt x="310" y="56"/>
                </a:lnTo>
                <a:lnTo>
                  <a:pt x="306" y="58"/>
                </a:lnTo>
                <a:lnTo>
                  <a:pt x="306" y="58"/>
                </a:lnTo>
                <a:lnTo>
                  <a:pt x="304" y="54"/>
                </a:lnTo>
                <a:lnTo>
                  <a:pt x="302" y="52"/>
                </a:lnTo>
                <a:lnTo>
                  <a:pt x="300" y="50"/>
                </a:lnTo>
                <a:lnTo>
                  <a:pt x="300" y="50"/>
                </a:lnTo>
                <a:lnTo>
                  <a:pt x="300" y="52"/>
                </a:lnTo>
                <a:lnTo>
                  <a:pt x="298" y="52"/>
                </a:lnTo>
                <a:lnTo>
                  <a:pt x="296" y="56"/>
                </a:lnTo>
                <a:lnTo>
                  <a:pt x="296" y="56"/>
                </a:lnTo>
                <a:lnTo>
                  <a:pt x="296" y="56"/>
                </a:lnTo>
                <a:lnTo>
                  <a:pt x="294" y="56"/>
                </a:lnTo>
                <a:lnTo>
                  <a:pt x="294" y="56"/>
                </a:lnTo>
                <a:lnTo>
                  <a:pt x="290" y="54"/>
                </a:lnTo>
                <a:lnTo>
                  <a:pt x="288" y="52"/>
                </a:lnTo>
                <a:lnTo>
                  <a:pt x="286" y="52"/>
                </a:lnTo>
                <a:lnTo>
                  <a:pt x="286" y="52"/>
                </a:lnTo>
                <a:lnTo>
                  <a:pt x="286" y="54"/>
                </a:lnTo>
                <a:lnTo>
                  <a:pt x="286" y="54"/>
                </a:lnTo>
                <a:lnTo>
                  <a:pt x="284" y="58"/>
                </a:lnTo>
                <a:lnTo>
                  <a:pt x="284" y="58"/>
                </a:lnTo>
                <a:lnTo>
                  <a:pt x="284" y="56"/>
                </a:lnTo>
                <a:lnTo>
                  <a:pt x="284" y="54"/>
                </a:lnTo>
                <a:lnTo>
                  <a:pt x="282" y="54"/>
                </a:lnTo>
                <a:lnTo>
                  <a:pt x="280" y="56"/>
                </a:lnTo>
                <a:lnTo>
                  <a:pt x="280" y="56"/>
                </a:lnTo>
                <a:lnTo>
                  <a:pt x="282" y="56"/>
                </a:lnTo>
                <a:lnTo>
                  <a:pt x="284" y="58"/>
                </a:lnTo>
                <a:lnTo>
                  <a:pt x="284" y="58"/>
                </a:lnTo>
                <a:lnTo>
                  <a:pt x="284" y="58"/>
                </a:lnTo>
                <a:lnTo>
                  <a:pt x="284" y="58"/>
                </a:lnTo>
                <a:lnTo>
                  <a:pt x="280" y="62"/>
                </a:lnTo>
                <a:lnTo>
                  <a:pt x="276" y="64"/>
                </a:lnTo>
                <a:lnTo>
                  <a:pt x="276" y="64"/>
                </a:lnTo>
                <a:lnTo>
                  <a:pt x="274" y="60"/>
                </a:lnTo>
                <a:lnTo>
                  <a:pt x="274" y="58"/>
                </a:lnTo>
                <a:lnTo>
                  <a:pt x="274" y="58"/>
                </a:lnTo>
                <a:lnTo>
                  <a:pt x="276" y="60"/>
                </a:lnTo>
                <a:lnTo>
                  <a:pt x="278" y="60"/>
                </a:lnTo>
                <a:lnTo>
                  <a:pt x="278" y="60"/>
                </a:lnTo>
                <a:lnTo>
                  <a:pt x="276" y="56"/>
                </a:lnTo>
                <a:lnTo>
                  <a:pt x="276" y="54"/>
                </a:lnTo>
                <a:lnTo>
                  <a:pt x="276" y="52"/>
                </a:lnTo>
                <a:lnTo>
                  <a:pt x="276" y="52"/>
                </a:lnTo>
                <a:lnTo>
                  <a:pt x="276" y="52"/>
                </a:lnTo>
                <a:lnTo>
                  <a:pt x="276" y="52"/>
                </a:lnTo>
                <a:lnTo>
                  <a:pt x="276" y="50"/>
                </a:lnTo>
                <a:lnTo>
                  <a:pt x="276" y="50"/>
                </a:lnTo>
                <a:lnTo>
                  <a:pt x="272" y="50"/>
                </a:lnTo>
                <a:lnTo>
                  <a:pt x="272" y="50"/>
                </a:lnTo>
                <a:lnTo>
                  <a:pt x="270" y="52"/>
                </a:lnTo>
                <a:lnTo>
                  <a:pt x="270" y="52"/>
                </a:lnTo>
                <a:lnTo>
                  <a:pt x="270" y="52"/>
                </a:lnTo>
                <a:lnTo>
                  <a:pt x="268" y="52"/>
                </a:lnTo>
                <a:lnTo>
                  <a:pt x="268" y="52"/>
                </a:lnTo>
                <a:lnTo>
                  <a:pt x="266" y="50"/>
                </a:lnTo>
                <a:lnTo>
                  <a:pt x="266" y="44"/>
                </a:lnTo>
                <a:lnTo>
                  <a:pt x="266" y="44"/>
                </a:lnTo>
                <a:lnTo>
                  <a:pt x="268" y="46"/>
                </a:lnTo>
                <a:lnTo>
                  <a:pt x="272" y="46"/>
                </a:lnTo>
                <a:lnTo>
                  <a:pt x="274" y="44"/>
                </a:lnTo>
                <a:lnTo>
                  <a:pt x="276" y="42"/>
                </a:lnTo>
                <a:lnTo>
                  <a:pt x="276" y="42"/>
                </a:lnTo>
                <a:lnTo>
                  <a:pt x="272" y="42"/>
                </a:lnTo>
                <a:lnTo>
                  <a:pt x="270" y="42"/>
                </a:lnTo>
                <a:lnTo>
                  <a:pt x="264" y="40"/>
                </a:lnTo>
                <a:lnTo>
                  <a:pt x="264" y="40"/>
                </a:lnTo>
                <a:lnTo>
                  <a:pt x="264" y="42"/>
                </a:lnTo>
                <a:lnTo>
                  <a:pt x="264" y="44"/>
                </a:lnTo>
                <a:lnTo>
                  <a:pt x="264" y="44"/>
                </a:lnTo>
                <a:lnTo>
                  <a:pt x="258" y="46"/>
                </a:lnTo>
                <a:lnTo>
                  <a:pt x="254" y="48"/>
                </a:lnTo>
                <a:lnTo>
                  <a:pt x="254" y="52"/>
                </a:lnTo>
                <a:lnTo>
                  <a:pt x="254" y="52"/>
                </a:lnTo>
                <a:lnTo>
                  <a:pt x="256" y="54"/>
                </a:lnTo>
                <a:lnTo>
                  <a:pt x="256" y="56"/>
                </a:lnTo>
                <a:lnTo>
                  <a:pt x="256" y="56"/>
                </a:lnTo>
                <a:lnTo>
                  <a:pt x="256" y="58"/>
                </a:lnTo>
                <a:lnTo>
                  <a:pt x="256" y="58"/>
                </a:lnTo>
                <a:lnTo>
                  <a:pt x="252" y="56"/>
                </a:lnTo>
                <a:lnTo>
                  <a:pt x="252" y="56"/>
                </a:lnTo>
                <a:lnTo>
                  <a:pt x="252" y="58"/>
                </a:lnTo>
                <a:lnTo>
                  <a:pt x="254" y="58"/>
                </a:lnTo>
                <a:lnTo>
                  <a:pt x="254" y="58"/>
                </a:lnTo>
                <a:lnTo>
                  <a:pt x="248" y="56"/>
                </a:lnTo>
                <a:lnTo>
                  <a:pt x="246" y="54"/>
                </a:lnTo>
                <a:lnTo>
                  <a:pt x="244" y="52"/>
                </a:lnTo>
                <a:lnTo>
                  <a:pt x="244" y="52"/>
                </a:lnTo>
                <a:lnTo>
                  <a:pt x="250" y="50"/>
                </a:lnTo>
                <a:lnTo>
                  <a:pt x="250" y="50"/>
                </a:lnTo>
                <a:lnTo>
                  <a:pt x="250" y="50"/>
                </a:lnTo>
                <a:lnTo>
                  <a:pt x="250" y="50"/>
                </a:lnTo>
                <a:lnTo>
                  <a:pt x="250" y="50"/>
                </a:lnTo>
                <a:lnTo>
                  <a:pt x="252" y="50"/>
                </a:lnTo>
                <a:lnTo>
                  <a:pt x="252" y="50"/>
                </a:lnTo>
                <a:lnTo>
                  <a:pt x="252" y="48"/>
                </a:lnTo>
                <a:lnTo>
                  <a:pt x="250" y="46"/>
                </a:lnTo>
                <a:lnTo>
                  <a:pt x="250" y="46"/>
                </a:lnTo>
                <a:lnTo>
                  <a:pt x="250" y="48"/>
                </a:lnTo>
                <a:lnTo>
                  <a:pt x="250" y="48"/>
                </a:lnTo>
                <a:lnTo>
                  <a:pt x="248" y="46"/>
                </a:lnTo>
                <a:lnTo>
                  <a:pt x="250" y="44"/>
                </a:lnTo>
                <a:lnTo>
                  <a:pt x="250" y="44"/>
                </a:lnTo>
                <a:lnTo>
                  <a:pt x="252" y="44"/>
                </a:lnTo>
                <a:lnTo>
                  <a:pt x="254" y="44"/>
                </a:lnTo>
                <a:lnTo>
                  <a:pt x="254" y="44"/>
                </a:lnTo>
                <a:lnTo>
                  <a:pt x="256" y="42"/>
                </a:lnTo>
                <a:lnTo>
                  <a:pt x="256" y="42"/>
                </a:lnTo>
                <a:lnTo>
                  <a:pt x="256" y="40"/>
                </a:lnTo>
                <a:lnTo>
                  <a:pt x="256" y="38"/>
                </a:lnTo>
                <a:lnTo>
                  <a:pt x="254" y="38"/>
                </a:lnTo>
                <a:lnTo>
                  <a:pt x="254" y="36"/>
                </a:lnTo>
                <a:lnTo>
                  <a:pt x="254" y="36"/>
                </a:lnTo>
                <a:lnTo>
                  <a:pt x="256" y="34"/>
                </a:lnTo>
                <a:lnTo>
                  <a:pt x="258" y="32"/>
                </a:lnTo>
                <a:lnTo>
                  <a:pt x="258" y="32"/>
                </a:lnTo>
                <a:lnTo>
                  <a:pt x="254" y="28"/>
                </a:lnTo>
                <a:lnTo>
                  <a:pt x="254" y="28"/>
                </a:lnTo>
                <a:lnTo>
                  <a:pt x="252" y="30"/>
                </a:lnTo>
                <a:lnTo>
                  <a:pt x="250" y="30"/>
                </a:lnTo>
                <a:lnTo>
                  <a:pt x="250" y="30"/>
                </a:lnTo>
                <a:lnTo>
                  <a:pt x="248" y="30"/>
                </a:lnTo>
                <a:lnTo>
                  <a:pt x="246" y="32"/>
                </a:lnTo>
                <a:lnTo>
                  <a:pt x="242" y="32"/>
                </a:lnTo>
                <a:lnTo>
                  <a:pt x="242" y="32"/>
                </a:lnTo>
                <a:lnTo>
                  <a:pt x="240" y="36"/>
                </a:lnTo>
                <a:lnTo>
                  <a:pt x="238" y="36"/>
                </a:lnTo>
                <a:lnTo>
                  <a:pt x="238" y="36"/>
                </a:lnTo>
                <a:lnTo>
                  <a:pt x="238" y="38"/>
                </a:lnTo>
                <a:lnTo>
                  <a:pt x="240" y="40"/>
                </a:lnTo>
                <a:lnTo>
                  <a:pt x="240" y="40"/>
                </a:lnTo>
                <a:lnTo>
                  <a:pt x="232" y="42"/>
                </a:lnTo>
                <a:lnTo>
                  <a:pt x="228" y="42"/>
                </a:lnTo>
                <a:lnTo>
                  <a:pt x="226" y="42"/>
                </a:lnTo>
                <a:lnTo>
                  <a:pt x="226" y="42"/>
                </a:lnTo>
                <a:lnTo>
                  <a:pt x="224" y="46"/>
                </a:lnTo>
                <a:lnTo>
                  <a:pt x="222" y="46"/>
                </a:lnTo>
                <a:lnTo>
                  <a:pt x="222" y="46"/>
                </a:lnTo>
                <a:lnTo>
                  <a:pt x="220" y="44"/>
                </a:lnTo>
                <a:lnTo>
                  <a:pt x="218" y="42"/>
                </a:lnTo>
                <a:lnTo>
                  <a:pt x="218" y="42"/>
                </a:lnTo>
                <a:lnTo>
                  <a:pt x="216" y="42"/>
                </a:lnTo>
                <a:lnTo>
                  <a:pt x="214" y="42"/>
                </a:lnTo>
                <a:lnTo>
                  <a:pt x="214" y="40"/>
                </a:lnTo>
                <a:lnTo>
                  <a:pt x="216" y="38"/>
                </a:lnTo>
                <a:lnTo>
                  <a:pt x="216" y="38"/>
                </a:lnTo>
                <a:lnTo>
                  <a:pt x="222" y="40"/>
                </a:lnTo>
                <a:lnTo>
                  <a:pt x="230" y="38"/>
                </a:lnTo>
                <a:lnTo>
                  <a:pt x="230" y="38"/>
                </a:lnTo>
                <a:lnTo>
                  <a:pt x="232" y="36"/>
                </a:lnTo>
                <a:lnTo>
                  <a:pt x="234" y="34"/>
                </a:lnTo>
                <a:lnTo>
                  <a:pt x="234" y="34"/>
                </a:lnTo>
                <a:lnTo>
                  <a:pt x="238" y="34"/>
                </a:lnTo>
                <a:lnTo>
                  <a:pt x="240" y="32"/>
                </a:lnTo>
                <a:lnTo>
                  <a:pt x="240" y="30"/>
                </a:lnTo>
                <a:lnTo>
                  <a:pt x="240" y="30"/>
                </a:lnTo>
                <a:lnTo>
                  <a:pt x="236" y="28"/>
                </a:lnTo>
                <a:lnTo>
                  <a:pt x="232" y="26"/>
                </a:lnTo>
                <a:lnTo>
                  <a:pt x="232" y="26"/>
                </a:lnTo>
                <a:lnTo>
                  <a:pt x="232" y="22"/>
                </a:lnTo>
                <a:lnTo>
                  <a:pt x="236" y="20"/>
                </a:lnTo>
                <a:lnTo>
                  <a:pt x="236" y="20"/>
                </a:lnTo>
                <a:lnTo>
                  <a:pt x="238" y="22"/>
                </a:lnTo>
                <a:lnTo>
                  <a:pt x="238" y="24"/>
                </a:lnTo>
                <a:lnTo>
                  <a:pt x="238" y="24"/>
                </a:lnTo>
                <a:lnTo>
                  <a:pt x="240" y="24"/>
                </a:lnTo>
                <a:lnTo>
                  <a:pt x="242" y="26"/>
                </a:lnTo>
                <a:lnTo>
                  <a:pt x="244" y="28"/>
                </a:lnTo>
                <a:lnTo>
                  <a:pt x="246" y="28"/>
                </a:lnTo>
                <a:lnTo>
                  <a:pt x="246" y="28"/>
                </a:lnTo>
                <a:lnTo>
                  <a:pt x="248" y="28"/>
                </a:lnTo>
                <a:lnTo>
                  <a:pt x="248" y="24"/>
                </a:lnTo>
                <a:lnTo>
                  <a:pt x="248" y="24"/>
                </a:lnTo>
                <a:lnTo>
                  <a:pt x="244" y="22"/>
                </a:lnTo>
                <a:lnTo>
                  <a:pt x="240" y="18"/>
                </a:lnTo>
                <a:lnTo>
                  <a:pt x="240" y="18"/>
                </a:lnTo>
                <a:lnTo>
                  <a:pt x="242" y="18"/>
                </a:lnTo>
                <a:lnTo>
                  <a:pt x="242" y="18"/>
                </a:lnTo>
                <a:lnTo>
                  <a:pt x="244" y="18"/>
                </a:lnTo>
                <a:lnTo>
                  <a:pt x="244" y="18"/>
                </a:lnTo>
                <a:lnTo>
                  <a:pt x="244" y="18"/>
                </a:lnTo>
                <a:lnTo>
                  <a:pt x="242" y="14"/>
                </a:lnTo>
                <a:lnTo>
                  <a:pt x="242" y="14"/>
                </a:lnTo>
                <a:lnTo>
                  <a:pt x="240" y="14"/>
                </a:lnTo>
                <a:lnTo>
                  <a:pt x="240" y="14"/>
                </a:lnTo>
                <a:lnTo>
                  <a:pt x="242" y="16"/>
                </a:lnTo>
                <a:lnTo>
                  <a:pt x="240" y="18"/>
                </a:lnTo>
                <a:lnTo>
                  <a:pt x="240" y="18"/>
                </a:lnTo>
                <a:lnTo>
                  <a:pt x="238" y="16"/>
                </a:lnTo>
                <a:lnTo>
                  <a:pt x="238" y="16"/>
                </a:lnTo>
                <a:lnTo>
                  <a:pt x="238" y="12"/>
                </a:lnTo>
                <a:lnTo>
                  <a:pt x="238" y="12"/>
                </a:lnTo>
                <a:lnTo>
                  <a:pt x="232" y="18"/>
                </a:lnTo>
                <a:lnTo>
                  <a:pt x="228" y="22"/>
                </a:lnTo>
                <a:lnTo>
                  <a:pt x="228" y="22"/>
                </a:lnTo>
                <a:lnTo>
                  <a:pt x="224" y="18"/>
                </a:lnTo>
                <a:lnTo>
                  <a:pt x="222" y="18"/>
                </a:lnTo>
                <a:lnTo>
                  <a:pt x="220" y="18"/>
                </a:lnTo>
                <a:lnTo>
                  <a:pt x="220" y="18"/>
                </a:lnTo>
                <a:lnTo>
                  <a:pt x="220" y="20"/>
                </a:lnTo>
                <a:lnTo>
                  <a:pt x="220" y="22"/>
                </a:lnTo>
                <a:lnTo>
                  <a:pt x="222" y="26"/>
                </a:lnTo>
                <a:lnTo>
                  <a:pt x="222" y="26"/>
                </a:lnTo>
                <a:lnTo>
                  <a:pt x="220" y="28"/>
                </a:lnTo>
                <a:lnTo>
                  <a:pt x="220" y="28"/>
                </a:lnTo>
                <a:lnTo>
                  <a:pt x="218" y="26"/>
                </a:lnTo>
                <a:lnTo>
                  <a:pt x="216" y="24"/>
                </a:lnTo>
                <a:lnTo>
                  <a:pt x="216" y="22"/>
                </a:lnTo>
                <a:lnTo>
                  <a:pt x="216" y="22"/>
                </a:lnTo>
                <a:lnTo>
                  <a:pt x="216" y="20"/>
                </a:lnTo>
                <a:lnTo>
                  <a:pt x="218" y="18"/>
                </a:lnTo>
                <a:lnTo>
                  <a:pt x="218" y="18"/>
                </a:lnTo>
                <a:lnTo>
                  <a:pt x="216" y="14"/>
                </a:lnTo>
                <a:lnTo>
                  <a:pt x="216" y="12"/>
                </a:lnTo>
                <a:lnTo>
                  <a:pt x="216" y="12"/>
                </a:lnTo>
                <a:lnTo>
                  <a:pt x="218" y="12"/>
                </a:lnTo>
                <a:lnTo>
                  <a:pt x="220" y="14"/>
                </a:lnTo>
                <a:lnTo>
                  <a:pt x="220" y="14"/>
                </a:lnTo>
                <a:lnTo>
                  <a:pt x="222" y="16"/>
                </a:lnTo>
                <a:lnTo>
                  <a:pt x="222" y="16"/>
                </a:lnTo>
                <a:lnTo>
                  <a:pt x="226" y="16"/>
                </a:lnTo>
                <a:lnTo>
                  <a:pt x="230" y="12"/>
                </a:lnTo>
                <a:lnTo>
                  <a:pt x="230" y="12"/>
                </a:lnTo>
                <a:lnTo>
                  <a:pt x="226" y="12"/>
                </a:lnTo>
                <a:lnTo>
                  <a:pt x="224" y="12"/>
                </a:lnTo>
                <a:lnTo>
                  <a:pt x="224" y="12"/>
                </a:lnTo>
                <a:lnTo>
                  <a:pt x="222" y="10"/>
                </a:lnTo>
                <a:lnTo>
                  <a:pt x="222" y="10"/>
                </a:lnTo>
                <a:lnTo>
                  <a:pt x="218" y="12"/>
                </a:lnTo>
                <a:lnTo>
                  <a:pt x="218" y="12"/>
                </a:lnTo>
                <a:lnTo>
                  <a:pt x="216" y="8"/>
                </a:lnTo>
                <a:lnTo>
                  <a:pt x="216" y="6"/>
                </a:lnTo>
                <a:lnTo>
                  <a:pt x="214" y="4"/>
                </a:lnTo>
                <a:lnTo>
                  <a:pt x="214" y="4"/>
                </a:lnTo>
                <a:lnTo>
                  <a:pt x="212" y="6"/>
                </a:lnTo>
                <a:lnTo>
                  <a:pt x="212" y="8"/>
                </a:lnTo>
                <a:lnTo>
                  <a:pt x="210" y="10"/>
                </a:lnTo>
                <a:lnTo>
                  <a:pt x="210" y="10"/>
                </a:lnTo>
                <a:lnTo>
                  <a:pt x="208" y="10"/>
                </a:lnTo>
                <a:lnTo>
                  <a:pt x="206" y="10"/>
                </a:lnTo>
                <a:lnTo>
                  <a:pt x="206" y="10"/>
                </a:lnTo>
                <a:lnTo>
                  <a:pt x="204" y="8"/>
                </a:lnTo>
                <a:lnTo>
                  <a:pt x="202" y="6"/>
                </a:lnTo>
                <a:lnTo>
                  <a:pt x="200" y="6"/>
                </a:lnTo>
                <a:lnTo>
                  <a:pt x="200" y="6"/>
                </a:lnTo>
                <a:lnTo>
                  <a:pt x="200" y="10"/>
                </a:lnTo>
                <a:lnTo>
                  <a:pt x="198" y="12"/>
                </a:lnTo>
                <a:lnTo>
                  <a:pt x="198" y="14"/>
                </a:lnTo>
                <a:lnTo>
                  <a:pt x="198" y="16"/>
                </a:lnTo>
                <a:lnTo>
                  <a:pt x="198" y="16"/>
                </a:lnTo>
                <a:lnTo>
                  <a:pt x="208" y="18"/>
                </a:lnTo>
                <a:lnTo>
                  <a:pt x="208" y="18"/>
                </a:lnTo>
                <a:lnTo>
                  <a:pt x="210" y="14"/>
                </a:lnTo>
                <a:lnTo>
                  <a:pt x="210" y="12"/>
                </a:lnTo>
                <a:lnTo>
                  <a:pt x="214" y="12"/>
                </a:lnTo>
                <a:lnTo>
                  <a:pt x="214" y="12"/>
                </a:lnTo>
                <a:lnTo>
                  <a:pt x="214" y="16"/>
                </a:lnTo>
                <a:lnTo>
                  <a:pt x="212" y="18"/>
                </a:lnTo>
                <a:lnTo>
                  <a:pt x="212" y="18"/>
                </a:lnTo>
                <a:lnTo>
                  <a:pt x="208" y="20"/>
                </a:lnTo>
                <a:lnTo>
                  <a:pt x="202" y="22"/>
                </a:lnTo>
                <a:lnTo>
                  <a:pt x="202" y="22"/>
                </a:lnTo>
                <a:lnTo>
                  <a:pt x="198" y="18"/>
                </a:lnTo>
                <a:lnTo>
                  <a:pt x="192" y="18"/>
                </a:lnTo>
                <a:lnTo>
                  <a:pt x="192" y="18"/>
                </a:lnTo>
                <a:lnTo>
                  <a:pt x="194" y="22"/>
                </a:lnTo>
                <a:lnTo>
                  <a:pt x="198" y="24"/>
                </a:lnTo>
                <a:lnTo>
                  <a:pt x="198" y="24"/>
                </a:lnTo>
                <a:lnTo>
                  <a:pt x="188" y="24"/>
                </a:lnTo>
                <a:lnTo>
                  <a:pt x="188" y="24"/>
                </a:lnTo>
                <a:lnTo>
                  <a:pt x="188" y="22"/>
                </a:lnTo>
                <a:lnTo>
                  <a:pt x="188" y="20"/>
                </a:lnTo>
                <a:lnTo>
                  <a:pt x="188" y="20"/>
                </a:lnTo>
                <a:lnTo>
                  <a:pt x="184" y="20"/>
                </a:lnTo>
                <a:lnTo>
                  <a:pt x="182" y="20"/>
                </a:lnTo>
                <a:lnTo>
                  <a:pt x="176" y="18"/>
                </a:lnTo>
                <a:lnTo>
                  <a:pt x="176" y="18"/>
                </a:lnTo>
                <a:lnTo>
                  <a:pt x="170" y="14"/>
                </a:lnTo>
                <a:lnTo>
                  <a:pt x="168" y="12"/>
                </a:lnTo>
                <a:lnTo>
                  <a:pt x="164" y="10"/>
                </a:lnTo>
                <a:lnTo>
                  <a:pt x="164" y="10"/>
                </a:lnTo>
                <a:lnTo>
                  <a:pt x="166" y="12"/>
                </a:lnTo>
                <a:lnTo>
                  <a:pt x="168" y="14"/>
                </a:lnTo>
                <a:lnTo>
                  <a:pt x="168" y="14"/>
                </a:lnTo>
                <a:lnTo>
                  <a:pt x="168" y="18"/>
                </a:lnTo>
                <a:lnTo>
                  <a:pt x="168" y="18"/>
                </a:lnTo>
                <a:lnTo>
                  <a:pt x="168" y="18"/>
                </a:lnTo>
                <a:lnTo>
                  <a:pt x="168" y="18"/>
                </a:lnTo>
                <a:lnTo>
                  <a:pt x="168" y="18"/>
                </a:lnTo>
                <a:lnTo>
                  <a:pt x="166" y="20"/>
                </a:lnTo>
                <a:lnTo>
                  <a:pt x="166" y="20"/>
                </a:lnTo>
                <a:lnTo>
                  <a:pt x="164" y="18"/>
                </a:lnTo>
                <a:lnTo>
                  <a:pt x="162" y="16"/>
                </a:lnTo>
                <a:lnTo>
                  <a:pt x="162" y="16"/>
                </a:lnTo>
                <a:lnTo>
                  <a:pt x="160" y="18"/>
                </a:lnTo>
                <a:lnTo>
                  <a:pt x="158" y="22"/>
                </a:lnTo>
                <a:lnTo>
                  <a:pt x="158" y="22"/>
                </a:lnTo>
                <a:lnTo>
                  <a:pt x="164" y="24"/>
                </a:lnTo>
                <a:lnTo>
                  <a:pt x="166" y="26"/>
                </a:lnTo>
                <a:lnTo>
                  <a:pt x="166" y="28"/>
                </a:lnTo>
                <a:lnTo>
                  <a:pt x="166" y="28"/>
                </a:lnTo>
                <a:lnTo>
                  <a:pt x="170" y="32"/>
                </a:lnTo>
                <a:lnTo>
                  <a:pt x="170" y="32"/>
                </a:lnTo>
                <a:lnTo>
                  <a:pt x="170" y="34"/>
                </a:lnTo>
                <a:lnTo>
                  <a:pt x="170" y="34"/>
                </a:lnTo>
                <a:lnTo>
                  <a:pt x="172" y="36"/>
                </a:lnTo>
                <a:lnTo>
                  <a:pt x="172" y="36"/>
                </a:lnTo>
                <a:lnTo>
                  <a:pt x="172" y="38"/>
                </a:lnTo>
                <a:lnTo>
                  <a:pt x="172" y="38"/>
                </a:lnTo>
                <a:lnTo>
                  <a:pt x="170" y="38"/>
                </a:lnTo>
                <a:lnTo>
                  <a:pt x="170" y="38"/>
                </a:lnTo>
                <a:lnTo>
                  <a:pt x="168" y="38"/>
                </a:lnTo>
                <a:lnTo>
                  <a:pt x="164" y="36"/>
                </a:lnTo>
                <a:lnTo>
                  <a:pt x="164" y="36"/>
                </a:lnTo>
                <a:lnTo>
                  <a:pt x="164" y="38"/>
                </a:lnTo>
                <a:lnTo>
                  <a:pt x="162" y="38"/>
                </a:lnTo>
                <a:lnTo>
                  <a:pt x="162" y="38"/>
                </a:lnTo>
                <a:lnTo>
                  <a:pt x="158" y="38"/>
                </a:lnTo>
                <a:lnTo>
                  <a:pt x="158" y="38"/>
                </a:lnTo>
                <a:lnTo>
                  <a:pt x="156" y="40"/>
                </a:lnTo>
                <a:lnTo>
                  <a:pt x="156" y="40"/>
                </a:lnTo>
                <a:lnTo>
                  <a:pt x="160" y="42"/>
                </a:lnTo>
                <a:lnTo>
                  <a:pt x="162" y="42"/>
                </a:lnTo>
                <a:lnTo>
                  <a:pt x="162" y="44"/>
                </a:lnTo>
                <a:lnTo>
                  <a:pt x="162" y="44"/>
                </a:lnTo>
                <a:lnTo>
                  <a:pt x="160" y="48"/>
                </a:lnTo>
                <a:lnTo>
                  <a:pt x="158" y="48"/>
                </a:lnTo>
                <a:lnTo>
                  <a:pt x="154" y="52"/>
                </a:lnTo>
                <a:lnTo>
                  <a:pt x="154" y="52"/>
                </a:lnTo>
                <a:lnTo>
                  <a:pt x="148" y="52"/>
                </a:lnTo>
                <a:lnTo>
                  <a:pt x="148" y="52"/>
                </a:lnTo>
                <a:lnTo>
                  <a:pt x="148" y="56"/>
                </a:lnTo>
                <a:lnTo>
                  <a:pt x="150" y="60"/>
                </a:lnTo>
                <a:lnTo>
                  <a:pt x="150" y="60"/>
                </a:lnTo>
                <a:lnTo>
                  <a:pt x="148" y="64"/>
                </a:lnTo>
                <a:lnTo>
                  <a:pt x="148" y="66"/>
                </a:lnTo>
                <a:lnTo>
                  <a:pt x="148" y="66"/>
                </a:lnTo>
                <a:lnTo>
                  <a:pt x="152" y="68"/>
                </a:lnTo>
                <a:lnTo>
                  <a:pt x="152" y="68"/>
                </a:lnTo>
                <a:lnTo>
                  <a:pt x="152" y="70"/>
                </a:lnTo>
                <a:lnTo>
                  <a:pt x="152" y="70"/>
                </a:lnTo>
                <a:lnTo>
                  <a:pt x="150" y="72"/>
                </a:lnTo>
                <a:lnTo>
                  <a:pt x="150" y="72"/>
                </a:lnTo>
                <a:lnTo>
                  <a:pt x="144" y="70"/>
                </a:lnTo>
                <a:lnTo>
                  <a:pt x="144" y="70"/>
                </a:lnTo>
                <a:lnTo>
                  <a:pt x="144" y="68"/>
                </a:lnTo>
                <a:lnTo>
                  <a:pt x="142" y="64"/>
                </a:lnTo>
                <a:lnTo>
                  <a:pt x="142" y="64"/>
                </a:lnTo>
                <a:lnTo>
                  <a:pt x="136" y="68"/>
                </a:lnTo>
                <a:lnTo>
                  <a:pt x="128" y="72"/>
                </a:lnTo>
                <a:lnTo>
                  <a:pt x="128" y="72"/>
                </a:lnTo>
                <a:lnTo>
                  <a:pt x="128" y="74"/>
                </a:lnTo>
                <a:lnTo>
                  <a:pt x="128" y="74"/>
                </a:lnTo>
                <a:lnTo>
                  <a:pt x="126" y="74"/>
                </a:lnTo>
                <a:lnTo>
                  <a:pt x="126" y="74"/>
                </a:lnTo>
                <a:lnTo>
                  <a:pt x="126" y="76"/>
                </a:lnTo>
                <a:lnTo>
                  <a:pt x="124" y="78"/>
                </a:lnTo>
                <a:lnTo>
                  <a:pt x="124" y="78"/>
                </a:lnTo>
                <a:lnTo>
                  <a:pt x="124" y="80"/>
                </a:lnTo>
                <a:lnTo>
                  <a:pt x="124" y="82"/>
                </a:lnTo>
                <a:lnTo>
                  <a:pt x="124" y="82"/>
                </a:lnTo>
                <a:lnTo>
                  <a:pt x="122" y="82"/>
                </a:lnTo>
                <a:lnTo>
                  <a:pt x="122" y="82"/>
                </a:lnTo>
                <a:lnTo>
                  <a:pt x="120" y="78"/>
                </a:lnTo>
                <a:lnTo>
                  <a:pt x="120" y="78"/>
                </a:lnTo>
                <a:lnTo>
                  <a:pt x="116" y="78"/>
                </a:lnTo>
                <a:lnTo>
                  <a:pt x="116" y="78"/>
                </a:lnTo>
                <a:lnTo>
                  <a:pt x="118" y="76"/>
                </a:lnTo>
                <a:lnTo>
                  <a:pt x="118" y="76"/>
                </a:lnTo>
                <a:lnTo>
                  <a:pt x="118" y="76"/>
                </a:lnTo>
                <a:lnTo>
                  <a:pt x="124" y="74"/>
                </a:lnTo>
                <a:lnTo>
                  <a:pt x="126" y="74"/>
                </a:lnTo>
                <a:lnTo>
                  <a:pt x="126" y="72"/>
                </a:lnTo>
                <a:lnTo>
                  <a:pt x="126" y="72"/>
                </a:lnTo>
                <a:lnTo>
                  <a:pt x="120" y="70"/>
                </a:lnTo>
                <a:lnTo>
                  <a:pt x="116" y="68"/>
                </a:lnTo>
                <a:lnTo>
                  <a:pt x="116" y="68"/>
                </a:lnTo>
                <a:lnTo>
                  <a:pt x="118" y="64"/>
                </a:lnTo>
                <a:lnTo>
                  <a:pt x="118" y="64"/>
                </a:lnTo>
                <a:lnTo>
                  <a:pt x="120" y="62"/>
                </a:lnTo>
                <a:lnTo>
                  <a:pt x="120" y="62"/>
                </a:lnTo>
                <a:lnTo>
                  <a:pt x="122" y="62"/>
                </a:lnTo>
                <a:lnTo>
                  <a:pt x="122" y="62"/>
                </a:lnTo>
                <a:lnTo>
                  <a:pt x="122" y="62"/>
                </a:lnTo>
                <a:lnTo>
                  <a:pt x="122" y="64"/>
                </a:lnTo>
                <a:lnTo>
                  <a:pt x="122" y="64"/>
                </a:lnTo>
                <a:lnTo>
                  <a:pt x="126" y="66"/>
                </a:lnTo>
                <a:lnTo>
                  <a:pt x="128" y="68"/>
                </a:lnTo>
                <a:lnTo>
                  <a:pt x="128" y="68"/>
                </a:lnTo>
                <a:lnTo>
                  <a:pt x="130" y="70"/>
                </a:lnTo>
                <a:lnTo>
                  <a:pt x="130" y="70"/>
                </a:lnTo>
                <a:lnTo>
                  <a:pt x="132" y="68"/>
                </a:lnTo>
                <a:lnTo>
                  <a:pt x="134" y="66"/>
                </a:lnTo>
                <a:lnTo>
                  <a:pt x="134" y="66"/>
                </a:lnTo>
                <a:lnTo>
                  <a:pt x="128" y="64"/>
                </a:lnTo>
                <a:lnTo>
                  <a:pt x="126" y="60"/>
                </a:lnTo>
                <a:lnTo>
                  <a:pt x="126" y="60"/>
                </a:lnTo>
                <a:lnTo>
                  <a:pt x="126" y="60"/>
                </a:lnTo>
                <a:lnTo>
                  <a:pt x="128" y="60"/>
                </a:lnTo>
                <a:lnTo>
                  <a:pt x="128" y="60"/>
                </a:lnTo>
                <a:lnTo>
                  <a:pt x="130" y="58"/>
                </a:lnTo>
                <a:lnTo>
                  <a:pt x="130" y="58"/>
                </a:lnTo>
                <a:lnTo>
                  <a:pt x="128" y="56"/>
                </a:lnTo>
                <a:lnTo>
                  <a:pt x="126" y="54"/>
                </a:lnTo>
                <a:lnTo>
                  <a:pt x="126" y="56"/>
                </a:lnTo>
                <a:lnTo>
                  <a:pt x="126" y="56"/>
                </a:lnTo>
                <a:lnTo>
                  <a:pt x="126" y="58"/>
                </a:lnTo>
                <a:lnTo>
                  <a:pt x="126" y="60"/>
                </a:lnTo>
                <a:lnTo>
                  <a:pt x="126" y="60"/>
                </a:lnTo>
                <a:lnTo>
                  <a:pt x="124" y="58"/>
                </a:lnTo>
                <a:lnTo>
                  <a:pt x="122" y="58"/>
                </a:lnTo>
                <a:lnTo>
                  <a:pt x="122" y="54"/>
                </a:lnTo>
                <a:lnTo>
                  <a:pt x="122" y="54"/>
                </a:lnTo>
                <a:lnTo>
                  <a:pt x="118" y="58"/>
                </a:lnTo>
                <a:lnTo>
                  <a:pt x="112" y="64"/>
                </a:lnTo>
                <a:lnTo>
                  <a:pt x="112" y="64"/>
                </a:lnTo>
                <a:lnTo>
                  <a:pt x="108" y="60"/>
                </a:lnTo>
                <a:lnTo>
                  <a:pt x="106" y="60"/>
                </a:lnTo>
                <a:lnTo>
                  <a:pt x="104" y="60"/>
                </a:lnTo>
                <a:lnTo>
                  <a:pt x="104" y="60"/>
                </a:lnTo>
                <a:lnTo>
                  <a:pt x="104" y="62"/>
                </a:lnTo>
                <a:lnTo>
                  <a:pt x="106" y="64"/>
                </a:lnTo>
                <a:lnTo>
                  <a:pt x="108" y="68"/>
                </a:lnTo>
                <a:lnTo>
                  <a:pt x="108" y="68"/>
                </a:lnTo>
                <a:lnTo>
                  <a:pt x="106" y="70"/>
                </a:lnTo>
                <a:lnTo>
                  <a:pt x="106" y="70"/>
                </a:lnTo>
                <a:lnTo>
                  <a:pt x="102" y="68"/>
                </a:lnTo>
                <a:lnTo>
                  <a:pt x="100" y="66"/>
                </a:lnTo>
                <a:lnTo>
                  <a:pt x="100" y="64"/>
                </a:lnTo>
                <a:lnTo>
                  <a:pt x="100" y="64"/>
                </a:lnTo>
                <a:lnTo>
                  <a:pt x="102" y="62"/>
                </a:lnTo>
                <a:lnTo>
                  <a:pt x="102" y="58"/>
                </a:lnTo>
                <a:lnTo>
                  <a:pt x="102" y="58"/>
                </a:lnTo>
                <a:lnTo>
                  <a:pt x="102" y="56"/>
                </a:lnTo>
                <a:lnTo>
                  <a:pt x="102" y="54"/>
                </a:lnTo>
                <a:lnTo>
                  <a:pt x="102" y="54"/>
                </a:lnTo>
                <a:lnTo>
                  <a:pt x="104" y="54"/>
                </a:lnTo>
                <a:lnTo>
                  <a:pt x="104" y="56"/>
                </a:lnTo>
                <a:lnTo>
                  <a:pt x="106" y="56"/>
                </a:lnTo>
                <a:lnTo>
                  <a:pt x="108" y="56"/>
                </a:lnTo>
                <a:lnTo>
                  <a:pt x="108" y="56"/>
                </a:lnTo>
                <a:lnTo>
                  <a:pt x="112" y="58"/>
                </a:lnTo>
                <a:lnTo>
                  <a:pt x="114" y="54"/>
                </a:lnTo>
                <a:lnTo>
                  <a:pt x="114" y="54"/>
                </a:lnTo>
                <a:lnTo>
                  <a:pt x="112" y="54"/>
                </a:lnTo>
                <a:lnTo>
                  <a:pt x="110" y="54"/>
                </a:lnTo>
                <a:lnTo>
                  <a:pt x="110" y="54"/>
                </a:lnTo>
                <a:lnTo>
                  <a:pt x="108" y="52"/>
                </a:lnTo>
                <a:lnTo>
                  <a:pt x="108" y="52"/>
                </a:lnTo>
                <a:lnTo>
                  <a:pt x="104" y="54"/>
                </a:lnTo>
                <a:lnTo>
                  <a:pt x="104" y="54"/>
                </a:lnTo>
                <a:lnTo>
                  <a:pt x="102" y="50"/>
                </a:lnTo>
                <a:lnTo>
                  <a:pt x="100" y="48"/>
                </a:lnTo>
                <a:lnTo>
                  <a:pt x="98" y="46"/>
                </a:lnTo>
                <a:lnTo>
                  <a:pt x="98" y="46"/>
                </a:lnTo>
                <a:lnTo>
                  <a:pt x="98" y="48"/>
                </a:lnTo>
                <a:lnTo>
                  <a:pt x="96" y="48"/>
                </a:lnTo>
                <a:lnTo>
                  <a:pt x="96" y="52"/>
                </a:lnTo>
                <a:lnTo>
                  <a:pt x="96" y="52"/>
                </a:lnTo>
                <a:lnTo>
                  <a:pt x="94" y="52"/>
                </a:lnTo>
                <a:lnTo>
                  <a:pt x="92" y="52"/>
                </a:lnTo>
                <a:lnTo>
                  <a:pt x="92" y="52"/>
                </a:lnTo>
                <a:lnTo>
                  <a:pt x="88" y="50"/>
                </a:lnTo>
                <a:lnTo>
                  <a:pt x="86" y="48"/>
                </a:lnTo>
                <a:lnTo>
                  <a:pt x="84" y="48"/>
                </a:lnTo>
                <a:lnTo>
                  <a:pt x="84" y="48"/>
                </a:lnTo>
                <a:lnTo>
                  <a:pt x="84" y="50"/>
                </a:lnTo>
                <a:lnTo>
                  <a:pt x="84" y="54"/>
                </a:lnTo>
                <a:lnTo>
                  <a:pt x="84" y="56"/>
                </a:lnTo>
                <a:lnTo>
                  <a:pt x="84" y="58"/>
                </a:lnTo>
                <a:lnTo>
                  <a:pt x="84" y="58"/>
                </a:lnTo>
                <a:lnTo>
                  <a:pt x="92" y="58"/>
                </a:lnTo>
                <a:lnTo>
                  <a:pt x="92" y="58"/>
                </a:lnTo>
                <a:lnTo>
                  <a:pt x="94" y="56"/>
                </a:lnTo>
                <a:lnTo>
                  <a:pt x="96" y="54"/>
                </a:lnTo>
                <a:lnTo>
                  <a:pt x="98" y="54"/>
                </a:lnTo>
                <a:lnTo>
                  <a:pt x="98" y="54"/>
                </a:lnTo>
                <a:lnTo>
                  <a:pt x="98" y="58"/>
                </a:lnTo>
                <a:lnTo>
                  <a:pt x="96" y="60"/>
                </a:lnTo>
                <a:lnTo>
                  <a:pt x="96" y="60"/>
                </a:lnTo>
                <a:lnTo>
                  <a:pt x="92" y="62"/>
                </a:lnTo>
                <a:lnTo>
                  <a:pt x="88" y="64"/>
                </a:lnTo>
                <a:lnTo>
                  <a:pt x="88" y="64"/>
                </a:lnTo>
                <a:lnTo>
                  <a:pt x="84" y="60"/>
                </a:lnTo>
                <a:lnTo>
                  <a:pt x="76" y="60"/>
                </a:lnTo>
                <a:lnTo>
                  <a:pt x="76" y="60"/>
                </a:lnTo>
                <a:lnTo>
                  <a:pt x="80" y="64"/>
                </a:lnTo>
                <a:lnTo>
                  <a:pt x="82" y="66"/>
                </a:lnTo>
                <a:lnTo>
                  <a:pt x="82" y="66"/>
                </a:lnTo>
                <a:lnTo>
                  <a:pt x="74" y="66"/>
                </a:lnTo>
                <a:lnTo>
                  <a:pt x="74" y="66"/>
                </a:lnTo>
                <a:lnTo>
                  <a:pt x="72" y="64"/>
                </a:lnTo>
                <a:lnTo>
                  <a:pt x="72" y="62"/>
                </a:lnTo>
                <a:lnTo>
                  <a:pt x="72" y="62"/>
                </a:lnTo>
                <a:lnTo>
                  <a:pt x="70" y="62"/>
                </a:lnTo>
                <a:lnTo>
                  <a:pt x="66" y="62"/>
                </a:lnTo>
                <a:lnTo>
                  <a:pt x="60" y="60"/>
                </a:lnTo>
                <a:lnTo>
                  <a:pt x="60" y="60"/>
                </a:lnTo>
                <a:lnTo>
                  <a:pt x="56" y="56"/>
                </a:lnTo>
                <a:lnTo>
                  <a:pt x="54" y="52"/>
                </a:lnTo>
                <a:lnTo>
                  <a:pt x="50" y="52"/>
                </a:lnTo>
                <a:lnTo>
                  <a:pt x="50" y="52"/>
                </a:lnTo>
                <a:lnTo>
                  <a:pt x="50" y="54"/>
                </a:lnTo>
                <a:lnTo>
                  <a:pt x="52" y="56"/>
                </a:lnTo>
                <a:lnTo>
                  <a:pt x="52" y="56"/>
                </a:lnTo>
                <a:lnTo>
                  <a:pt x="52" y="58"/>
                </a:lnTo>
                <a:lnTo>
                  <a:pt x="52" y="58"/>
                </a:lnTo>
                <a:lnTo>
                  <a:pt x="54" y="60"/>
                </a:lnTo>
                <a:lnTo>
                  <a:pt x="54" y="60"/>
                </a:lnTo>
                <a:lnTo>
                  <a:pt x="54" y="60"/>
                </a:lnTo>
                <a:lnTo>
                  <a:pt x="50" y="62"/>
                </a:lnTo>
                <a:lnTo>
                  <a:pt x="50" y="62"/>
                </a:lnTo>
                <a:lnTo>
                  <a:pt x="48" y="60"/>
                </a:lnTo>
                <a:lnTo>
                  <a:pt x="46" y="58"/>
                </a:lnTo>
                <a:lnTo>
                  <a:pt x="46" y="58"/>
                </a:lnTo>
                <a:lnTo>
                  <a:pt x="44" y="60"/>
                </a:lnTo>
                <a:lnTo>
                  <a:pt x="44" y="64"/>
                </a:lnTo>
                <a:lnTo>
                  <a:pt x="44" y="64"/>
                </a:lnTo>
                <a:lnTo>
                  <a:pt x="48" y="64"/>
                </a:lnTo>
                <a:lnTo>
                  <a:pt x="50" y="66"/>
                </a:lnTo>
                <a:lnTo>
                  <a:pt x="50" y="70"/>
                </a:lnTo>
                <a:lnTo>
                  <a:pt x="50" y="70"/>
                </a:lnTo>
                <a:lnTo>
                  <a:pt x="56" y="74"/>
                </a:lnTo>
                <a:lnTo>
                  <a:pt x="56" y="74"/>
                </a:lnTo>
                <a:lnTo>
                  <a:pt x="56" y="76"/>
                </a:lnTo>
                <a:lnTo>
                  <a:pt x="56" y="76"/>
                </a:lnTo>
                <a:lnTo>
                  <a:pt x="58" y="76"/>
                </a:lnTo>
                <a:lnTo>
                  <a:pt x="58" y="78"/>
                </a:lnTo>
                <a:lnTo>
                  <a:pt x="58" y="80"/>
                </a:lnTo>
                <a:lnTo>
                  <a:pt x="58" y="80"/>
                </a:lnTo>
                <a:lnTo>
                  <a:pt x="56" y="80"/>
                </a:lnTo>
                <a:lnTo>
                  <a:pt x="56" y="80"/>
                </a:lnTo>
                <a:lnTo>
                  <a:pt x="52" y="80"/>
                </a:lnTo>
                <a:lnTo>
                  <a:pt x="50" y="78"/>
                </a:lnTo>
                <a:lnTo>
                  <a:pt x="50" y="78"/>
                </a:lnTo>
                <a:lnTo>
                  <a:pt x="48" y="80"/>
                </a:lnTo>
                <a:lnTo>
                  <a:pt x="48" y="80"/>
                </a:lnTo>
                <a:lnTo>
                  <a:pt x="48" y="80"/>
                </a:lnTo>
                <a:lnTo>
                  <a:pt x="44" y="80"/>
                </a:lnTo>
                <a:lnTo>
                  <a:pt x="42" y="80"/>
                </a:lnTo>
                <a:lnTo>
                  <a:pt x="42" y="82"/>
                </a:lnTo>
                <a:lnTo>
                  <a:pt x="42" y="82"/>
                </a:lnTo>
                <a:lnTo>
                  <a:pt x="46" y="84"/>
                </a:lnTo>
                <a:lnTo>
                  <a:pt x="46" y="84"/>
                </a:lnTo>
                <a:lnTo>
                  <a:pt x="48" y="86"/>
                </a:lnTo>
                <a:lnTo>
                  <a:pt x="48" y="86"/>
                </a:lnTo>
                <a:lnTo>
                  <a:pt x="46" y="88"/>
                </a:lnTo>
                <a:lnTo>
                  <a:pt x="44" y="90"/>
                </a:lnTo>
                <a:lnTo>
                  <a:pt x="40" y="94"/>
                </a:lnTo>
                <a:lnTo>
                  <a:pt x="40" y="94"/>
                </a:lnTo>
                <a:lnTo>
                  <a:pt x="34" y="94"/>
                </a:lnTo>
                <a:lnTo>
                  <a:pt x="34" y="94"/>
                </a:lnTo>
                <a:lnTo>
                  <a:pt x="34" y="98"/>
                </a:lnTo>
                <a:lnTo>
                  <a:pt x="34" y="102"/>
                </a:lnTo>
                <a:lnTo>
                  <a:pt x="34" y="102"/>
                </a:lnTo>
                <a:lnTo>
                  <a:pt x="34" y="106"/>
                </a:lnTo>
                <a:lnTo>
                  <a:pt x="34" y="108"/>
                </a:lnTo>
                <a:lnTo>
                  <a:pt x="34" y="108"/>
                </a:lnTo>
                <a:lnTo>
                  <a:pt x="36" y="110"/>
                </a:lnTo>
                <a:lnTo>
                  <a:pt x="38" y="110"/>
                </a:lnTo>
                <a:lnTo>
                  <a:pt x="38" y="112"/>
                </a:lnTo>
                <a:lnTo>
                  <a:pt x="38" y="112"/>
                </a:lnTo>
                <a:lnTo>
                  <a:pt x="36" y="114"/>
                </a:lnTo>
                <a:lnTo>
                  <a:pt x="34" y="112"/>
                </a:lnTo>
                <a:lnTo>
                  <a:pt x="30" y="112"/>
                </a:lnTo>
                <a:lnTo>
                  <a:pt x="30" y="112"/>
                </a:lnTo>
                <a:lnTo>
                  <a:pt x="30" y="108"/>
                </a:lnTo>
                <a:lnTo>
                  <a:pt x="28" y="106"/>
                </a:lnTo>
                <a:lnTo>
                  <a:pt x="28" y="106"/>
                </a:lnTo>
                <a:lnTo>
                  <a:pt x="20" y="110"/>
                </a:lnTo>
                <a:lnTo>
                  <a:pt x="12" y="114"/>
                </a:lnTo>
                <a:lnTo>
                  <a:pt x="12" y="114"/>
                </a:lnTo>
                <a:lnTo>
                  <a:pt x="14" y="116"/>
                </a:lnTo>
                <a:lnTo>
                  <a:pt x="14" y="118"/>
                </a:lnTo>
                <a:lnTo>
                  <a:pt x="14" y="118"/>
                </a:lnTo>
                <a:lnTo>
                  <a:pt x="14" y="122"/>
                </a:lnTo>
                <a:lnTo>
                  <a:pt x="14" y="126"/>
                </a:lnTo>
                <a:lnTo>
                  <a:pt x="14" y="126"/>
                </a:lnTo>
                <a:lnTo>
                  <a:pt x="12" y="128"/>
                </a:lnTo>
                <a:lnTo>
                  <a:pt x="12" y="130"/>
                </a:lnTo>
                <a:lnTo>
                  <a:pt x="12" y="130"/>
                </a:lnTo>
                <a:lnTo>
                  <a:pt x="14" y="130"/>
                </a:lnTo>
                <a:lnTo>
                  <a:pt x="18" y="130"/>
                </a:lnTo>
                <a:lnTo>
                  <a:pt x="18" y="130"/>
                </a:lnTo>
                <a:lnTo>
                  <a:pt x="18" y="128"/>
                </a:lnTo>
                <a:lnTo>
                  <a:pt x="18" y="126"/>
                </a:lnTo>
                <a:lnTo>
                  <a:pt x="16" y="126"/>
                </a:lnTo>
                <a:lnTo>
                  <a:pt x="16" y="124"/>
                </a:lnTo>
                <a:lnTo>
                  <a:pt x="22" y="124"/>
                </a:lnTo>
                <a:lnTo>
                  <a:pt x="22" y="124"/>
                </a:lnTo>
                <a:lnTo>
                  <a:pt x="24" y="132"/>
                </a:lnTo>
                <a:lnTo>
                  <a:pt x="24" y="132"/>
                </a:lnTo>
                <a:lnTo>
                  <a:pt x="26" y="130"/>
                </a:lnTo>
                <a:lnTo>
                  <a:pt x="30" y="130"/>
                </a:lnTo>
                <a:lnTo>
                  <a:pt x="30" y="130"/>
                </a:lnTo>
                <a:lnTo>
                  <a:pt x="30" y="132"/>
                </a:lnTo>
                <a:lnTo>
                  <a:pt x="30" y="136"/>
                </a:lnTo>
                <a:lnTo>
                  <a:pt x="370" y="136"/>
                </a:lnTo>
                <a:lnTo>
                  <a:pt x="370" y="136"/>
                </a:lnTo>
                <a:lnTo>
                  <a:pt x="368" y="132"/>
                </a:lnTo>
                <a:lnTo>
                  <a:pt x="368" y="132"/>
                </a:lnTo>
                <a:lnTo>
                  <a:pt x="372" y="128"/>
                </a:lnTo>
                <a:lnTo>
                  <a:pt x="372" y="128"/>
                </a:lnTo>
                <a:lnTo>
                  <a:pt x="370" y="126"/>
                </a:lnTo>
                <a:lnTo>
                  <a:pt x="372" y="124"/>
                </a:lnTo>
                <a:lnTo>
                  <a:pt x="372" y="122"/>
                </a:lnTo>
                <a:lnTo>
                  <a:pt x="374" y="118"/>
                </a:lnTo>
                <a:lnTo>
                  <a:pt x="374" y="118"/>
                </a:lnTo>
                <a:lnTo>
                  <a:pt x="370" y="118"/>
                </a:lnTo>
                <a:lnTo>
                  <a:pt x="368" y="118"/>
                </a:lnTo>
                <a:lnTo>
                  <a:pt x="368" y="118"/>
                </a:lnTo>
                <a:lnTo>
                  <a:pt x="368" y="116"/>
                </a:lnTo>
                <a:lnTo>
                  <a:pt x="368" y="114"/>
                </a:lnTo>
                <a:lnTo>
                  <a:pt x="368" y="114"/>
                </a:lnTo>
                <a:lnTo>
                  <a:pt x="370" y="110"/>
                </a:lnTo>
                <a:lnTo>
                  <a:pt x="372" y="108"/>
                </a:lnTo>
                <a:lnTo>
                  <a:pt x="372" y="106"/>
                </a:lnTo>
                <a:lnTo>
                  <a:pt x="372" y="106"/>
                </a:lnTo>
                <a:lnTo>
                  <a:pt x="374" y="106"/>
                </a:lnTo>
                <a:lnTo>
                  <a:pt x="376" y="104"/>
                </a:lnTo>
                <a:lnTo>
                  <a:pt x="378" y="102"/>
                </a:lnTo>
                <a:lnTo>
                  <a:pt x="376" y="100"/>
                </a:lnTo>
                <a:lnTo>
                  <a:pt x="376" y="100"/>
                </a:lnTo>
                <a:lnTo>
                  <a:pt x="374" y="100"/>
                </a:lnTo>
                <a:lnTo>
                  <a:pt x="372" y="100"/>
                </a:lnTo>
                <a:lnTo>
                  <a:pt x="370" y="104"/>
                </a:lnTo>
                <a:lnTo>
                  <a:pt x="370" y="104"/>
                </a:lnTo>
                <a:close/>
                <a:moveTo>
                  <a:pt x="110" y="84"/>
                </a:moveTo>
                <a:lnTo>
                  <a:pt x="110" y="84"/>
                </a:lnTo>
                <a:lnTo>
                  <a:pt x="110" y="86"/>
                </a:lnTo>
                <a:lnTo>
                  <a:pt x="108" y="88"/>
                </a:lnTo>
                <a:lnTo>
                  <a:pt x="108" y="88"/>
                </a:lnTo>
                <a:lnTo>
                  <a:pt x="106" y="86"/>
                </a:lnTo>
                <a:lnTo>
                  <a:pt x="104" y="84"/>
                </a:lnTo>
                <a:lnTo>
                  <a:pt x="104" y="84"/>
                </a:lnTo>
                <a:lnTo>
                  <a:pt x="102" y="84"/>
                </a:lnTo>
                <a:lnTo>
                  <a:pt x="100" y="82"/>
                </a:lnTo>
                <a:lnTo>
                  <a:pt x="100" y="82"/>
                </a:lnTo>
                <a:lnTo>
                  <a:pt x="100" y="80"/>
                </a:lnTo>
                <a:lnTo>
                  <a:pt x="100" y="80"/>
                </a:lnTo>
                <a:lnTo>
                  <a:pt x="108" y="82"/>
                </a:lnTo>
                <a:lnTo>
                  <a:pt x="116" y="80"/>
                </a:lnTo>
                <a:lnTo>
                  <a:pt x="116" y="80"/>
                </a:lnTo>
                <a:lnTo>
                  <a:pt x="116" y="78"/>
                </a:lnTo>
                <a:lnTo>
                  <a:pt x="116" y="78"/>
                </a:lnTo>
                <a:lnTo>
                  <a:pt x="118" y="80"/>
                </a:lnTo>
                <a:lnTo>
                  <a:pt x="120" y="84"/>
                </a:lnTo>
                <a:lnTo>
                  <a:pt x="120" y="84"/>
                </a:lnTo>
                <a:lnTo>
                  <a:pt x="116" y="84"/>
                </a:lnTo>
                <a:lnTo>
                  <a:pt x="110" y="84"/>
                </a:lnTo>
                <a:lnTo>
                  <a:pt x="110" y="84"/>
                </a:lnTo>
                <a:close/>
                <a:moveTo>
                  <a:pt x="142" y="96"/>
                </a:moveTo>
                <a:lnTo>
                  <a:pt x="142" y="96"/>
                </a:lnTo>
                <a:lnTo>
                  <a:pt x="134" y="98"/>
                </a:lnTo>
                <a:lnTo>
                  <a:pt x="134" y="98"/>
                </a:lnTo>
                <a:lnTo>
                  <a:pt x="132" y="96"/>
                </a:lnTo>
                <a:lnTo>
                  <a:pt x="130" y="94"/>
                </a:lnTo>
                <a:lnTo>
                  <a:pt x="130" y="94"/>
                </a:lnTo>
                <a:lnTo>
                  <a:pt x="134" y="92"/>
                </a:lnTo>
                <a:lnTo>
                  <a:pt x="134" y="92"/>
                </a:lnTo>
                <a:lnTo>
                  <a:pt x="134" y="88"/>
                </a:lnTo>
                <a:lnTo>
                  <a:pt x="134" y="86"/>
                </a:lnTo>
                <a:lnTo>
                  <a:pt x="134" y="84"/>
                </a:lnTo>
                <a:lnTo>
                  <a:pt x="134" y="84"/>
                </a:lnTo>
                <a:lnTo>
                  <a:pt x="136" y="86"/>
                </a:lnTo>
                <a:lnTo>
                  <a:pt x="138" y="86"/>
                </a:lnTo>
                <a:lnTo>
                  <a:pt x="138" y="86"/>
                </a:lnTo>
                <a:lnTo>
                  <a:pt x="138" y="90"/>
                </a:lnTo>
                <a:lnTo>
                  <a:pt x="138" y="90"/>
                </a:lnTo>
                <a:lnTo>
                  <a:pt x="140" y="90"/>
                </a:lnTo>
                <a:lnTo>
                  <a:pt x="142" y="88"/>
                </a:lnTo>
                <a:lnTo>
                  <a:pt x="142" y="88"/>
                </a:lnTo>
                <a:lnTo>
                  <a:pt x="140" y="90"/>
                </a:lnTo>
                <a:lnTo>
                  <a:pt x="138" y="94"/>
                </a:lnTo>
                <a:lnTo>
                  <a:pt x="138" y="94"/>
                </a:lnTo>
                <a:lnTo>
                  <a:pt x="142" y="96"/>
                </a:lnTo>
                <a:lnTo>
                  <a:pt x="142" y="96"/>
                </a:lnTo>
                <a:close/>
                <a:moveTo>
                  <a:pt x="282" y="70"/>
                </a:moveTo>
                <a:lnTo>
                  <a:pt x="282" y="70"/>
                </a:lnTo>
                <a:lnTo>
                  <a:pt x="280" y="68"/>
                </a:lnTo>
                <a:lnTo>
                  <a:pt x="280" y="68"/>
                </a:lnTo>
                <a:lnTo>
                  <a:pt x="280" y="68"/>
                </a:lnTo>
                <a:lnTo>
                  <a:pt x="280" y="68"/>
                </a:lnTo>
                <a:lnTo>
                  <a:pt x="284" y="70"/>
                </a:lnTo>
                <a:lnTo>
                  <a:pt x="284" y="70"/>
                </a:lnTo>
                <a:lnTo>
                  <a:pt x="282" y="70"/>
                </a:lnTo>
                <a:lnTo>
                  <a:pt x="282" y="70"/>
                </a:lnTo>
                <a:close/>
                <a:moveTo>
                  <a:pt x="298" y="64"/>
                </a:moveTo>
                <a:lnTo>
                  <a:pt x="298" y="64"/>
                </a:lnTo>
                <a:lnTo>
                  <a:pt x="294" y="66"/>
                </a:lnTo>
                <a:lnTo>
                  <a:pt x="290" y="66"/>
                </a:lnTo>
                <a:lnTo>
                  <a:pt x="290" y="66"/>
                </a:lnTo>
                <a:lnTo>
                  <a:pt x="284" y="64"/>
                </a:lnTo>
                <a:lnTo>
                  <a:pt x="284" y="64"/>
                </a:lnTo>
                <a:lnTo>
                  <a:pt x="284" y="60"/>
                </a:lnTo>
                <a:lnTo>
                  <a:pt x="284" y="60"/>
                </a:lnTo>
                <a:lnTo>
                  <a:pt x="284" y="60"/>
                </a:lnTo>
                <a:lnTo>
                  <a:pt x="284" y="60"/>
                </a:lnTo>
                <a:lnTo>
                  <a:pt x="286" y="62"/>
                </a:lnTo>
                <a:lnTo>
                  <a:pt x="286" y="62"/>
                </a:lnTo>
                <a:lnTo>
                  <a:pt x="294" y="62"/>
                </a:lnTo>
                <a:lnTo>
                  <a:pt x="294" y="62"/>
                </a:lnTo>
                <a:lnTo>
                  <a:pt x="296" y="60"/>
                </a:lnTo>
                <a:lnTo>
                  <a:pt x="298" y="58"/>
                </a:lnTo>
                <a:lnTo>
                  <a:pt x="300" y="58"/>
                </a:lnTo>
                <a:lnTo>
                  <a:pt x="300" y="58"/>
                </a:lnTo>
                <a:lnTo>
                  <a:pt x="300" y="62"/>
                </a:lnTo>
                <a:lnTo>
                  <a:pt x="298" y="64"/>
                </a:lnTo>
                <a:lnTo>
                  <a:pt x="298" y="64"/>
                </a:lnTo>
                <a:close/>
                <a:moveTo>
                  <a:pt x="62" y="48"/>
                </a:moveTo>
                <a:lnTo>
                  <a:pt x="62" y="48"/>
                </a:lnTo>
                <a:lnTo>
                  <a:pt x="58" y="48"/>
                </a:lnTo>
                <a:lnTo>
                  <a:pt x="56" y="48"/>
                </a:lnTo>
                <a:lnTo>
                  <a:pt x="56" y="50"/>
                </a:lnTo>
                <a:lnTo>
                  <a:pt x="56" y="50"/>
                </a:lnTo>
                <a:lnTo>
                  <a:pt x="58" y="50"/>
                </a:lnTo>
                <a:lnTo>
                  <a:pt x="60" y="50"/>
                </a:lnTo>
                <a:lnTo>
                  <a:pt x="62" y="48"/>
                </a:lnTo>
                <a:lnTo>
                  <a:pt x="62" y="48"/>
                </a:lnTo>
                <a:close/>
                <a:moveTo>
                  <a:pt x="4" y="104"/>
                </a:moveTo>
                <a:lnTo>
                  <a:pt x="4" y="104"/>
                </a:lnTo>
                <a:lnTo>
                  <a:pt x="2" y="104"/>
                </a:lnTo>
                <a:lnTo>
                  <a:pt x="0" y="104"/>
                </a:lnTo>
                <a:lnTo>
                  <a:pt x="0" y="104"/>
                </a:lnTo>
                <a:lnTo>
                  <a:pt x="0" y="106"/>
                </a:lnTo>
                <a:lnTo>
                  <a:pt x="2" y="106"/>
                </a:lnTo>
                <a:lnTo>
                  <a:pt x="4" y="104"/>
                </a:lnTo>
                <a:lnTo>
                  <a:pt x="4" y="104"/>
                </a:lnTo>
                <a:lnTo>
                  <a:pt x="4" y="104"/>
                </a:lnTo>
                <a:close/>
                <a:moveTo>
                  <a:pt x="138" y="56"/>
                </a:moveTo>
                <a:lnTo>
                  <a:pt x="138" y="58"/>
                </a:lnTo>
                <a:lnTo>
                  <a:pt x="142" y="58"/>
                </a:lnTo>
                <a:lnTo>
                  <a:pt x="142" y="58"/>
                </a:lnTo>
                <a:lnTo>
                  <a:pt x="142" y="56"/>
                </a:lnTo>
                <a:lnTo>
                  <a:pt x="138" y="56"/>
                </a:lnTo>
                <a:lnTo>
                  <a:pt x="138" y="56"/>
                </a:lnTo>
                <a:close/>
                <a:moveTo>
                  <a:pt x="124" y="48"/>
                </a:moveTo>
                <a:lnTo>
                  <a:pt x="124" y="48"/>
                </a:lnTo>
                <a:lnTo>
                  <a:pt x="122" y="52"/>
                </a:lnTo>
                <a:lnTo>
                  <a:pt x="122" y="52"/>
                </a:lnTo>
                <a:lnTo>
                  <a:pt x="126" y="52"/>
                </a:lnTo>
                <a:lnTo>
                  <a:pt x="126" y="52"/>
                </a:lnTo>
                <a:lnTo>
                  <a:pt x="126" y="50"/>
                </a:lnTo>
                <a:lnTo>
                  <a:pt x="124" y="48"/>
                </a:lnTo>
                <a:lnTo>
                  <a:pt x="124" y="48"/>
                </a:lnTo>
                <a:close/>
                <a:moveTo>
                  <a:pt x="148" y="40"/>
                </a:moveTo>
                <a:lnTo>
                  <a:pt x="148" y="40"/>
                </a:lnTo>
                <a:lnTo>
                  <a:pt x="144" y="40"/>
                </a:lnTo>
                <a:lnTo>
                  <a:pt x="144" y="42"/>
                </a:lnTo>
                <a:lnTo>
                  <a:pt x="144" y="44"/>
                </a:lnTo>
                <a:lnTo>
                  <a:pt x="144" y="44"/>
                </a:lnTo>
                <a:lnTo>
                  <a:pt x="148" y="42"/>
                </a:lnTo>
                <a:lnTo>
                  <a:pt x="148" y="40"/>
                </a:lnTo>
                <a:lnTo>
                  <a:pt x="148" y="40"/>
                </a:lnTo>
                <a:close/>
                <a:moveTo>
                  <a:pt x="76" y="56"/>
                </a:moveTo>
                <a:lnTo>
                  <a:pt x="76" y="56"/>
                </a:lnTo>
                <a:lnTo>
                  <a:pt x="74" y="52"/>
                </a:lnTo>
                <a:lnTo>
                  <a:pt x="74" y="50"/>
                </a:lnTo>
                <a:lnTo>
                  <a:pt x="76" y="48"/>
                </a:lnTo>
                <a:lnTo>
                  <a:pt x="76" y="48"/>
                </a:lnTo>
                <a:lnTo>
                  <a:pt x="72" y="46"/>
                </a:lnTo>
                <a:lnTo>
                  <a:pt x="68" y="48"/>
                </a:lnTo>
                <a:lnTo>
                  <a:pt x="68" y="50"/>
                </a:lnTo>
                <a:lnTo>
                  <a:pt x="68" y="50"/>
                </a:lnTo>
                <a:lnTo>
                  <a:pt x="70" y="52"/>
                </a:lnTo>
                <a:lnTo>
                  <a:pt x="72" y="54"/>
                </a:lnTo>
                <a:lnTo>
                  <a:pt x="74" y="56"/>
                </a:lnTo>
                <a:lnTo>
                  <a:pt x="76" y="56"/>
                </a:lnTo>
                <a:lnTo>
                  <a:pt x="76" y="56"/>
                </a:lnTo>
                <a:close/>
                <a:moveTo>
                  <a:pt x="78" y="52"/>
                </a:moveTo>
                <a:lnTo>
                  <a:pt x="78" y="52"/>
                </a:lnTo>
                <a:lnTo>
                  <a:pt x="80" y="52"/>
                </a:lnTo>
                <a:lnTo>
                  <a:pt x="82" y="54"/>
                </a:lnTo>
                <a:lnTo>
                  <a:pt x="82" y="54"/>
                </a:lnTo>
                <a:lnTo>
                  <a:pt x="82" y="52"/>
                </a:lnTo>
                <a:lnTo>
                  <a:pt x="82" y="50"/>
                </a:lnTo>
                <a:lnTo>
                  <a:pt x="80" y="50"/>
                </a:lnTo>
                <a:lnTo>
                  <a:pt x="78" y="52"/>
                </a:lnTo>
                <a:lnTo>
                  <a:pt x="78" y="52"/>
                </a:lnTo>
                <a:close/>
                <a:moveTo>
                  <a:pt x="84" y="46"/>
                </a:moveTo>
                <a:lnTo>
                  <a:pt x="84" y="46"/>
                </a:lnTo>
                <a:lnTo>
                  <a:pt x="84" y="44"/>
                </a:lnTo>
                <a:lnTo>
                  <a:pt x="84" y="42"/>
                </a:lnTo>
                <a:lnTo>
                  <a:pt x="82" y="42"/>
                </a:lnTo>
                <a:lnTo>
                  <a:pt x="82" y="42"/>
                </a:lnTo>
                <a:lnTo>
                  <a:pt x="82" y="46"/>
                </a:lnTo>
                <a:lnTo>
                  <a:pt x="82" y="46"/>
                </a:lnTo>
                <a:lnTo>
                  <a:pt x="84" y="46"/>
                </a:lnTo>
                <a:lnTo>
                  <a:pt x="84" y="46"/>
                </a:lnTo>
                <a:close/>
              </a:path>
            </a:pathLst>
          </a:custGeom>
          <a:solidFill>
            <a:schemeClr val="accent6">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GB" dirty="0"/>
          </a:p>
        </p:txBody>
      </p:sp>
      <p:grpSp>
        <p:nvGrpSpPr>
          <p:cNvPr id="172" name="Group 938">
            <a:extLst>
              <a:ext uri="{FF2B5EF4-FFF2-40B4-BE49-F238E27FC236}">
                <a16:creationId xmlns:a16="http://schemas.microsoft.com/office/drawing/2014/main" id="{F9D9C4DA-09E0-40D5-B592-1251D0DAD0DA}"/>
              </a:ext>
            </a:extLst>
          </p:cNvPr>
          <p:cNvGrpSpPr/>
          <p:nvPr/>
        </p:nvGrpSpPr>
        <p:grpSpPr>
          <a:xfrm>
            <a:off x="4959035" y="3364669"/>
            <a:ext cx="393369" cy="681337"/>
            <a:chOff x="3580065" y="3598658"/>
            <a:chExt cx="934607" cy="1475695"/>
          </a:xfrm>
        </p:grpSpPr>
        <p:sp>
          <p:nvSpPr>
            <p:cNvPr id="173" name="Freeform 121">
              <a:extLst>
                <a:ext uri="{FF2B5EF4-FFF2-40B4-BE49-F238E27FC236}">
                  <a16:creationId xmlns:a16="http://schemas.microsoft.com/office/drawing/2014/main" id="{9360ED7C-EBBF-4765-A86E-828784E2C4E9}"/>
                </a:ext>
              </a:extLst>
            </p:cNvPr>
            <p:cNvSpPr>
              <a:spLocks noEditPoints="1"/>
            </p:cNvSpPr>
            <p:nvPr/>
          </p:nvSpPr>
          <p:spPr bwMode="auto">
            <a:xfrm>
              <a:off x="3580065" y="3598658"/>
              <a:ext cx="934607" cy="1475695"/>
            </a:xfrm>
            <a:custGeom>
              <a:avLst/>
              <a:gdLst>
                <a:gd name="T0" fmla="*/ 200 w 798"/>
                <a:gd name="T1" fmla="*/ 1136 h 1260"/>
                <a:gd name="T2" fmla="*/ 208 w 798"/>
                <a:gd name="T3" fmla="*/ 1210 h 1260"/>
                <a:gd name="T4" fmla="*/ 222 w 798"/>
                <a:gd name="T5" fmla="*/ 1188 h 1260"/>
                <a:gd name="T6" fmla="*/ 286 w 798"/>
                <a:gd name="T7" fmla="*/ 1240 h 1260"/>
                <a:gd name="T8" fmla="*/ 374 w 798"/>
                <a:gd name="T9" fmla="*/ 1236 h 1260"/>
                <a:gd name="T10" fmla="*/ 304 w 798"/>
                <a:gd name="T11" fmla="*/ 1206 h 1260"/>
                <a:gd name="T12" fmla="*/ 286 w 798"/>
                <a:gd name="T13" fmla="*/ 1126 h 1260"/>
                <a:gd name="T14" fmla="*/ 376 w 798"/>
                <a:gd name="T15" fmla="*/ 974 h 1260"/>
                <a:gd name="T16" fmla="*/ 440 w 798"/>
                <a:gd name="T17" fmla="*/ 880 h 1260"/>
                <a:gd name="T18" fmla="*/ 482 w 798"/>
                <a:gd name="T19" fmla="*/ 826 h 1260"/>
                <a:gd name="T20" fmla="*/ 530 w 798"/>
                <a:gd name="T21" fmla="*/ 944 h 1260"/>
                <a:gd name="T22" fmla="*/ 612 w 798"/>
                <a:gd name="T23" fmla="*/ 1132 h 1260"/>
                <a:gd name="T24" fmla="*/ 602 w 798"/>
                <a:gd name="T25" fmla="*/ 1176 h 1260"/>
                <a:gd name="T26" fmla="*/ 624 w 798"/>
                <a:gd name="T27" fmla="*/ 1242 h 1260"/>
                <a:gd name="T28" fmla="*/ 630 w 798"/>
                <a:gd name="T29" fmla="*/ 1224 h 1260"/>
                <a:gd name="T30" fmla="*/ 752 w 798"/>
                <a:gd name="T31" fmla="*/ 1256 h 1260"/>
                <a:gd name="T32" fmla="*/ 776 w 798"/>
                <a:gd name="T33" fmla="*/ 1232 h 1260"/>
                <a:gd name="T34" fmla="*/ 722 w 798"/>
                <a:gd name="T35" fmla="*/ 1218 h 1260"/>
                <a:gd name="T36" fmla="*/ 610 w 798"/>
                <a:gd name="T37" fmla="*/ 960 h 1260"/>
                <a:gd name="T38" fmla="*/ 588 w 798"/>
                <a:gd name="T39" fmla="*/ 828 h 1260"/>
                <a:gd name="T40" fmla="*/ 580 w 798"/>
                <a:gd name="T41" fmla="*/ 736 h 1260"/>
                <a:gd name="T42" fmla="*/ 552 w 798"/>
                <a:gd name="T43" fmla="*/ 596 h 1260"/>
                <a:gd name="T44" fmla="*/ 612 w 798"/>
                <a:gd name="T45" fmla="*/ 564 h 1260"/>
                <a:gd name="T46" fmla="*/ 636 w 798"/>
                <a:gd name="T47" fmla="*/ 554 h 1260"/>
                <a:gd name="T48" fmla="*/ 688 w 798"/>
                <a:gd name="T49" fmla="*/ 594 h 1260"/>
                <a:gd name="T50" fmla="*/ 652 w 798"/>
                <a:gd name="T51" fmla="*/ 512 h 1260"/>
                <a:gd name="T52" fmla="*/ 580 w 798"/>
                <a:gd name="T53" fmla="*/ 424 h 1260"/>
                <a:gd name="T54" fmla="*/ 502 w 798"/>
                <a:gd name="T55" fmla="*/ 250 h 1260"/>
                <a:gd name="T56" fmla="*/ 488 w 798"/>
                <a:gd name="T57" fmla="*/ 188 h 1260"/>
                <a:gd name="T58" fmla="*/ 508 w 798"/>
                <a:gd name="T59" fmla="*/ 180 h 1260"/>
                <a:gd name="T60" fmla="*/ 520 w 798"/>
                <a:gd name="T61" fmla="*/ 160 h 1260"/>
                <a:gd name="T62" fmla="*/ 534 w 798"/>
                <a:gd name="T63" fmla="*/ 142 h 1260"/>
                <a:gd name="T64" fmla="*/ 526 w 798"/>
                <a:gd name="T65" fmla="*/ 106 h 1260"/>
                <a:gd name="T66" fmla="*/ 510 w 798"/>
                <a:gd name="T67" fmla="*/ 36 h 1260"/>
                <a:gd name="T68" fmla="*/ 498 w 798"/>
                <a:gd name="T69" fmla="*/ 24 h 1260"/>
                <a:gd name="T70" fmla="*/ 436 w 798"/>
                <a:gd name="T71" fmla="*/ 0 h 1260"/>
                <a:gd name="T72" fmla="*/ 400 w 798"/>
                <a:gd name="T73" fmla="*/ 14 h 1260"/>
                <a:gd name="T74" fmla="*/ 380 w 798"/>
                <a:gd name="T75" fmla="*/ 34 h 1260"/>
                <a:gd name="T76" fmla="*/ 346 w 798"/>
                <a:gd name="T77" fmla="*/ 80 h 1260"/>
                <a:gd name="T78" fmla="*/ 330 w 798"/>
                <a:gd name="T79" fmla="*/ 120 h 1260"/>
                <a:gd name="T80" fmla="*/ 344 w 798"/>
                <a:gd name="T81" fmla="*/ 116 h 1260"/>
                <a:gd name="T82" fmla="*/ 324 w 798"/>
                <a:gd name="T83" fmla="*/ 178 h 1260"/>
                <a:gd name="T84" fmla="*/ 300 w 798"/>
                <a:gd name="T85" fmla="*/ 210 h 1260"/>
                <a:gd name="T86" fmla="*/ 324 w 798"/>
                <a:gd name="T87" fmla="*/ 224 h 1260"/>
                <a:gd name="T88" fmla="*/ 318 w 798"/>
                <a:gd name="T89" fmla="*/ 286 h 1260"/>
                <a:gd name="T90" fmla="*/ 300 w 798"/>
                <a:gd name="T91" fmla="*/ 398 h 1260"/>
                <a:gd name="T92" fmla="*/ 250 w 798"/>
                <a:gd name="T93" fmla="*/ 528 h 1260"/>
                <a:gd name="T94" fmla="*/ 204 w 798"/>
                <a:gd name="T95" fmla="*/ 640 h 1260"/>
                <a:gd name="T96" fmla="*/ 160 w 798"/>
                <a:gd name="T97" fmla="*/ 698 h 1260"/>
                <a:gd name="T98" fmla="*/ 60 w 798"/>
                <a:gd name="T99" fmla="*/ 728 h 1260"/>
                <a:gd name="T100" fmla="*/ 6 w 798"/>
                <a:gd name="T101" fmla="*/ 878 h 1260"/>
                <a:gd name="T102" fmla="*/ 128 w 798"/>
                <a:gd name="T103" fmla="*/ 982 h 1260"/>
                <a:gd name="T104" fmla="*/ 258 w 798"/>
                <a:gd name="T105" fmla="*/ 668 h 1260"/>
                <a:gd name="T106" fmla="*/ 264 w 798"/>
                <a:gd name="T107" fmla="*/ 650 h 1260"/>
                <a:gd name="T108" fmla="*/ 286 w 798"/>
                <a:gd name="T109" fmla="*/ 622 h 1260"/>
                <a:gd name="T110" fmla="*/ 364 w 798"/>
                <a:gd name="T111" fmla="*/ 580 h 1260"/>
                <a:gd name="T112" fmla="*/ 344 w 798"/>
                <a:gd name="T113" fmla="*/ 670 h 1260"/>
                <a:gd name="T114" fmla="*/ 318 w 798"/>
                <a:gd name="T115" fmla="*/ 768 h 1260"/>
                <a:gd name="T116" fmla="*/ 258 w 798"/>
                <a:gd name="T117"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98" h="1260">
                  <a:moveTo>
                    <a:pt x="268" y="1038"/>
                  </a:moveTo>
                  <a:lnTo>
                    <a:pt x="268" y="1038"/>
                  </a:lnTo>
                  <a:lnTo>
                    <a:pt x="256" y="1070"/>
                  </a:lnTo>
                  <a:lnTo>
                    <a:pt x="242" y="1096"/>
                  </a:lnTo>
                  <a:lnTo>
                    <a:pt x="234" y="1108"/>
                  </a:lnTo>
                  <a:lnTo>
                    <a:pt x="226" y="1118"/>
                  </a:lnTo>
                  <a:lnTo>
                    <a:pt x="214" y="1128"/>
                  </a:lnTo>
                  <a:lnTo>
                    <a:pt x="200" y="1136"/>
                  </a:lnTo>
                  <a:lnTo>
                    <a:pt x="200" y="1136"/>
                  </a:lnTo>
                  <a:lnTo>
                    <a:pt x="194" y="1148"/>
                  </a:lnTo>
                  <a:lnTo>
                    <a:pt x="192" y="1158"/>
                  </a:lnTo>
                  <a:lnTo>
                    <a:pt x="194" y="1168"/>
                  </a:lnTo>
                  <a:lnTo>
                    <a:pt x="198" y="1178"/>
                  </a:lnTo>
                  <a:lnTo>
                    <a:pt x="204" y="1188"/>
                  </a:lnTo>
                  <a:lnTo>
                    <a:pt x="206" y="1198"/>
                  </a:lnTo>
                  <a:lnTo>
                    <a:pt x="208" y="1210"/>
                  </a:lnTo>
                  <a:lnTo>
                    <a:pt x="206" y="1224"/>
                  </a:lnTo>
                  <a:lnTo>
                    <a:pt x="206" y="1224"/>
                  </a:lnTo>
                  <a:lnTo>
                    <a:pt x="210" y="1222"/>
                  </a:lnTo>
                  <a:lnTo>
                    <a:pt x="212" y="1216"/>
                  </a:lnTo>
                  <a:lnTo>
                    <a:pt x="214" y="1206"/>
                  </a:lnTo>
                  <a:lnTo>
                    <a:pt x="214" y="1194"/>
                  </a:lnTo>
                  <a:lnTo>
                    <a:pt x="218" y="1190"/>
                  </a:lnTo>
                  <a:lnTo>
                    <a:pt x="222" y="1188"/>
                  </a:lnTo>
                  <a:lnTo>
                    <a:pt x="222" y="1188"/>
                  </a:lnTo>
                  <a:lnTo>
                    <a:pt x="232" y="1190"/>
                  </a:lnTo>
                  <a:lnTo>
                    <a:pt x="240" y="1194"/>
                  </a:lnTo>
                  <a:lnTo>
                    <a:pt x="248" y="1202"/>
                  </a:lnTo>
                  <a:lnTo>
                    <a:pt x="254" y="1210"/>
                  </a:lnTo>
                  <a:lnTo>
                    <a:pt x="268" y="1226"/>
                  </a:lnTo>
                  <a:lnTo>
                    <a:pt x="276" y="1234"/>
                  </a:lnTo>
                  <a:lnTo>
                    <a:pt x="286" y="1240"/>
                  </a:lnTo>
                  <a:lnTo>
                    <a:pt x="286" y="1240"/>
                  </a:lnTo>
                  <a:lnTo>
                    <a:pt x="296" y="1242"/>
                  </a:lnTo>
                  <a:lnTo>
                    <a:pt x="306" y="1244"/>
                  </a:lnTo>
                  <a:lnTo>
                    <a:pt x="328" y="1244"/>
                  </a:lnTo>
                  <a:lnTo>
                    <a:pt x="350" y="1242"/>
                  </a:lnTo>
                  <a:lnTo>
                    <a:pt x="372" y="1236"/>
                  </a:lnTo>
                  <a:lnTo>
                    <a:pt x="372" y="1236"/>
                  </a:lnTo>
                  <a:lnTo>
                    <a:pt x="374" y="1236"/>
                  </a:lnTo>
                  <a:lnTo>
                    <a:pt x="372" y="1234"/>
                  </a:lnTo>
                  <a:lnTo>
                    <a:pt x="368" y="1234"/>
                  </a:lnTo>
                  <a:lnTo>
                    <a:pt x="348" y="1228"/>
                  </a:lnTo>
                  <a:lnTo>
                    <a:pt x="334" y="1224"/>
                  </a:lnTo>
                  <a:lnTo>
                    <a:pt x="322" y="1220"/>
                  </a:lnTo>
                  <a:lnTo>
                    <a:pt x="312" y="1214"/>
                  </a:lnTo>
                  <a:lnTo>
                    <a:pt x="304" y="1206"/>
                  </a:lnTo>
                  <a:lnTo>
                    <a:pt x="304" y="1206"/>
                  </a:lnTo>
                  <a:lnTo>
                    <a:pt x="302" y="1196"/>
                  </a:lnTo>
                  <a:lnTo>
                    <a:pt x="298" y="1186"/>
                  </a:lnTo>
                  <a:lnTo>
                    <a:pt x="288" y="1170"/>
                  </a:lnTo>
                  <a:lnTo>
                    <a:pt x="286" y="1160"/>
                  </a:lnTo>
                  <a:lnTo>
                    <a:pt x="284" y="1150"/>
                  </a:lnTo>
                  <a:lnTo>
                    <a:pt x="282" y="1140"/>
                  </a:lnTo>
                  <a:lnTo>
                    <a:pt x="286" y="1126"/>
                  </a:lnTo>
                  <a:lnTo>
                    <a:pt x="286" y="1126"/>
                  </a:lnTo>
                  <a:lnTo>
                    <a:pt x="290" y="1116"/>
                  </a:lnTo>
                  <a:lnTo>
                    <a:pt x="294" y="1106"/>
                  </a:lnTo>
                  <a:lnTo>
                    <a:pt x="306" y="1086"/>
                  </a:lnTo>
                  <a:lnTo>
                    <a:pt x="340" y="1042"/>
                  </a:lnTo>
                  <a:lnTo>
                    <a:pt x="340" y="1042"/>
                  </a:lnTo>
                  <a:lnTo>
                    <a:pt x="354" y="1020"/>
                  </a:lnTo>
                  <a:lnTo>
                    <a:pt x="366" y="996"/>
                  </a:lnTo>
                  <a:lnTo>
                    <a:pt x="376" y="974"/>
                  </a:lnTo>
                  <a:lnTo>
                    <a:pt x="388" y="954"/>
                  </a:lnTo>
                  <a:lnTo>
                    <a:pt x="388" y="954"/>
                  </a:lnTo>
                  <a:lnTo>
                    <a:pt x="400" y="942"/>
                  </a:lnTo>
                  <a:lnTo>
                    <a:pt x="412" y="930"/>
                  </a:lnTo>
                  <a:lnTo>
                    <a:pt x="422" y="918"/>
                  </a:lnTo>
                  <a:lnTo>
                    <a:pt x="432" y="904"/>
                  </a:lnTo>
                  <a:lnTo>
                    <a:pt x="432" y="904"/>
                  </a:lnTo>
                  <a:lnTo>
                    <a:pt x="440" y="880"/>
                  </a:lnTo>
                  <a:lnTo>
                    <a:pt x="446" y="858"/>
                  </a:lnTo>
                  <a:lnTo>
                    <a:pt x="450" y="848"/>
                  </a:lnTo>
                  <a:lnTo>
                    <a:pt x="454" y="838"/>
                  </a:lnTo>
                  <a:lnTo>
                    <a:pt x="460" y="828"/>
                  </a:lnTo>
                  <a:lnTo>
                    <a:pt x="468" y="820"/>
                  </a:lnTo>
                  <a:lnTo>
                    <a:pt x="468" y="820"/>
                  </a:lnTo>
                  <a:lnTo>
                    <a:pt x="476" y="822"/>
                  </a:lnTo>
                  <a:lnTo>
                    <a:pt x="482" y="826"/>
                  </a:lnTo>
                  <a:lnTo>
                    <a:pt x="488" y="832"/>
                  </a:lnTo>
                  <a:lnTo>
                    <a:pt x="494" y="840"/>
                  </a:lnTo>
                  <a:lnTo>
                    <a:pt x="500" y="856"/>
                  </a:lnTo>
                  <a:lnTo>
                    <a:pt x="508" y="872"/>
                  </a:lnTo>
                  <a:lnTo>
                    <a:pt x="508" y="872"/>
                  </a:lnTo>
                  <a:lnTo>
                    <a:pt x="516" y="894"/>
                  </a:lnTo>
                  <a:lnTo>
                    <a:pt x="524" y="918"/>
                  </a:lnTo>
                  <a:lnTo>
                    <a:pt x="530" y="944"/>
                  </a:lnTo>
                  <a:lnTo>
                    <a:pt x="534" y="974"/>
                  </a:lnTo>
                  <a:lnTo>
                    <a:pt x="534" y="974"/>
                  </a:lnTo>
                  <a:lnTo>
                    <a:pt x="540" y="1002"/>
                  </a:lnTo>
                  <a:lnTo>
                    <a:pt x="550" y="1026"/>
                  </a:lnTo>
                  <a:lnTo>
                    <a:pt x="562" y="1048"/>
                  </a:lnTo>
                  <a:lnTo>
                    <a:pt x="574" y="1068"/>
                  </a:lnTo>
                  <a:lnTo>
                    <a:pt x="600" y="1110"/>
                  </a:lnTo>
                  <a:lnTo>
                    <a:pt x="612" y="1132"/>
                  </a:lnTo>
                  <a:lnTo>
                    <a:pt x="620" y="1154"/>
                  </a:lnTo>
                  <a:lnTo>
                    <a:pt x="620" y="1154"/>
                  </a:lnTo>
                  <a:lnTo>
                    <a:pt x="616" y="1160"/>
                  </a:lnTo>
                  <a:lnTo>
                    <a:pt x="616" y="1166"/>
                  </a:lnTo>
                  <a:lnTo>
                    <a:pt x="616" y="1166"/>
                  </a:lnTo>
                  <a:lnTo>
                    <a:pt x="610" y="1168"/>
                  </a:lnTo>
                  <a:lnTo>
                    <a:pt x="606" y="1172"/>
                  </a:lnTo>
                  <a:lnTo>
                    <a:pt x="602" y="1176"/>
                  </a:lnTo>
                  <a:lnTo>
                    <a:pt x="600" y="1180"/>
                  </a:lnTo>
                  <a:lnTo>
                    <a:pt x="598" y="1194"/>
                  </a:lnTo>
                  <a:lnTo>
                    <a:pt x="598" y="1208"/>
                  </a:lnTo>
                  <a:lnTo>
                    <a:pt x="598" y="1208"/>
                  </a:lnTo>
                  <a:lnTo>
                    <a:pt x="608" y="1218"/>
                  </a:lnTo>
                  <a:lnTo>
                    <a:pt x="618" y="1228"/>
                  </a:lnTo>
                  <a:lnTo>
                    <a:pt x="622" y="1234"/>
                  </a:lnTo>
                  <a:lnTo>
                    <a:pt x="624" y="1242"/>
                  </a:lnTo>
                  <a:lnTo>
                    <a:pt x="626" y="1250"/>
                  </a:lnTo>
                  <a:lnTo>
                    <a:pt x="626" y="1260"/>
                  </a:lnTo>
                  <a:lnTo>
                    <a:pt x="626" y="1260"/>
                  </a:lnTo>
                  <a:lnTo>
                    <a:pt x="628" y="1260"/>
                  </a:lnTo>
                  <a:lnTo>
                    <a:pt x="630" y="1256"/>
                  </a:lnTo>
                  <a:lnTo>
                    <a:pt x="628" y="1242"/>
                  </a:lnTo>
                  <a:lnTo>
                    <a:pt x="628" y="1230"/>
                  </a:lnTo>
                  <a:lnTo>
                    <a:pt x="630" y="1224"/>
                  </a:lnTo>
                  <a:lnTo>
                    <a:pt x="634" y="1220"/>
                  </a:lnTo>
                  <a:lnTo>
                    <a:pt x="634" y="1220"/>
                  </a:lnTo>
                  <a:lnTo>
                    <a:pt x="652" y="1228"/>
                  </a:lnTo>
                  <a:lnTo>
                    <a:pt x="668" y="1236"/>
                  </a:lnTo>
                  <a:lnTo>
                    <a:pt x="696" y="1258"/>
                  </a:lnTo>
                  <a:lnTo>
                    <a:pt x="696" y="1258"/>
                  </a:lnTo>
                  <a:lnTo>
                    <a:pt x="726" y="1258"/>
                  </a:lnTo>
                  <a:lnTo>
                    <a:pt x="752" y="1256"/>
                  </a:lnTo>
                  <a:lnTo>
                    <a:pt x="778" y="1250"/>
                  </a:lnTo>
                  <a:lnTo>
                    <a:pt x="788" y="1246"/>
                  </a:lnTo>
                  <a:lnTo>
                    <a:pt x="798" y="1242"/>
                  </a:lnTo>
                  <a:lnTo>
                    <a:pt x="798" y="1242"/>
                  </a:lnTo>
                  <a:lnTo>
                    <a:pt x="796" y="1238"/>
                  </a:lnTo>
                  <a:lnTo>
                    <a:pt x="790" y="1234"/>
                  </a:lnTo>
                  <a:lnTo>
                    <a:pt x="784" y="1234"/>
                  </a:lnTo>
                  <a:lnTo>
                    <a:pt x="776" y="1232"/>
                  </a:lnTo>
                  <a:lnTo>
                    <a:pt x="760" y="1234"/>
                  </a:lnTo>
                  <a:lnTo>
                    <a:pt x="744" y="1234"/>
                  </a:lnTo>
                  <a:lnTo>
                    <a:pt x="744" y="1234"/>
                  </a:lnTo>
                  <a:lnTo>
                    <a:pt x="740" y="1228"/>
                  </a:lnTo>
                  <a:lnTo>
                    <a:pt x="734" y="1224"/>
                  </a:lnTo>
                  <a:lnTo>
                    <a:pt x="728" y="1222"/>
                  </a:lnTo>
                  <a:lnTo>
                    <a:pt x="722" y="1218"/>
                  </a:lnTo>
                  <a:lnTo>
                    <a:pt x="722" y="1218"/>
                  </a:lnTo>
                  <a:lnTo>
                    <a:pt x="714" y="1208"/>
                  </a:lnTo>
                  <a:lnTo>
                    <a:pt x="704" y="1196"/>
                  </a:lnTo>
                  <a:lnTo>
                    <a:pt x="688" y="1168"/>
                  </a:lnTo>
                  <a:lnTo>
                    <a:pt x="672" y="1138"/>
                  </a:lnTo>
                  <a:lnTo>
                    <a:pt x="660" y="1106"/>
                  </a:lnTo>
                  <a:lnTo>
                    <a:pt x="634" y="1034"/>
                  </a:lnTo>
                  <a:lnTo>
                    <a:pt x="610" y="960"/>
                  </a:lnTo>
                  <a:lnTo>
                    <a:pt x="610" y="960"/>
                  </a:lnTo>
                  <a:lnTo>
                    <a:pt x="606" y="944"/>
                  </a:lnTo>
                  <a:lnTo>
                    <a:pt x="604" y="928"/>
                  </a:lnTo>
                  <a:lnTo>
                    <a:pt x="604" y="892"/>
                  </a:lnTo>
                  <a:lnTo>
                    <a:pt x="602" y="874"/>
                  </a:lnTo>
                  <a:lnTo>
                    <a:pt x="600" y="858"/>
                  </a:lnTo>
                  <a:lnTo>
                    <a:pt x="596" y="842"/>
                  </a:lnTo>
                  <a:lnTo>
                    <a:pt x="588" y="828"/>
                  </a:lnTo>
                  <a:lnTo>
                    <a:pt x="588" y="828"/>
                  </a:lnTo>
                  <a:lnTo>
                    <a:pt x="590" y="824"/>
                  </a:lnTo>
                  <a:lnTo>
                    <a:pt x="592" y="824"/>
                  </a:lnTo>
                  <a:lnTo>
                    <a:pt x="596" y="822"/>
                  </a:lnTo>
                  <a:lnTo>
                    <a:pt x="598" y="820"/>
                  </a:lnTo>
                  <a:lnTo>
                    <a:pt x="598" y="820"/>
                  </a:lnTo>
                  <a:lnTo>
                    <a:pt x="594" y="790"/>
                  </a:lnTo>
                  <a:lnTo>
                    <a:pt x="588" y="762"/>
                  </a:lnTo>
                  <a:lnTo>
                    <a:pt x="580" y="736"/>
                  </a:lnTo>
                  <a:lnTo>
                    <a:pt x="572" y="710"/>
                  </a:lnTo>
                  <a:lnTo>
                    <a:pt x="562" y="686"/>
                  </a:lnTo>
                  <a:lnTo>
                    <a:pt x="556" y="660"/>
                  </a:lnTo>
                  <a:lnTo>
                    <a:pt x="550" y="632"/>
                  </a:lnTo>
                  <a:lnTo>
                    <a:pt x="550" y="604"/>
                  </a:lnTo>
                  <a:lnTo>
                    <a:pt x="550" y="604"/>
                  </a:lnTo>
                  <a:lnTo>
                    <a:pt x="550" y="600"/>
                  </a:lnTo>
                  <a:lnTo>
                    <a:pt x="552" y="596"/>
                  </a:lnTo>
                  <a:lnTo>
                    <a:pt x="562" y="586"/>
                  </a:lnTo>
                  <a:lnTo>
                    <a:pt x="562" y="586"/>
                  </a:lnTo>
                  <a:lnTo>
                    <a:pt x="566" y="564"/>
                  </a:lnTo>
                  <a:lnTo>
                    <a:pt x="570" y="540"/>
                  </a:lnTo>
                  <a:lnTo>
                    <a:pt x="570" y="540"/>
                  </a:lnTo>
                  <a:lnTo>
                    <a:pt x="586" y="548"/>
                  </a:lnTo>
                  <a:lnTo>
                    <a:pt x="600" y="556"/>
                  </a:lnTo>
                  <a:lnTo>
                    <a:pt x="612" y="564"/>
                  </a:lnTo>
                  <a:lnTo>
                    <a:pt x="620" y="568"/>
                  </a:lnTo>
                  <a:lnTo>
                    <a:pt x="628" y="570"/>
                  </a:lnTo>
                  <a:lnTo>
                    <a:pt x="628" y="570"/>
                  </a:lnTo>
                  <a:lnTo>
                    <a:pt x="630" y="564"/>
                  </a:lnTo>
                  <a:lnTo>
                    <a:pt x="630" y="564"/>
                  </a:lnTo>
                  <a:lnTo>
                    <a:pt x="630" y="562"/>
                  </a:lnTo>
                  <a:lnTo>
                    <a:pt x="632" y="560"/>
                  </a:lnTo>
                  <a:lnTo>
                    <a:pt x="636" y="554"/>
                  </a:lnTo>
                  <a:lnTo>
                    <a:pt x="636" y="554"/>
                  </a:lnTo>
                  <a:lnTo>
                    <a:pt x="650" y="562"/>
                  </a:lnTo>
                  <a:lnTo>
                    <a:pt x="658" y="566"/>
                  </a:lnTo>
                  <a:lnTo>
                    <a:pt x="666" y="566"/>
                  </a:lnTo>
                  <a:lnTo>
                    <a:pt x="682" y="578"/>
                  </a:lnTo>
                  <a:lnTo>
                    <a:pt x="682" y="578"/>
                  </a:lnTo>
                  <a:lnTo>
                    <a:pt x="686" y="588"/>
                  </a:lnTo>
                  <a:lnTo>
                    <a:pt x="688" y="594"/>
                  </a:lnTo>
                  <a:lnTo>
                    <a:pt x="690" y="594"/>
                  </a:lnTo>
                  <a:lnTo>
                    <a:pt x="690" y="594"/>
                  </a:lnTo>
                  <a:lnTo>
                    <a:pt x="702" y="576"/>
                  </a:lnTo>
                  <a:lnTo>
                    <a:pt x="700" y="540"/>
                  </a:lnTo>
                  <a:lnTo>
                    <a:pt x="678" y="520"/>
                  </a:lnTo>
                  <a:lnTo>
                    <a:pt x="678" y="520"/>
                  </a:lnTo>
                  <a:lnTo>
                    <a:pt x="652" y="512"/>
                  </a:lnTo>
                  <a:lnTo>
                    <a:pt x="652" y="512"/>
                  </a:lnTo>
                  <a:lnTo>
                    <a:pt x="652" y="508"/>
                  </a:lnTo>
                  <a:lnTo>
                    <a:pt x="650" y="506"/>
                  </a:lnTo>
                  <a:lnTo>
                    <a:pt x="650" y="506"/>
                  </a:lnTo>
                  <a:lnTo>
                    <a:pt x="632" y="498"/>
                  </a:lnTo>
                  <a:lnTo>
                    <a:pt x="614" y="490"/>
                  </a:lnTo>
                  <a:lnTo>
                    <a:pt x="580" y="476"/>
                  </a:lnTo>
                  <a:lnTo>
                    <a:pt x="580" y="476"/>
                  </a:lnTo>
                  <a:lnTo>
                    <a:pt x="580" y="424"/>
                  </a:lnTo>
                  <a:lnTo>
                    <a:pt x="578" y="400"/>
                  </a:lnTo>
                  <a:lnTo>
                    <a:pt x="574" y="380"/>
                  </a:lnTo>
                  <a:lnTo>
                    <a:pt x="568" y="360"/>
                  </a:lnTo>
                  <a:lnTo>
                    <a:pt x="558" y="340"/>
                  </a:lnTo>
                  <a:lnTo>
                    <a:pt x="544" y="320"/>
                  </a:lnTo>
                  <a:lnTo>
                    <a:pt x="526" y="298"/>
                  </a:lnTo>
                  <a:lnTo>
                    <a:pt x="526" y="298"/>
                  </a:lnTo>
                  <a:lnTo>
                    <a:pt x="502" y="250"/>
                  </a:lnTo>
                  <a:lnTo>
                    <a:pt x="488" y="224"/>
                  </a:lnTo>
                  <a:lnTo>
                    <a:pt x="476" y="204"/>
                  </a:lnTo>
                  <a:lnTo>
                    <a:pt x="476" y="204"/>
                  </a:lnTo>
                  <a:lnTo>
                    <a:pt x="478" y="188"/>
                  </a:lnTo>
                  <a:lnTo>
                    <a:pt x="478" y="188"/>
                  </a:lnTo>
                  <a:lnTo>
                    <a:pt x="478" y="184"/>
                  </a:lnTo>
                  <a:lnTo>
                    <a:pt x="478" y="184"/>
                  </a:lnTo>
                  <a:lnTo>
                    <a:pt x="488" y="188"/>
                  </a:lnTo>
                  <a:lnTo>
                    <a:pt x="488" y="188"/>
                  </a:lnTo>
                  <a:lnTo>
                    <a:pt x="502" y="190"/>
                  </a:lnTo>
                  <a:lnTo>
                    <a:pt x="504" y="190"/>
                  </a:lnTo>
                  <a:lnTo>
                    <a:pt x="506" y="188"/>
                  </a:lnTo>
                  <a:lnTo>
                    <a:pt x="506" y="188"/>
                  </a:lnTo>
                  <a:lnTo>
                    <a:pt x="508" y="186"/>
                  </a:lnTo>
                  <a:lnTo>
                    <a:pt x="508" y="180"/>
                  </a:lnTo>
                  <a:lnTo>
                    <a:pt x="508" y="180"/>
                  </a:lnTo>
                  <a:lnTo>
                    <a:pt x="510" y="176"/>
                  </a:lnTo>
                  <a:lnTo>
                    <a:pt x="514" y="172"/>
                  </a:lnTo>
                  <a:lnTo>
                    <a:pt x="514" y="172"/>
                  </a:lnTo>
                  <a:lnTo>
                    <a:pt x="518" y="170"/>
                  </a:lnTo>
                  <a:lnTo>
                    <a:pt x="518" y="166"/>
                  </a:lnTo>
                  <a:lnTo>
                    <a:pt x="518" y="166"/>
                  </a:lnTo>
                  <a:lnTo>
                    <a:pt x="518" y="162"/>
                  </a:lnTo>
                  <a:lnTo>
                    <a:pt x="520" y="160"/>
                  </a:lnTo>
                  <a:lnTo>
                    <a:pt x="520" y="160"/>
                  </a:lnTo>
                  <a:lnTo>
                    <a:pt x="522" y="160"/>
                  </a:lnTo>
                  <a:lnTo>
                    <a:pt x="522" y="158"/>
                  </a:lnTo>
                  <a:lnTo>
                    <a:pt x="522" y="152"/>
                  </a:lnTo>
                  <a:lnTo>
                    <a:pt x="522" y="152"/>
                  </a:lnTo>
                  <a:lnTo>
                    <a:pt x="522" y="150"/>
                  </a:lnTo>
                  <a:lnTo>
                    <a:pt x="526" y="146"/>
                  </a:lnTo>
                  <a:lnTo>
                    <a:pt x="534" y="142"/>
                  </a:lnTo>
                  <a:lnTo>
                    <a:pt x="534" y="142"/>
                  </a:lnTo>
                  <a:lnTo>
                    <a:pt x="536" y="140"/>
                  </a:lnTo>
                  <a:lnTo>
                    <a:pt x="536" y="138"/>
                  </a:lnTo>
                  <a:lnTo>
                    <a:pt x="534" y="130"/>
                  </a:lnTo>
                  <a:lnTo>
                    <a:pt x="526" y="116"/>
                  </a:lnTo>
                  <a:lnTo>
                    <a:pt x="526" y="116"/>
                  </a:lnTo>
                  <a:lnTo>
                    <a:pt x="526" y="112"/>
                  </a:lnTo>
                  <a:lnTo>
                    <a:pt x="526" y="106"/>
                  </a:lnTo>
                  <a:lnTo>
                    <a:pt x="528" y="92"/>
                  </a:lnTo>
                  <a:lnTo>
                    <a:pt x="528" y="92"/>
                  </a:lnTo>
                  <a:lnTo>
                    <a:pt x="528" y="80"/>
                  </a:lnTo>
                  <a:lnTo>
                    <a:pt x="524" y="66"/>
                  </a:lnTo>
                  <a:lnTo>
                    <a:pt x="518" y="52"/>
                  </a:lnTo>
                  <a:lnTo>
                    <a:pt x="514" y="44"/>
                  </a:lnTo>
                  <a:lnTo>
                    <a:pt x="514" y="44"/>
                  </a:lnTo>
                  <a:lnTo>
                    <a:pt x="510" y="36"/>
                  </a:lnTo>
                  <a:lnTo>
                    <a:pt x="510" y="36"/>
                  </a:lnTo>
                  <a:lnTo>
                    <a:pt x="508" y="34"/>
                  </a:lnTo>
                  <a:lnTo>
                    <a:pt x="504" y="30"/>
                  </a:lnTo>
                  <a:lnTo>
                    <a:pt x="504" y="30"/>
                  </a:lnTo>
                  <a:lnTo>
                    <a:pt x="504" y="28"/>
                  </a:lnTo>
                  <a:lnTo>
                    <a:pt x="500" y="26"/>
                  </a:lnTo>
                  <a:lnTo>
                    <a:pt x="500" y="26"/>
                  </a:lnTo>
                  <a:lnTo>
                    <a:pt x="498" y="24"/>
                  </a:lnTo>
                  <a:lnTo>
                    <a:pt x="498" y="24"/>
                  </a:lnTo>
                  <a:lnTo>
                    <a:pt x="486" y="16"/>
                  </a:lnTo>
                  <a:lnTo>
                    <a:pt x="474" y="8"/>
                  </a:lnTo>
                  <a:lnTo>
                    <a:pt x="474" y="8"/>
                  </a:lnTo>
                  <a:lnTo>
                    <a:pt x="458" y="2"/>
                  </a:lnTo>
                  <a:lnTo>
                    <a:pt x="458" y="2"/>
                  </a:lnTo>
                  <a:lnTo>
                    <a:pt x="448" y="0"/>
                  </a:lnTo>
                  <a:lnTo>
                    <a:pt x="436" y="0"/>
                  </a:lnTo>
                  <a:lnTo>
                    <a:pt x="436" y="0"/>
                  </a:lnTo>
                  <a:lnTo>
                    <a:pt x="432" y="0"/>
                  </a:lnTo>
                  <a:lnTo>
                    <a:pt x="432" y="0"/>
                  </a:lnTo>
                  <a:lnTo>
                    <a:pt x="416" y="4"/>
                  </a:lnTo>
                  <a:lnTo>
                    <a:pt x="410" y="8"/>
                  </a:lnTo>
                  <a:lnTo>
                    <a:pt x="410" y="8"/>
                  </a:lnTo>
                  <a:lnTo>
                    <a:pt x="404" y="10"/>
                  </a:lnTo>
                  <a:lnTo>
                    <a:pt x="400" y="14"/>
                  </a:lnTo>
                  <a:lnTo>
                    <a:pt x="396" y="16"/>
                  </a:lnTo>
                  <a:lnTo>
                    <a:pt x="392" y="18"/>
                  </a:lnTo>
                  <a:lnTo>
                    <a:pt x="392" y="18"/>
                  </a:lnTo>
                  <a:lnTo>
                    <a:pt x="390" y="20"/>
                  </a:lnTo>
                  <a:lnTo>
                    <a:pt x="388" y="26"/>
                  </a:lnTo>
                  <a:lnTo>
                    <a:pt x="388" y="26"/>
                  </a:lnTo>
                  <a:lnTo>
                    <a:pt x="382" y="28"/>
                  </a:lnTo>
                  <a:lnTo>
                    <a:pt x="380" y="34"/>
                  </a:lnTo>
                  <a:lnTo>
                    <a:pt x="380" y="34"/>
                  </a:lnTo>
                  <a:lnTo>
                    <a:pt x="374" y="36"/>
                  </a:lnTo>
                  <a:lnTo>
                    <a:pt x="360" y="46"/>
                  </a:lnTo>
                  <a:lnTo>
                    <a:pt x="354" y="52"/>
                  </a:lnTo>
                  <a:lnTo>
                    <a:pt x="348" y="60"/>
                  </a:lnTo>
                  <a:lnTo>
                    <a:pt x="344" y="70"/>
                  </a:lnTo>
                  <a:lnTo>
                    <a:pt x="346" y="80"/>
                  </a:lnTo>
                  <a:lnTo>
                    <a:pt x="346" y="80"/>
                  </a:lnTo>
                  <a:lnTo>
                    <a:pt x="346" y="82"/>
                  </a:lnTo>
                  <a:lnTo>
                    <a:pt x="346" y="82"/>
                  </a:lnTo>
                  <a:lnTo>
                    <a:pt x="346" y="82"/>
                  </a:lnTo>
                  <a:lnTo>
                    <a:pt x="348" y="92"/>
                  </a:lnTo>
                  <a:lnTo>
                    <a:pt x="348" y="100"/>
                  </a:lnTo>
                  <a:lnTo>
                    <a:pt x="346" y="106"/>
                  </a:lnTo>
                  <a:lnTo>
                    <a:pt x="346" y="106"/>
                  </a:lnTo>
                  <a:lnTo>
                    <a:pt x="330" y="120"/>
                  </a:lnTo>
                  <a:lnTo>
                    <a:pt x="318" y="134"/>
                  </a:lnTo>
                  <a:lnTo>
                    <a:pt x="314" y="140"/>
                  </a:lnTo>
                  <a:lnTo>
                    <a:pt x="312" y="144"/>
                  </a:lnTo>
                  <a:lnTo>
                    <a:pt x="312" y="144"/>
                  </a:lnTo>
                  <a:lnTo>
                    <a:pt x="324" y="130"/>
                  </a:lnTo>
                  <a:lnTo>
                    <a:pt x="334" y="120"/>
                  </a:lnTo>
                  <a:lnTo>
                    <a:pt x="340" y="118"/>
                  </a:lnTo>
                  <a:lnTo>
                    <a:pt x="344" y="116"/>
                  </a:lnTo>
                  <a:lnTo>
                    <a:pt x="344" y="116"/>
                  </a:lnTo>
                  <a:lnTo>
                    <a:pt x="336" y="130"/>
                  </a:lnTo>
                  <a:lnTo>
                    <a:pt x="332" y="140"/>
                  </a:lnTo>
                  <a:lnTo>
                    <a:pt x="332" y="144"/>
                  </a:lnTo>
                  <a:lnTo>
                    <a:pt x="332" y="148"/>
                  </a:lnTo>
                  <a:lnTo>
                    <a:pt x="332" y="148"/>
                  </a:lnTo>
                  <a:lnTo>
                    <a:pt x="328" y="164"/>
                  </a:lnTo>
                  <a:lnTo>
                    <a:pt x="324" y="178"/>
                  </a:lnTo>
                  <a:lnTo>
                    <a:pt x="326" y="184"/>
                  </a:lnTo>
                  <a:lnTo>
                    <a:pt x="326" y="188"/>
                  </a:lnTo>
                  <a:lnTo>
                    <a:pt x="326" y="188"/>
                  </a:lnTo>
                  <a:lnTo>
                    <a:pt x="326" y="192"/>
                  </a:lnTo>
                  <a:lnTo>
                    <a:pt x="320" y="198"/>
                  </a:lnTo>
                  <a:lnTo>
                    <a:pt x="312" y="204"/>
                  </a:lnTo>
                  <a:lnTo>
                    <a:pt x="306" y="208"/>
                  </a:lnTo>
                  <a:lnTo>
                    <a:pt x="300" y="210"/>
                  </a:lnTo>
                  <a:lnTo>
                    <a:pt x="300" y="210"/>
                  </a:lnTo>
                  <a:lnTo>
                    <a:pt x="324" y="206"/>
                  </a:lnTo>
                  <a:lnTo>
                    <a:pt x="324" y="206"/>
                  </a:lnTo>
                  <a:lnTo>
                    <a:pt x="322" y="212"/>
                  </a:lnTo>
                  <a:lnTo>
                    <a:pt x="322" y="218"/>
                  </a:lnTo>
                  <a:lnTo>
                    <a:pt x="324" y="222"/>
                  </a:lnTo>
                  <a:lnTo>
                    <a:pt x="324" y="222"/>
                  </a:lnTo>
                  <a:lnTo>
                    <a:pt x="324" y="224"/>
                  </a:lnTo>
                  <a:lnTo>
                    <a:pt x="324" y="224"/>
                  </a:lnTo>
                  <a:lnTo>
                    <a:pt x="326" y="234"/>
                  </a:lnTo>
                  <a:lnTo>
                    <a:pt x="330" y="256"/>
                  </a:lnTo>
                  <a:lnTo>
                    <a:pt x="330" y="266"/>
                  </a:lnTo>
                  <a:lnTo>
                    <a:pt x="328" y="276"/>
                  </a:lnTo>
                  <a:lnTo>
                    <a:pt x="324" y="280"/>
                  </a:lnTo>
                  <a:lnTo>
                    <a:pt x="322" y="284"/>
                  </a:lnTo>
                  <a:lnTo>
                    <a:pt x="318" y="286"/>
                  </a:lnTo>
                  <a:lnTo>
                    <a:pt x="312" y="288"/>
                  </a:lnTo>
                  <a:lnTo>
                    <a:pt x="312" y="288"/>
                  </a:lnTo>
                  <a:lnTo>
                    <a:pt x="322" y="302"/>
                  </a:lnTo>
                  <a:lnTo>
                    <a:pt x="338" y="328"/>
                  </a:lnTo>
                  <a:lnTo>
                    <a:pt x="338" y="328"/>
                  </a:lnTo>
                  <a:lnTo>
                    <a:pt x="322" y="364"/>
                  </a:lnTo>
                  <a:lnTo>
                    <a:pt x="312" y="382"/>
                  </a:lnTo>
                  <a:lnTo>
                    <a:pt x="300" y="398"/>
                  </a:lnTo>
                  <a:lnTo>
                    <a:pt x="300" y="398"/>
                  </a:lnTo>
                  <a:lnTo>
                    <a:pt x="296" y="420"/>
                  </a:lnTo>
                  <a:lnTo>
                    <a:pt x="290" y="438"/>
                  </a:lnTo>
                  <a:lnTo>
                    <a:pt x="282" y="456"/>
                  </a:lnTo>
                  <a:lnTo>
                    <a:pt x="274" y="474"/>
                  </a:lnTo>
                  <a:lnTo>
                    <a:pt x="266" y="490"/>
                  </a:lnTo>
                  <a:lnTo>
                    <a:pt x="258" y="508"/>
                  </a:lnTo>
                  <a:lnTo>
                    <a:pt x="250" y="528"/>
                  </a:lnTo>
                  <a:lnTo>
                    <a:pt x="246" y="550"/>
                  </a:lnTo>
                  <a:lnTo>
                    <a:pt x="246" y="550"/>
                  </a:lnTo>
                  <a:lnTo>
                    <a:pt x="230" y="580"/>
                  </a:lnTo>
                  <a:lnTo>
                    <a:pt x="220" y="606"/>
                  </a:lnTo>
                  <a:lnTo>
                    <a:pt x="212" y="626"/>
                  </a:lnTo>
                  <a:lnTo>
                    <a:pt x="206" y="636"/>
                  </a:lnTo>
                  <a:lnTo>
                    <a:pt x="206" y="636"/>
                  </a:lnTo>
                  <a:lnTo>
                    <a:pt x="204" y="640"/>
                  </a:lnTo>
                  <a:lnTo>
                    <a:pt x="202" y="648"/>
                  </a:lnTo>
                  <a:lnTo>
                    <a:pt x="200" y="652"/>
                  </a:lnTo>
                  <a:lnTo>
                    <a:pt x="200" y="652"/>
                  </a:lnTo>
                  <a:lnTo>
                    <a:pt x="188" y="662"/>
                  </a:lnTo>
                  <a:lnTo>
                    <a:pt x="176" y="672"/>
                  </a:lnTo>
                  <a:lnTo>
                    <a:pt x="168" y="684"/>
                  </a:lnTo>
                  <a:lnTo>
                    <a:pt x="160" y="698"/>
                  </a:lnTo>
                  <a:lnTo>
                    <a:pt x="160" y="698"/>
                  </a:lnTo>
                  <a:lnTo>
                    <a:pt x="132" y="696"/>
                  </a:lnTo>
                  <a:lnTo>
                    <a:pt x="108" y="698"/>
                  </a:lnTo>
                  <a:lnTo>
                    <a:pt x="96" y="700"/>
                  </a:lnTo>
                  <a:lnTo>
                    <a:pt x="88" y="704"/>
                  </a:lnTo>
                  <a:lnTo>
                    <a:pt x="80" y="708"/>
                  </a:lnTo>
                  <a:lnTo>
                    <a:pt x="72" y="714"/>
                  </a:lnTo>
                  <a:lnTo>
                    <a:pt x="66" y="720"/>
                  </a:lnTo>
                  <a:lnTo>
                    <a:pt x="60" y="728"/>
                  </a:lnTo>
                  <a:lnTo>
                    <a:pt x="50" y="746"/>
                  </a:lnTo>
                  <a:lnTo>
                    <a:pt x="42" y="768"/>
                  </a:lnTo>
                  <a:lnTo>
                    <a:pt x="36" y="792"/>
                  </a:lnTo>
                  <a:lnTo>
                    <a:pt x="36" y="792"/>
                  </a:lnTo>
                  <a:lnTo>
                    <a:pt x="30" y="812"/>
                  </a:lnTo>
                  <a:lnTo>
                    <a:pt x="24" y="830"/>
                  </a:lnTo>
                  <a:lnTo>
                    <a:pt x="10" y="862"/>
                  </a:lnTo>
                  <a:lnTo>
                    <a:pt x="6" y="878"/>
                  </a:lnTo>
                  <a:lnTo>
                    <a:pt x="2" y="894"/>
                  </a:lnTo>
                  <a:lnTo>
                    <a:pt x="0" y="910"/>
                  </a:lnTo>
                  <a:lnTo>
                    <a:pt x="2" y="926"/>
                  </a:lnTo>
                  <a:lnTo>
                    <a:pt x="2" y="926"/>
                  </a:lnTo>
                  <a:lnTo>
                    <a:pt x="32" y="942"/>
                  </a:lnTo>
                  <a:lnTo>
                    <a:pt x="64" y="956"/>
                  </a:lnTo>
                  <a:lnTo>
                    <a:pt x="96" y="970"/>
                  </a:lnTo>
                  <a:lnTo>
                    <a:pt x="128" y="982"/>
                  </a:lnTo>
                  <a:lnTo>
                    <a:pt x="198" y="1004"/>
                  </a:lnTo>
                  <a:lnTo>
                    <a:pt x="268" y="1024"/>
                  </a:lnTo>
                  <a:lnTo>
                    <a:pt x="268" y="1024"/>
                  </a:lnTo>
                  <a:lnTo>
                    <a:pt x="270" y="1026"/>
                  </a:lnTo>
                  <a:lnTo>
                    <a:pt x="270" y="1028"/>
                  </a:lnTo>
                  <a:lnTo>
                    <a:pt x="268" y="1038"/>
                  </a:lnTo>
                  <a:lnTo>
                    <a:pt x="268" y="1038"/>
                  </a:lnTo>
                  <a:close/>
                  <a:moveTo>
                    <a:pt x="258" y="668"/>
                  </a:moveTo>
                  <a:lnTo>
                    <a:pt x="258" y="668"/>
                  </a:lnTo>
                  <a:lnTo>
                    <a:pt x="258" y="662"/>
                  </a:lnTo>
                  <a:lnTo>
                    <a:pt x="258" y="662"/>
                  </a:lnTo>
                  <a:lnTo>
                    <a:pt x="262" y="660"/>
                  </a:lnTo>
                  <a:lnTo>
                    <a:pt x="264" y="658"/>
                  </a:lnTo>
                  <a:lnTo>
                    <a:pt x="266" y="654"/>
                  </a:lnTo>
                  <a:lnTo>
                    <a:pt x="264" y="650"/>
                  </a:lnTo>
                  <a:lnTo>
                    <a:pt x="264" y="650"/>
                  </a:lnTo>
                  <a:lnTo>
                    <a:pt x="266" y="640"/>
                  </a:lnTo>
                  <a:lnTo>
                    <a:pt x="268" y="638"/>
                  </a:lnTo>
                  <a:lnTo>
                    <a:pt x="268" y="638"/>
                  </a:lnTo>
                  <a:lnTo>
                    <a:pt x="274" y="640"/>
                  </a:lnTo>
                  <a:lnTo>
                    <a:pt x="282" y="640"/>
                  </a:lnTo>
                  <a:lnTo>
                    <a:pt x="282" y="640"/>
                  </a:lnTo>
                  <a:lnTo>
                    <a:pt x="284" y="630"/>
                  </a:lnTo>
                  <a:lnTo>
                    <a:pt x="286" y="622"/>
                  </a:lnTo>
                  <a:lnTo>
                    <a:pt x="294" y="606"/>
                  </a:lnTo>
                  <a:lnTo>
                    <a:pt x="302" y="590"/>
                  </a:lnTo>
                  <a:lnTo>
                    <a:pt x="310" y="574"/>
                  </a:lnTo>
                  <a:lnTo>
                    <a:pt x="310" y="574"/>
                  </a:lnTo>
                  <a:lnTo>
                    <a:pt x="346" y="576"/>
                  </a:lnTo>
                  <a:lnTo>
                    <a:pt x="360" y="578"/>
                  </a:lnTo>
                  <a:lnTo>
                    <a:pt x="364" y="578"/>
                  </a:lnTo>
                  <a:lnTo>
                    <a:pt x="364" y="580"/>
                  </a:lnTo>
                  <a:lnTo>
                    <a:pt x="364" y="580"/>
                  </a:lnTo>
                  <a:lnTo>
                    <a:pt x="364" y="602"/>
                  </a:lnTo>
                  <a:lnTo>
                    <a:pt x="362" y="616"/>
                  </a:lnTo>
                  <a:lnTo>
                    <a:pt x="360" y="626"/>
                  </a:lnTo>
                  <a:lnTo>
                    <a:pt x="356" y="638"/>
                  </a:lnTo>
                  <a:lnTo>
                    <a:pt x="356" y="638"/>
                  </a:lnTo>
                  <a:lnTo>
                    <a:pt x="348" y="654"/>
                  </a:lnTo>
                  <a:lnTo>
                    <a:pt x="344" y="670"/>
                  </a:lnTo>
                  <a:lnTo>
                    <a:pt x="340" y="688"/>
                  </a:lnTo>
                  <a:lnTo>
                    <a:pt x="338" y="708"/>
                  </a:lnTo>
                  <a:lnTo>
                    <a:pt x="336" y="744"/>
                  </a:lnTo>
                  <a:lnTo>
                    <a:pt x="336" y="774"/>
                  </a:lnTo>
                  <a:lnTo>
                    <a:pt x="336" y="774"/>
                  </a:lnTo>
                  <a:lnTo>
                    <a:pt x="336" y="776"/>
                  </a:lnTo>
                  <a:lnTo>
                    <a:pt x="332" y="776"/>
                  </a:lnTo>
                  <a:lnTo>
                    <a:pt x="318" y="768"/>
                  </a:lnTo>
                  <a:lnTo>
                    <a:pt x="302" y="756"/>
                  </a:lnTo>
                  <a:lnTo>
                    <a:pt x="288" y="744"/>
                  </a:lnTo>
                  <a:lnTo>
                    <a:pt x="288" y="744"/>
                  </a:lnTo>
                  <a:lnTo>
                    <a:pt x="282" y="718"/>
                  </a:lnTo>
                  <a:lnTo>
                    <a:pt x="276" y="698"/>
                  </a:lnTo>
                  <a:lnTo>
                    <a:pt x="268" y="684"/>
                  </a:lnTo>
                  <a:lnTo>
                    <a:pt x="258" y="668"/>
                  </a:lnTo>
                  <a:lnTo>
                    <a:pt x="258" y="66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74" name="Freeform 122">
              <a:extLst>
                <a:ext uri="{FF2B5EF4-FFF2-40B4-BE49-F238E27FC236}">
                  <a16:creationId xmlns:a16="http://schemas.microsoft.com/office/drawing/2014/main" id="{0E486AFF-FB1A-458E-AA58-373AF85955B2}"/>
                </a:ext>
              </a:extLst>
            </p:cNvPr>
            <p:cNvSpPr>
              <a:spLocks/>
            </p:cNvSpPr>
            <p:nvPr/>
          </p:nvSpPr>
          <p:spPr bwMode="auto">
            <a:xfrm>
              <a:off x="3924394" y="3924647"/>
              <a:ext cx="7027" cy="0"/>
            </a:xfrm>
            <a:custGeom>
              <a:avLst/>
              <a:gdLst>
                <a:gd name="T0" fmla="*/ 6 w 6"/>
                <a:gd name="T1" fmla="*/ 6 w 6"/>
                <a:gd name="T2" fmla="*/ 0 w 6"/>
                <a:gd name="T3" fmla="*/ 0 w 6"/>
                <a:gd name="T4" fmla="*/ 6 w 6"/>
                <a:gd name="T5" fmla="*/ 6 w 6"/>
              </a:gdLst>
              <a:ahLst/>
              <a:cxnLst>
                <a:cxn ang="0">
                  <a:pos x="T0" y="0"/>
                </a:cxn>
                <a:cxn ang="0">
                  <a:pos x="T1" y="0"/>
                </a:cxn>
                <a:cxn ang="0">
                  <a:pos x="T2" y="0"/>
                </a:cxn>
                <a:cxn ang="0">
                  <a:pos x="T3" y="0"/>
                </a:cxn>
                <a:cxn ang="0">
                  <a:pos x="T4" y="0"/>
                </a:cxn>
                <a:cxn ang="0">
                  <a:pos x="T5" y="0"/>
                </a:cxn>
              </a:cxnLst>
              <a:rect l="0" t="0" r="r" b="b"/>
              <a:pathLst>
                <a:path w="6">
                  <a:moveTo>
                    <a:pt x="6" y="0"/>
                  </a:moveTo>
                  <a:lnTo>
                    <a:pt x="6" y="0"/>
                  </a:lnTo>
                  <a:lnTo>
                    <a:pt x="0" y="0"/>
                  </a:lnTo>
                  <a:lnTo>
                    <a:pt x="0" y="0"/>
                  </a:lnTo>
                  <a:lnTo>
                    <a:pt x="6" y="0"/>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75" name="Freeform 123">
              <a:extLst>
                <a:ext uri="{FF2B5EF4-FFF2-40B4-BE49-F238E27FC236}">
                  <a16:creationId xmlns:a16="http://schemas.microsoft.com/office/drawing/2014/main" id="{754D262E-D20D-4C4D-BDA2-574877546197}"/>
                </a:ext>
              </a:extLst>
            </p:cNvPr>
            <p:cNvSpPr>
              <a:spLocks/>
            </p:cNvSpPr>
            <p:nvPr/>
          </p:nvSpPr>
          <p:spPr bwMode="auto">
            <a:xfrm>
              <a:off x="3971241" y="4561373"/>
              <a:ext cx="32793" cy="100722"/>
            </a:xfrm>
            <a:custGeom>
              <a:avLst/>
              <a:gdLst>
                <a:gd name="T0" fmla="*/ 22 w 28"/>
                <a:gd name="T1" fmla="*/ 16 h 86"/>
                <a:gd name="T2" fmla="*/ 22 w 28"/>
                <a:gd name="T3" fmla="*/ 16 h 86"/>
                <a:gd name="T4" fmla="*/ 20 w 28"/>
                <a:gd name="T5" fmla="*/ 32 h 86"/>
                <a:gd name="T6" fmla="*/ 18 w 28"/>
                <a:gd name="T7" fmla="*/ 42 h 86"/>
                <a:gd name="T8" fmla="*/ 12 w 28"/>
                <a:gd name="T9" fmla="*/ 50 h 86"/>
                <a:gd name="T10" fmla="*/ 6 w 28"/>
                <a:gd name="T11" fmla="*/ 66 h 86"/>
                <a:gd name="T12" fmla="*/ 6 w 28"/>
                <a:gd name="T13" fmla="*/ 66 h 86"/>
                <a:gd name="T14" fmla="*/ 0 w 28"/>
                <a:gd name="T15" fmla="*/ 82 h 86"/>
                <a:gd name="T16" fmla="*/ 0 w 28"/>
                <a:gd name="T17" fmla="*/ 86 h 86"/>
                <a:gd name="T18" fmla="*/ 0 w 28"/>
                <a:gd name="T19" fmla="*/ 86 h 86"/>
                <a:gd name="T20" fmla="*/ 8 w 28"/>
                <a:gd name="T21" fmla="*/ 76 h 86"/>
                <a:gd name="T22" fmla="*/ 8 w 28"/>
                <a:gd name="T23" fmla="*/ 76 h 86"/>
                <a:gd name="T24" fmla="*/ 16 w 28"/>
                <a:gd name="T25" fmla="*/ 58 h 86"/>
                <a:gd name="T26" fmla="*/ 24 w 28"/>
                <a:gd name="T27" fmla="*/ 34 h 86"/>
                <a:gd name="T28" fmla="*/ 28 w 28"/>
                <a:gd name="T29" fmla="*/ 10 h 86"/>
                <a:gd name="T30" fmla="*/ 28 w 28"/>
                <a:gd name="T31" fmla="*/ 4 h 86"/>
                <a:gd name="T32" fmla="*/ 26 w 28"/>
                <a:gd name="T33" fmla="*/ 2 h 86"/>
                <a:gd name="T34" fmla="*/ 24 w 28"/>
                <a:gd name="T35" fmla="*/ 0 h 86"/>
                <a:gd name="T36" fmla="*/ 24 w 28"/>
                <a:gd name="T37" fmla="*/ 0 h 86"/>
                <a:gd name="T38" fmla="*/ 18 w 28"/>
                <a:gd name="T39" fmla="*/ 0 h 86"/>
                <a:gd name="T40" fmla="*/ 16 w 28"/>
                <a:gd name="T41" fmla="*/ 0 h 86"/>
                <a:gd name="T42" fmla="*/ 16 w 28"/>
                <a:gd name="T43" fmla="*/ 2 h 86"/>
                <a:gd name="T44" fmla="*/ 20 w 28"/>
                <a:gd name="T45" fmla="*/ 8 h 86"/>
                <a:gd name="T46" fmla="*/ 22 w 28"/>
                <a:gd name="T47" fmla="*/ 16 h 86"/>
                <a:gd name="T48" fmla="*/ 22 w 28"/>
                <a:gd name="T49" fmla="*/ 1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 h="86">
                  <a:moveTo>
                    <a:pt x="22" y="16"/>
                  </a:moveTo>
                  <a:lnTo>
                    <a:pt x="22" y="16"/>
                  </a:lnTo>
                  <a:lnTo>
                    <a:pt x="20" y="32"/>
                  </a:lnTo>
                  <a:lnTo>
                    <a:pt x="18" y="42"/>
                  </a:lnTo>
                  <a:lnTo>
                    <a:pt x="12" y="50"/>
                  </a:lnTo>
                  <a:lnTo>
                    <a:pt x="6" y="66"/>
                  </a:lnTo>
                  <a:lnTo>
                    <a:pt x="6" y="66"/>
                  </a:lnTo>
                  <a:lnTo>
                    <a:pt x="0" y="82"/>
                  </a:lnTo>
                  <a:lnTo>
                    <a:pt x="0" y="86"/>
                  </a:lnTo>
                  <a:lnTo>
                    <a:pt x="0" y="86"/>
                  </a:lnTo>
                  <a:lnTo>
                    <a:pt x="8" y="76"/>
                  </a:lnTo>
                  <a:lnTo>
                    <a:pt x="8" y="76"/>
                  </a:lnTo>
                  <a:lnTo>
                    <a:pt x="16" y="58"/>
                  </a:lnTo>
                  <a:lnTo>
                    <a:pt x="24" y="34"/>
                  </a:lnTo>
                  <a:lnTo>
                    <a:pt x="28" y="10"/>
                  </a:lnTo>
                  <a:lnTo>
                    <a:pt x="28" y="4"/>
                  </a:lnTo>
                  <a:lnTo>
                    <a:pt x="26" y="2"/>
                  </a:lnTo>
                  <a:lnTo>
                    <a:pt x="24" y="0"/>
                  </a:lnTo>
                  <a:lnTo>
                    <a:pt x="24" y="0"/>
                  </a:lnTo>
                  <a:lnTo>
                    <a:pt x="18" y="0"/>
                  </a:lnTo>
                  <a:lnTo>
                    <a:pt x="16" y="0"/>
                  </a:lnTo>
                  <a:lnTo>
                    <a:pt x="16" y="2"/>
                  </a:lnTo>
                  <a:lnTo>
                    <a:pt x="20" y="8"/>
                  </a:lnTo>
                  <a:lnTo>
                    <a:pt x="22" y="16"/>
                  </a:lnTo>
                  <a:lnTo>
                    <a:pt x="22"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76" name="Freeform 124">
              <a:extLst>
                <a:ext uri="{FF2B5EF4-FFF2-40B4-BE49-F238E27FC236}">
                  <a16:creationId xmlns:a16="http://schemas.microsoft.com/office/drawing/2014/main" id="{C1C95E47-C3E1-455F-BF14-59D1A6B6B456}"/>
                </a:ext>
              </a:extLst>
            </p:cNvPr>
            <p:cNvSpPr>
              <a:spLocks/>
            </p:cNvSpPr>
            <p:nvPr/>
          </p:nvSpPr>
          <p:spPr bwMode="auto">
            <a:xfrm>
              <a:off x="3800248" y="4373984"/>
              <a:ext cx="84325" cy="77298"/>
            </a:xfrm>
            <a:custGeom>
              <a:avLst/>
              <a:gdLst>
                <a:gd name="T0" fmla="*/ 4 w 72"/>
                <a:gd name="T1" fmla="*/ 44 h 66"/>
                <a:gd name="T2" fmla="*/ 4 w 72"/>
                <a:gd name="T3" fmla="*/ 44 h 66"/>
                <a:gd name="T4" fmla="*/ 12 w 72"/>
                <a:gd name="T5" fmla="*/ 48 h 66"/>
                <a:gd name="T6" fmla="*/ 24 w 72"/>
                <a:gd name="T7" fmla="*/ 56 h 66"/>
                <a:gd name="T8" fmla="*/ 40 w 72"/>
                <a:gd name="T9" fmla="*/ 62 h 66"/>
                <a:gd name="T10" fmla="*/ 60 w 72"/>
                <a:gd name="T11" fmla="*/ 66 h 66"/>
                <a:gd name="T12" fmla="*/ 60 w 72"/>
                <a:gd name="T13" fmla="*/ 66 h 66"/>
                <a:gd name="T14" fmla="*/ 66 w 72"/>
                <a:gd name="T15" fmla="*/ 62 h 66"/>
                <a:gd name="T16" fmla="*/ 70 w 72"/>
                <a:gd name="T17" fmla="*/ 52 h 66"/>
                <a:gd name="T18" fmla="*/ 72 w 72"/>
                <a:gd name="T19" fmla="*/ 46 h 66"/>
                <a:gd name="T20" fmla="*/ 72 w 72"/>
                <a:gd name="T21" fmla="*/ 38 h 66"/>
                <a:gd name="T22" fmla="*/ 70 w 72"/>
                <a:gd name="T23" fmla="*/ 32 h 66"/>
                <a:gd name="T24" fmla="*/ 64 w 72"/>
                <a:gd name="T25" fmla="*/ 24 h 66"/>
                <a:gd name="T26" fmla="*/ 64 w 72"/>
                <a:gd name="T27" fmla="*/ 24 h 66"/>
                <a:gd name="T28" fmla="*/ 60 w 72"/>
                <a:gd name="T29" fmla="*/ 22 h 66"/>
                <a:gd name="T30" fmla="*/ 52 w 72"/>
                <a:gd name="T31" fmla="*/ 24 h 66"/>
                <a:gd name="T32" fmla="*/ 44 w 72"/>
                <a:gd name="T33" fmla="*/ 22 h 66"/>
                <a:gd name="T34" fmla="*/ 38 w 72"/>
                <a:gd name="T35" fmla="*/ 20 h 66"/>
                <a:gd name="T36" fmla="*/ 32 w 72"/>
                <a:gd name="T37" fmla="*/ 18 h 66"/>
                <a:gd name="T38" fmla="*/ 32 w 72"/>
                <a:gd name="T39" fmla="*/ 18 h 66"/>
                <a:gd name="T40" fmla="*/ 22 w 72"/>
                <a:gd name="T41" fmla="*/ 10 h 66"/>
                <a:gd name="T42" fmla="*/ 16 w 72"/>
                <a:gd name="T43" fmla="*/ 4 h 66"/>
                <a:gd name="T44" fmla="*/ 12 w 72"/>
                <a:gd name="T45" fmla="*/ 0 h 66"/>
                <a:gd name="T46" fmla="*/ 10 w 72"/>
                <a:gd name="T47" fmla="*/ 0 h 66"/>
                <a:gd name="T48" fmla="*/ 8 w 72"/>
                <a:gd name="T49" fmla="*/ 2 h 66"/>
                <a:gd name="T50" fmla="*/ 8 w 72"/>
                <a:gd name="T51" fmla="*/ 2 h 66"/>
                <a:gd name="T52" fmla="*/ 4 w 72"/>
                <a:gd name="T53" fmla="*/ 14 h 66"/>
                <a:gd name="T54" fmla="*/ 0 w 72"/>
                <a:gd name="T55" fmla="*/ 26 h 66"/>
                <a:gd name="T56" fmla="*/ 0 w 72"/>
                <a:gd name="T57" fmla="*/ 36 h 66"/>
                <a:gd name="T58" fmla="*/ 2 w 72"/>
                <a:gd name="T59" fmla="*/ 40 h 66"/>
                <a:gd name="T60" fmla="*/ 4 w 72"/>
                <a:gd name="T61" fmla="*/ 44 h 66"/>
                <a:gd name="T62" fmla="*/ 4 w 72"/>
                <a:gd name="T63" fmla="*/ 4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2" h="66">
                  <a:moveTo>
                    <a:pt x="4" y="44"/>
                  </a:moveTo>
                  <a:lnTo>
                    <a:pt x="4" y="44"/>
                  </a:lnTo>
                  <a:lnTo>
                    <a:pt x="12" y="48"/>
                  </a:lnTo>
                  <a:lnTo>
                    <a:pt x="24" y="56"/>
                  </a:lnTo>
                  <a:lnTo>
                    <a:pt x="40" y="62"/>
                  </a:lnTo>
                  <a:lnTo>
                    <a:pt x="60" y="66"/>
                  </a:lnTo>
                  <a:lnTo>
                    <a:pt x="60" y="66"/>
                  </a:lnTo>
                  <a:lnTo>
                    <a:pt x="66" y="62"/>
                  </a:lnTo>
                  <a:lnTo>
                    <a:pt x="70" y="52"/>
                  </a:lnTo>
                  <a:lnTo>
                    <a:pt x="72" y="46"/>
                  </a:lnTo>
                  <a:lnTo>
                    <a:pt x="72" y="38"/>
                  </a:lnTo>
                  <a:lnTo>
                    <a:pt x="70" y="32"/>
                  </a:lnTo>
                  <a:lnTo>
                    <a:pt x="64" y="24"/>
                  </a:lnTo>
                  <a:lnTo>
                    <a:pt x="64" y="24"/>
                  </a:lnTo>
                  <a:lnTo>
                    <a:pt x="60" y="22"/>
                  </a:lnTo>
                  <a:lnTo>
                    <a:pt x="52" y="24"/>
                  </a:lnTo>
                  <a:lnTo>
                    <a:pt x="44" y="22"/>
                  </a:lnTo>
                  <a:lnTo>
                    <a:pt x="38" y="20"/>
                  </a:lnTo>
                  <a:lnTo>
                    <a:pt x="32" y="18"/>
                  </a:lnTo>
                  <a:lnTo>
                    <a:pt x="32" y="18"/>
                  </a:lnTo>
                  <a:lnTo>
                    <a:pt x="22" y="10"/>
                  </a:lnTo>
                  <a:lnTo>
                    <a:pt x="16" y="4"/>
                  </a:lnTo>
                  <a:lnTo>
                    <a:pt x="12" y="0"/>
                  </a:lnTo>
                  <a:lnTo>
                    <a:pt x="10" y="0"/>
                  </a:lnTo>
                  <a:lnTo>
                    <a:pt x="8" y="2"/>
                  </a:lnTo>
                  <a:lnTo>
                    <a:pt x="8" y="2"/>
                  </a:lnTo>
                  <a:lnTo>
                    <a:pt x="4" y="14"/>
                  </a:lnTo>
                  <a:lnTo>
                    <a:pt x="0" y="26"/>
                  </a:lnTo>
                  <a:lnTo>
                    <a:pt x="0" y="36"/>
                  </a:lnTo>
                  <a:lnTo>
                    <a:pt x="2" y="40"/>
                  </a:lnTo>
                  <a:lnTo>
                    <a:pt x="4" y="44"/>
                  </a:lnTo>
                  <a:lnTo>
                    <a:pt x="4"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77" name="Freeform 125">
              <a:extLst>
                <a:ext uri="{FF2B5EF4-FFF2-40B4-BE49-F238E27FC236}">
                  <a16:creationId xmlns:a16="http://schemas.microsoft.com/office/drawing/2014/main" id="{F6E80B34-8884-4E95-A624-28D7EA693706}"/>
                </a:ext>
              </a:extLst>
            </p:cNvPr>
            <p:cNvSpPr>
              <a:spLocks/>
            </p:cNvSpPr>
            <p:nvPr/>
          </p:nvSpPr>
          <p:spPr bwMode="auto">
            <a:xfrm>
              <a:off x="4048539" y="3788390"/>
              <a:ext cx="145227" cy="213156"/>
            </a:xfrm>
            <a:custGeom>
              <a:avLst/>
              <a:gdLst>
                <a:gd name="T0" fmla="*/ 104 w 124"/>
                <a:gd name="T1" fmla="*/ 54 h 182"/>
                <a:gd name="T2" fmla="*/ 104 w 124"/>
                <a:gd name="T3" fmla="*/ 54 h 182"/>
                <a:gd name="T4" fmla="*/ 104 w 124"/>
                <a:gd name="T5" fmla="*/ 56 h 182"/>
                <a:gd name="T6" fmla="*/ 102 w 124"/>
                <a:gd name="T7" fmla="*/ 60 h 182"/>
                <a:gd name="T8" fmla="*/ 98 w 124"/>
                <a:gd name="T9" fmla="*/ 68 h 182"/>
                <a:gd name="T10" fmla="*/ 96 w 124"/>
                <a:gd name="T11" fmla="*/ 72 h 182"/>
                <a:gd name="T12" fmla="*/ 94 w 124"/>
                <a:gd name="T13" fmla="*/ 78 h 182"/>
                <a:gd name="T14" fmla="*/ 94 w 124"/>
                <a:gd name="T15" fmla="*/ 82 h 182"/>
                <a:gd name="T16" fmla="*/ 98 w 124"/>
                <a:gd name="T17" fmla="*/ 88 h 182"/>
                <a:gd name="T18" fmla="*/ 98 w 124"/>
                <a:gd name="T19" fmla="*/ 88 h 182"/>
                <a:gd name="T20" fmla="*/ 106 w 124"/>
                <a:gd name="T21" fmla="*/ 102 h 182"/>
                <a:gd name="T22" fmla="*/ 112 w 124"/>
                <a:gd name="T23" fmla="*/ 114 h 182"/>
                <a:gd name="T24" fmla="*/ 114 w 124"/>
                <a:gd name="T25" fmla="*/ 124 h 182"/>
                <a:gd name="T26" fmla="*/ 116 w 124"/>
                <a:gd name="T27" fmla="*/ 136 h 182"/>
                <a:gd name="T28" fmla="*/ 116 w 124"/>
                <a:gd name="T29" fmla="*/ 136 h 182"/>
                <a:gd name="T30" fmla="*/ 124 w 124"/>
                <a:gd name="T31" fmla="*/ 182 h 182"/>
                <a:gd name="T32" fmla="*/ 120 w 124"/>
                <a:gd name="T33" fmla="*/ 178 h 182"/>
                <a:gd name="T34" fmla="*/ 116 w 124"/>
                <a:gd name="T35" fmla="*/ 166 h 182"/>
                <a:gd name="T36" fmla="*/ 116 w 124"/>
                <a:gd name="T37" fmla="*/ 166 h 182"/>
                <a:gd name="T38" fmla="*/ 106 w 124"/>
                <a:gd name="T39" fmla="*/ 144 h 182"/>
                <a:gd name="T40" fmla="*/ 102 w 124"/>
                <a:gd name="T41" fmla="*/ 130 h 182"/>
                <a:gd name="T42" fmla="*/ 98 w 124"/>
                <a:gd name="T43" fmla="*/ 118 h 182"/>
                <a:gd name="T44" fmla="*/ 96 w 124"/>
                <a:gd name="T45" fmla="*/ 112 h 182"/>
                <a:gd name="T46" fmla="*/ 90 w 124"/>
                <a:gd name="T47" fmla="*/ 104 h 182"/>
                <a:gd name="T48" fmla="*/ 90 w 124"/>
                <a:gd name="T49" fmla="*/ 104 h 182"/>
                <a:gd name="T50" fmla="*/ 52 w 124"/>
                <a:gd name="T51" fmla="*/ 54 h 182"/>
                <a:gd name="T52" fmla="*/ 38 w 124"/>
                <a:gd name="T53" fmla="*/ 36 h 182"/>
                <a:gd name="T54" fmla="*/ 24 w 124"/>
                <a:gd name="T55" fmla="*/ 24 h 182"/>
                <a:gd name="T56" fmla="*/ 24 w 124"/>
                <a:gd name="T57" fmla="*/ 24 h 182"/>
                <a:gd name="T58" fmla="*/ 2 w 124"/>
                <a:gd name="T59" fmla="*/ 4 h 182"/>
                <a:gd name="T60" fmla="*/ 0 w 124"/>
                <a:gd name="T61" fmla="*/ 0 h 182"/>
                <a:gd name="T62" fmla="*/ 0 w 124"/>
                <a:gd name="T63" fmla="*/ 0 h 182"/>
                <a:gd name="T64" fmla="*/ 0 w 124"/>
                <a:gd name="T65" fmla="*/ 0 h 182"/>
                <a:gd name="T66" fmla="*/ 14 w 124"/>
                <a:gd name="T67" fmla="*/ 6 h 182"/>
                <a:gd name="T68" fmla="*/ 38 w 124"/>
                <a:gd name="T69" fmla="*/ 20 h 182"/>
                <a:gd name="T70" fmla="*/ 38 w 124"/>
                <a:gd name="T71" fmla="*/ 20 h 182"/>
                <a:gd name="T72" fmla="*/ 48 w 124"/>
                <a:gd name="T73" fmla="*/ 24 h 182"/>
                <a:gd name="T74" fmla="*/ 58 w 124"/>
                <a:gd name="T75" fmla="*/ 28 h 182"/>
                <a:gd name="T76" fmla="*/ 80 w 124"/>
                <a:gd name="T77" fmla="*/ 36 h 182"/>
                <a:gd name="T78" fmla="*/ 88 w 124"/>
                <a:gd name="T79" fmla="*/ 38 h 182"/>
                <a:gd name="T80" fmla="*/ 96 w 124"/>
                <a:gd name="T81" fmla="*/ 42 h 182"/>
                <a:gd name="T82" fmla="*/ 100 w 124"/>
                <a:gd name="T83" fmla="*/ 48 h 182"/>
                <a:gd name="T84" fmla="*/ 104 w 124"/>
                <a:gd name="T85" fmla="*/ 54 h 182"/>
                <a:gd name="T86" fmla="*/ 104 w 124"/>
                <a:gd name="T87" fmla="*/ 5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 h="182">
                  <a:moveTo>
                    <a:pt x="104" y="54"/>
                  </a:moveTo>
                  <a:lnTo>
                    <a:pt x="104" y="54"/>
                  </a:lnTo>
                  <a:lnTo>
                    <a:pt x="104" y="56"/>
                  </a:lnTo>
                  <a:lnTo>
                    <a:pt x="102" y="60"/>
                  </a:lnTo>
                  <a:lnTo>
                    <a:pt x="98" y="68"/>
                  </a:lnTo>
                  <a:lnTo>
                    <a:pt x="96" y="72"/>
                  </a:lnTo>
                  <a:lnTo>
                    <a:pt x="94" y="78"/>
                  </a:lnTo>
                  <a:lnTo>
                    <a:pt x="94" y="82"/>
                  </a:lnTo>
                  <a:lnTo>
                    <a:pt x="98" y="88"/>
                  </a:lnTo>
                  <a:lnTo>
                    <a:pt x="98" y="88"/>
                  </a:lnTo>
                  <a:lnTo>
                    <a:pt x="106" y="102"/>
                  </a:lnTo>
                  <a:lnTo>
                    <a:pt x="112" y="114"/>
                  </a:lnTo>
                  <a:lnTo>
                    <a:pt x="114" y="124"/>
                  </a:lnTo>
                  <a:lnTo>
                    <a:pt x="116" y="136"/>
                  </a:lnTo>
                  <a:lnTo>
                    <a:pt x="116" y="136"/>
                  </a:lnTo>
                  <a:lnTo>
                    <a:pt x="124" y="182"/>
                  </a:lnTo>
                  <a:lnTo>
                    <a:pt x="120" y="178"/>
                  </a:lnTo>
                  <a:lnTo>
                    <a:pt x="116" y="166"/>
                  </a:lnTo>
                  <a:lnTo>
                    <a:pt x="116" y="166"/>
                  </a:lnTo>
                  <a:lnTo>
                    <a:pt x="106" y="144"/>
                  </a:lnTo>
                  <a:lnTo>
                    <a:pt x="102" y="130"/>
                  </a:lnTo>
                  <a:lnTo>
                    <a:pt x="98" y="118"/>
                  </a:lnTo>
                  <a:lnTo>
                    <a:pt x="96" y="112"/>
                  </a:lnTo>
                  <a:lnTo>
                    <a:pt x="90" y="104"/>
                  </a:lnTo>
                  <a:lnTo>
                    <a:pt x="90" y="104"/>
                  </a:lnTo>
                  <a:lnTo>
                    <a:pt x="52" y="54"/>
                  </a:lnTo>
                  <a:lnTo>
                    <a:pt x="38" y="36"/>
                  </a:lnTo>
                  <a:lnTo>
                    <a:pt x="24" y="24"/>
                  </a:lnTo>
                  <a:lnTo>
                    <a:pt x="24" y="24"/>
                  </a:lnTo>
                  <a:lnTo>
                    <a:pt x="2" y="4"/>
                  </a:lnTo>
                  <a:lnTo>
                    <a:pt x="0" y="0"/>
                  </a:lnTo>
                  <a:lnTo>
                    <a:pt x="0" y="0"/>
                  </a:lnTo>
                  <a:lnTo>
                    <a:pt x="0" y="0"/>
                  </a:lnTo>
                  <a:lnTo>
                    <a:pt x="14" y="6"/>
                  </a:lnTo>
                  <a:lnTo>
                    <a:pt x="38" y="20"/>
                  </a:lnTo>
                  <a:lnTo>
                    <a:pt x="38" y="20"/>
                  </a:lnTo>
                  <a:lnTo>
                    <a:pt x="48" y="24"/>
                  </a:lnTo>
                  <a:lnTo>
                    <a:pt x="58" y="28"/>
                  </a:lnTo>
                  <a:lnTo>
                    <a:pt x="80" y="36"/>
                  </a:lnTo>
                  <a:lnTo>
                    <a:pt x="88" y="38"/>
                  </a:lnTo>
                  <a:lnTo>
                    <a:pt x="96" y="42"/>
                  </a:lnTo>
                  <a:lnTo>
                    <a:pt x="100" y="48"/>
                  </a:lnTo>
                  <a:lnTo>
                    <a:pt x="104" y="54"/>
                  </a:lnTo>
                  <a:lnTo>
                    <a:pt x="104" y="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pic>
        <p:nvPicPr>
          <p:cNvPr id="22" name="Graphique 21">
            <a:extLst>
              <a:ext uri="{FF2B5EF4-FFF2-40B4-BE49-F238E27FC236}">
                <a16:creationId xmlns:a16="http://schemas.microsoft.com/office/drawing/2014/main" id="{CEC84A2A-107C-4ADC-92A2-C7CC4370F1F3}"/>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549986" y="3948134"/>
            <a:ext cx="312705" cy="312705"/>
          </a:xfrm>
          <a:prstGeom prst="rect">
            <a:avLst/>
          </a:prstGeom>
        </p:spPr>
      </p:pic>
      <p:pic>
        <p:nvPicPr>
          <p:cNvPr id="18" name="Graphique 17">
            <a:extLst>
              <a:ext uri="{FF2B5EF4-FFF2-40B4-BE49-F238E27FC236}">
                <a16:creationId xmlns:a16="http://schemas.microsoft.com/office/drawing/2014/main" id="{59B747CB-D9FD-4039-9EEE-CFB7D116C09E}"/>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651076" y="3470420"/>
            <a:ext cx="280631" cy="280631"/>
          </a:xfrm>
          <a:prstGeom prst="rect">
            <a:avLst/>
          </a:prstGeom>
        </p:spPr>
      </p:pic>
      <p:pic>
        <p:nvPicPr>
          <p:cNvPr id="20" name="Graphique 19">
            <a:extLst>
              <a:ext uri="{FF2B5EF4-FFF2-40B4-BE49-F238E27FC236}">
                <a16:creationId xmlns:a16="http://schemas.microsoft.com/office/drawing/2014/main" id="{7E69C43D-21A4-4AF4-903D-B1FF3A91DE9A}"/>
              </a:ext>
            </a:extLst>
          </p:cNvPr>
          <p:cNvPicPr>
            <a:picLocks noChangeAspect="1"/>
          </p:cNvPicPr>
          <p:nvPr/>
        </p:nvPicPr>
        <p:blipFill>
          <a:blip r:embed="rId8" cstate="print">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862691" y="3340227"/>
            <a:ext cx="435509" cy="435509"/>
          </a:xfrm>
          <a:prstGeom prst="rect">
            <a:avLst/>
          </a:prstGeom>
        </p:spPr>
      </p:pic>
      <p:pic>
        <p:nvPicPr>
          <p:cNvPr id="21" name="Graphique 20">
            <a:extLst>
              <a:ext uri="{FF2B5EF4-FFF2-40B4-BE49-F238E27FC236}">
                <a16:creationId xmlns:a16="http://schemas.microsoft.com/office/drawing/2014/main" id="{E93FB081-9763-46B3-8261-6C3976CA2565}"/>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4036219" y="3308826"/>
            <a:ext cx="448897" cy="448897"/>
          </a:xfrm>
          <a:prstGeom prst="rect">
            <a:avLst/>
          </a:prstGeom>
        </p:spPr>
      </p:pic>
      <p:pic>
        <p:nvPicPr>
          <p:cNvPr id="23" name="Graphique 22" descr="Repère">
            <a:extLst>
              <a:ext uri="{FF2B5EF4-FFF2-40B4-BE49-F238E27FC236}">
                <a16:creationId xmlns:a16="http://schemas.microsoft.com/office/drawing/2014/main" id="{FD67CEFE-A023-473F-884C-CACB45A9B826}"/>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3679494" y="3952015"/>
            <a:ext cx="407962" cy="407962"/>
          </a:xfrm>
          <a:prstGeom prst="rect">
            <a:avLst/>
          </a:prstGeom>
        </p:spPr>
      </p:pic>
      <p:pic>
        <p:nvPicPr>
          <p:cNvPr id="25" name="Graphique 24" descr="Signe du pouce levé ">
            <a:extLst>
              <a:ext uri="{FF2B5EF4-FFF2-40B4-BE49-F238E27FC236}">
                <a16:creationId xmlns:a16="http://schemas.microsoft.com/office/drawing/2014/main" id="{7E12ACE5-2C56-49AE-8161-43A2E77E4E42}"/>
              </a:ext>
            </a:extLst>
          </p:cNvPr>
          <p:cNvPicPr>
            <a:picLocks noChangeAspect="1"/>
          </p:cNvPicPr>
          <p:nvPr/>
        </p:nvPicPr>
        <p:blipFill>
          <a:blip r:embed="rId14" cstate="print">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6137416" y="2755306"/>
            <a:ext cx="376983" cy="376983"/>
          </a:xfrm>
          <a:prstGeom prst="rect">
            <a:avLst/>
          </a:prstGeom>
        </p:spPr>
      </p:pic>
      <p:pic>
        <p:nvPicPr>
          <p:cNvPr id="24" name="Graphique 23" descr="Tête avec engrenages">
            <a:extLst>
              <a:ext uri="{FF2B5EF4-FFF2-40B4-BE49-F238E27FC236}">
                <a16:creationId xmlns:a16="http://schemas.microsoft.com/office/drawing/2014/main" id="{E9C74409-1697-41CD-943A-5A3E17DCCF21}"/>
              </a:ext>
            </a:extLst>
          </p:cNvPr>
          <p:cNvPicPr>
            <a:picLocks noChangeAspect="1"/>
          </p:cNvPicPr>
          <p:nvPr/>
        </p:nvPicPr>
        <p:blipFill>
          <a:blip r:embed="rId16" cstate="print">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2216634" y="2625417"/>
            <a:ext cx="492580" cy="492580"/>
          </a:xfrm>
          <a:prstGeom prst="rect">
            <a:avLst/>
          </a:prstGeom>
        </p:spPr>
      </p:pic>
      <p:cxnSp>
        <p:nvCxnSpPr>
          <p:cNvPr id="178" name="Straight Connector 3831">
            <a:extLst>
              <a:ext uri="{FF2B5EF4-FFF2-40B4-BE49-F238E27FC236}">
                <a16:creationId xmlns:a16="http://schemas.microsoft.com/office/drawing/2014/main" id="{E0E9B23E-1091-430C-AE94-DAF5FC3B6D7C}"/>
              </a:ext>
            </a:extLst>
          </p:cNvPr>
          <p:cNvCxnSpPr>
            <a:cxnSpLocks/>
            <a:stCxn id="179" idx="3"/>
            <a:endCxn id="24" idx="0"/>
          </p:cNvCxnSpPr>
          <p:nvPr/>
        </p:nvCxnSpPr>
        <p:spPr>
          <a:xfrm>
            <a:off x="2022652" y="1279226"/>
            <a:ext cx="440272" cy="1346191"/>
          </a:xfrm>
          <a:prstGeom prst="bentConnector2">
            <a:avLst/>
          </a:prstGeom>
          <a:ln w="19050">
            <a:prstDash val="sysDot"/>
          </a:ln>
        </p:spPr>
        <p:style>
          <a:lnRef idx="1">
            <a:schemeClr val="accent1"/>
          </a:lnRef>
          <a:fillRef idx="0">
            <a:schemeClr val="accent1"/>
          </a:fillRef>
          <a:effectRef idx="0">
            <a:schemeClr val="accent1"/>
          </a:effectRef>
          <a:fontRef idx="minor">
            <a:schemeClr val="tx1"/>
          </a:fontRef>
        </p:style>
      </p:cxnSp>
      <p:sp>
        <p:nvSpPr>
          <p:cNvPr id="179" name="TextBox 914">
            <a:extLst>
              <a:ext uri="{FF2B5EF4-FFF2-40B4-BE49-F238E27FC236}">
                <a16:creationId xmlns:a16="http://schemas.microsoft.com/office/drawing/2014/main" id="{4B915A53-D487-439D-9542-000DDCF36AA2}"/>
              </a:ext>
            </a:extLst>
          </p:cNvPr>
          <p:cNvSpPr txBox="1"/>
          <p:nvPr/>
        </p:nvSpPr>
        <p:spPr>
          <a:xfrm>
            <a:off x="654456" y="1097942"/>
            <a:ext cx="1368196" cy="362567"/>
          </a:xfrm>
          <a:prstGeom prst="rect">
            <a:avLst/>
          </a:prstGeom>
          <a:noFill/>
        </p:spPr>
        <p:txBody>
          <a:bodyPr wrap="square" lIns="0" tIns="0" rIns="0" bIns="0" rtlCol="0">
            <a:noAutofit/>
          </a:bodyPr>
          <a:lstStyle/>
          <a:p>
            <a:pPr marL="0" lvl="1">
              <a:buClr>
                <a:srgbClr val="FF0000"/>
              </a:buClr>
            </a:pPr>
            <a:r>
              <a:rPr lang="en-GB" sz="800" dirty="0">
                <a:solidFill>
                  <a:schemeClr val="accent1"/>
                </a:solidFill>
                <a:latin typeface="Montserrat" panose="00000500000000000000" pitchFamily="2" charset="0"/>
                <a:ea typeface="Verdana" panose="020B0604030504040204" pitchFamily="34" charset="0"/>
              </a:rPr>
              <a:t>Adapting the offerings, proposing sustainable alternatives </a:t>
            </a:r>
          </a:p>
        </p:txBody>
      </p:sp>
      <p:cxnSp>
        <p:nvCxnSpPr>
          <p:cNvPr id="180" name="Straight Connector 3831">
            <a:extLst>
              <a:ext uri="{FF2B5EF4-FFF2-40B4-BE49-F238E27FC236}">
                <a16:creationId xmlns:a16="http://schemas.microsoft.com/office/drawing/2014/main" id="{8EDAC965-133B-4A63-BB8F-2EA9AD922654}"/>
              </a:ext>
            </a:extLst>
          </p:cNvPr>
          <p:cNvCxnSpPr>
            <a:cxnSpLocks/>
          </p:cNvCxnSpPr>
          <p:nvPr/>
        </p:nvCxnSpPr>
        <p:spPr>
          <a:xfrm flipH="1">
            <a:off x="7881549" y="3588850"/>
            <a:ext cx="227605"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sp>
        <p:nvSpPr>
          <p:cNvPr id="181" name="TextBox 914">
            <a:extLst>
              <a:ext uri="{FF2B5EF4-FFF2-40B4-BE49-F238E27FC236}">
                <a16:creationId xmlns:a16="http://schemas.microsoft.com/office/drawing/2014/main" id="{981CD1E2-511C-4607-831B-3D85D3ACD3AD}"/>
              </a:ext>
            </a:extLst>
          </p:cNvPr>
          <p:cNvSpPr txBox="1"/>
          <p:nvPr/>
        </p:nvSpPr>
        <p:spPr>
          <a:xfrm>
            <a:off x="8155396" y="3365675"/>
            <a:ext cx="995042" cy="625503"/>
          </a:xfrm>
          <a:prstGeom prst="rect">
            <a:avLst/>
          </a:prstGeom>
          <a:noFill/>
        </p:spPr>
        <p:txBody>
          <a:bodyPr wrap="square" lIns="0" tIns="0" rIns="0" bIns="0" rtlCol="0">
            <a:noAutofit/>
          </a:bodyPr>
          <a:lstStyle/>
          <a:p>
            <a:pPr marL="0" lvl="1">
              <a:buClr>
                <a:srgbClr val="FF0000"/>
              </a:buClr>
            </a:pPr>
            <a:r>
              <a:rPr lang="en-GB" sz="800" dirty="0">
                <a:solidFill>
                  <a:schemeClr val="accent1"/>
                </a:solidFill>
                <a:latin typeface="Montserrat" panose="00000500000000000000" pitchFamily="2" charset="0"/>
                <a:ea typeface="Verdana" panose="020B0604030504040204" pitchFamily="34" charset="0"/>
              </a:rPr>
              <a:t>Optimising energy consumption and containing CO</a:t>
            </a:r>
            <a:r>
              <a:rPr lang="en-GB" sz="800" baseline="-25000" dirty="0">
                <a:solidFill>
                  <a:schemeClr val="accent1"/>
                </a:solidFill>
                <a:latin typeface="Montserrat" panose="00000500000000000000" pitchFamily="2" charset="0"/>
                <a:ea typeface="Verdana" panose="020B0604030504040204" pitchFamily="34" charset="0"/>
              </a:rPr>
              <a:t>2</a:t>
            </a:r>
            <a:r>
              <a:rPr lang="en-GB" sz="800" dirty="0">
                <a:solidFill>
                  <a:schemeClr val="accent1"/>
                </a:solidFill>
                <a:latin typeface="Montserrat" panose="00000500000000000000" pitchFamily="2" charset="0"/>
                <a:ea typeface="Verdana" panose="020B0604030504040204" pitchFamily="34" charset="0"/>
              </a:rPr>
              <a:t> emissions linked to transport</a:t>
            </a:r>
          </a:p>
        </p:txBody>
      </p:sp>
      <p:sp>
        <p:nvSpPr>
          <p:cNvPr id="185" name="TextBox 914">
            <a:extLst>
              <a:ext uri="{FF2B5EF4-FFF2-40B4-BE49-F238E27FC236}">
                <a16:creationId xmlns:a16="http://schemas.microsoft.com/office/drawing/2014/main" id="{8129ED38-8320-496C-B08F-1B3DCAA89BC6}"/>
              </a:ext>
            </a:extLst>
          </p:cNvPr>
          <p:cNvSpPr txBox="1"/>
          <p:nvPr/>
        </p:nvSpPr>
        <p:spPr>
          <a:xfrm>
            <a:off x="329883" y="2066600"/>
            <a:ext cx="912617" cy="362567"/>
          </a:xfrm>
          <a:prstGeom prst="rect">
            <a:avLst/>
          </a:prstGeom>
          <a:noFill/>
        </p:spPr>
        <p:txBody>
          <a:bodyPr wrap="square" lIns="0" tIns="0" rIns="0" bIns="0" rtlCol="0">
            <a:noAutofit/>
          </a:bodyPr>
          <a:lstStyle/>
          <a:p>
            <a:pPr marL="0" lvl="1">
              <a:buClr>
                <a:srgbClr val="FF0000"/>
              </a:buClr>
            </a:pPr>
            <a:r>
              <a:rPr lang="en-GB" sz="800" dirty="0">
                <a:solidFill>
                  <a:schemeClr val="accent1"/>
                </a:solidFill>
                <a:latin typeface="Montserrat" panose="00000500000000000000" pitchFamily="2" charset="0"/>
                <a:ea typeface="Verdana" panose="020B0604030504040204" pitchFamily="34" charset="0"/>
              </a:rPr>
              <a:t>Promoting diversity, inclusion and employment for all</a:t>
            </a:r>
          </a:p>
        </p:txBody>
      </p:sp>
      <p:cxnSp>
        <p:nvCxnSpPr>
          <p:cNvPr id="186" name="Straight Connector 3831">
            <a:extLst>
              <a:ext uri="{FF2B5EF4-FFF2-40B4-BE49-F238E27FC236}">
                <a16:creationId xmlns:a16="http://schemas.microsoft.com/office/drawing/2014/main" id="{5D0ABA2D-CEEF-43D4-80EA-915DA183DE21}"/>
              </a:ext>
            </a:extLst>
          </p:cNvPr>
          <p:cNvCxnSpPr>
            <a:cxnSpLocks/>
            <a:stCxn id="185" idx="3"/>
            <a:endCxn id="20" idx="0"/>
          </p:cNvCxnSpPr>
          <p:nvPr/>
        </p:nvCxnSpPr>
        <p:spPr>
          <a:xfrm>
            <a:off x="1242500" y="2247884"/>
            <a:ext cx="837946" cy="1092343"/>
          </a:xfrm>
          <a:prstGeom prst="bentConnector2">
            <a:avLst/>
          </a:prstGeom>
          <a:ln w="19050">
            <a:prstDash val="sysDot"/>
          </a:ln>
        </p:spPr>
        <p:style>
          <a:lnRef idx="1">
            <a:schemeClr val="accent1"/>
          </a:lnRef>
          <a:fillRef idx="0">
            <a:schemeClr val="accent1"/>
          </a:fillRef>
          <a:effectRef idx="0">
            <a:schemeClr val="accent1"/>
          </a:effectRef>
          <a:fontRef idx="minor">
            <a:schemeClr val="tx1"/>
          </a:fontRef>
        </p:style>
      </p:cxnSp>
      <p:sp>
        <p:nvSpPr>
          <p:cNvPr id="193" name="TextBox 914">
            <a:extLst>
              <a:ext uri="{FF2B5EF4-FFF2-40B4-BE49-F238E27FC236}">
                <a16:creationId xmlns:a16="http://schemas.microsoft.com/office/drawing/2014/main" id="{4158CAB0-7D29-44A9-99F5-1E7FE2863B87}"/>
              </a:ext>
            </a:extLst>
          </p:cNvPr>
          <p:cNvSpPr txBox="1"/>
          <p:nvPr/>
        </p:nvSpPr>
        <p:spPr>
          <a:xfrm>
            <a:off x="3819517" y="987504"/>
            <a:ext cx="882300" cy="362567"/>
          </a:xfrm>
          <a:prstGeom prst="rect">
            <a:avLst/>
          </a:prstGeom>
          <a:noFill/>
        </p:spPr>
        <p:txBody>
          <a:bodyPr wrap="square" lIns="0" tIns="0" rIns="0" bIns="0" rtlCol="0">
            <a:noAutofit/>
          </a:bodyPr>
          <a:lstStyle/>
          <a:p>
            <a:pPr marL="0" lvl="1">
              <a:buClr>
                <a:srgbClr val="FF0000"/>
              </a:buClr>
            </a:pPr>
            <a:r>
              <a:rPr lang="en-GB" sz="800" dirty="0">
                <a:solidFill>
                  <a:schemeClr val="accent1"/>
                </a:solidFill>
                <a:latin typeface="Montserrat" panose="00000500000000000000" pitchFamily="2" charset="0"/>
                <a:ea typeface="Verdana" panose="020B0604030504040204" pitchFamily="34" charset="0"/>
              </a:rPr>
              <a:t>Engaging employees</a:t>
            </a:r>
          </a:p>
        </p:txBody>
      </p:sp>
      <p:cxnSp>
        <p:nvCxnSpPr>
          <p:cNvPr id="194" name="Straight Connector 924">
            <a:extLst>
              <a:ext uri="{FF2B5EF4-FFF2-40B4-BE49-F238E27FC236}">
                <a16:creationId xmlns:a16="http://schemas.microsoft.com/office/drawing/2014/main" id="{DA3C78F7-1416-496C-A59F-7D341A764F1E}"/>
              </a:ext>
            </a:extLst>
          </p:cNvPr>
          <p:cNvCxnSpPr>
            <a:cxnSpLocks/>
            <a:stCxn id="193" idx="2"/>
            <a:endCxn id="21" idx="0"/>
          </p:cNvCxnSpPr>
          <p:nvPr/>
        </p:nvCxnSpPr>
        <p:spPr>
          <a:xfrm>
            <a:off x="4260667" y="1350071"/>
            <a:ext cx="1" cy="1958755"/>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pic>
        <p:nvPicPr>
          <p:cNvPr id="19" name="Graphique 18">
            <a:extLst>
              <a:ext uri="{FF2B5EF4-FFF2-40B4-BE49-F238E27FC236}">
                <a16:creationId xmlns:a16="http://schemas.microsoft.com/office/drawing/2014/main" id="{50987E86-CFE5-4020-98A8-EC608D8733BA}"/>
              </a:ext>
            </a:extLst>
          </p:cNvPr>
          <p:cNvPicPr>
            <a:picLocks noChangeAspect="1"/>
          </p:cNvPicPr>
          <p:nvPr/>
        </p:nvPicPr>
        <p:blipFill>
          <a:blip r:embed="rId18" cstate="print">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6971638" y="3073396"/>
            <a:ext cx="621540" cy="675008"/>
          </a:xfrm>
          <a:prstGeom prst="rect">
            <a:avLst/>
          </a:prstGeom>
        </p:spPr>
      </p:pic>
      <p:sp>
        <p:nvSpPr>
          <p:cNvPr id="199" name="TextBox 914">
            <a:extLst>
              <a:ext uri="{FF2B5EF4-FFF2-40B4-BE49-F238E27FC236}">
                <a16:creationId xmlns:a16="http://schemas.microsoft.com/office/drawing/2014/main" id="{8DAB0BDA-45F0-4D7D-9E39-CE11D9FFD5F6}"/>
              </a:ext>
            </a:extLst>
          </p:cNvPr>
          <p:cNvSpPr txBox="1"/>
          <p:nvPr/>
        </p:nvSpPr>
        <p:spPr>
          <a:xfrm>
            <a:off x="4589104" y="4692931"/>
            <a:ext cx="3342603" cy="170515"/>
          </a:xfrm>
          <a:prstGeom prst="rect">
            <a:avLst/>
          </a:prstGeom>
          <a:noFill/>
        </p:spPr>
        <p:txBody>
          <a:bodyPr wrap="square" lIns="108000" tIns="0" rIns="0" bIns="0" rtlCol="0">
            <a:noAutofit/>
          </a:bodyPr>
          <a:lstStyle/>
          <a:p>
            <a:pPr marL="0" lvl="1">
              <a:buClr>
                <a:srgbClr val="FF0000"/>
              </a:buClr>
            </a:pPr>
            <a:r>
              <a:rPr lang="en-GB" sz="800" dirty="0">
                <a:solidFill>
                  <a:schemeClr val="accent1"/>
                </a:solidFill>
                <a:latin typeface="Montserrat" panose="00000500000000000000" pitchFamily="2" charset="0"/>
                <a:ea typeface="Verdana" panose="020B0604030504040204" pitchFamily="34" charset="0"/>
              </a:rPr>
              <a:t>Creating value and employment for territories</a:t>
            </a:r>
          </a:p>
        </p:txBody>
      </p:sp>
      <p:cxnSp>
        <p:nvCxnSpPr>
          <p:cNvPr id="200" name="Straight Connector 3831">
            <a:extLst>
              <a:ext uri="{FF2B5EF4-FFF2-40B4-BE49-F238E27FC236}">
                <a16:creationId xmlns:a16="http://schemas.microsoft.com/office/drawing/2014/main" id="{5E864C4E-D0D5-4BA0-9707-2EED3768C09E}"/>
              </a:ext>
            </a:extLst>
          </p:cNvPr>
          <p:cNvCxnSpPr>
            <a:cxnSpLocks/>
            <a:stCxn id="23" idx="2"/>
            <a:endCxn id="199" idx="1"/>
          </p:cNvCxnSpPr>
          <p:nvPr/>
        </p:nvCxnSpPr>
        <p:spPr>
          <a:xfrm rot="16200000" flipH="1">
            <a:off x="4027183" y="4216268"/>
            <a:ext cx="418212" cy="705629"/>
          </a:xfrm>
          <a:prstGeom prst="bentConnector2">
            <a:avLst/>
          </a:prstGeom>
          <a:ln w="19050">
            <a:prstDash val="sysDot"/>
          </a:ln>
        </p:spPr>
        <p:style>
          <a:lnRef idx="1">
            <a:schemeClr val="accent1"/>
          </a:lnRef>
          <a:fillRef idx="0">
            <a:schemeClr val="accent1"/>
          </a:fillRef>
          <a:effectRef idx="0">
            <a:schemeClr val="accent1"/>
          </a:effectRef>
          <a:fontRef idx="minor">
            <a:schemeClr val="tx1"/>
          </a:fontRef>
        </p:style>
      </p:cxnSp>
      <p:sp>
        <p:nvSpPr>
          <p:cNvPr id="203" name="TextBox 914">
            <a:extLst>
              <a:ext uri="{FF2B5EF4-FFF2-40B4-BE49-F238E27FC236}">
                <a16:creationId xmlns:a16="http://schemas.microsoft.com/office/drawing/2014/main" id="{72677BA2-A44B-4D7D-957E-B1376EB74E58}"/>
              </a:ext>
            </a:extLst>
          </p:cNvPr>
          <p:cNvSpPr txBox="1"/>
          <p:nvPr/>
        </p:nvSpPr>
        <p:spPr>
          <a:xfrm>
            <a:off x="5399773" y="936218"/>
            <a:ext cx="1925868" cy="386044"/>
          </a:xfrm>
          <a:prstGeom prst="rect">
            <a:avLst/>
          </a:prstGeom>
          <a:noFill/>
        </p:spPr>
        <p:txBody>
          <a:bodyPr wrap="square" lIns="0" tIns="0" rIns="0" bIns="0" rtlCol="0">
            <a:noAutofit/>
          </a:bodyPr>
          <a:lstStyle/>
          <a:p>
            <a:pPr marL="0" lvl="1">
              <a:buClr>
                <a:srgbClr val="FF0000"/>
              </a:buClr>
            </a:pPr>
            <a:r>
              <a:rPr lang="en-GB" sz="800" dirty="0">
                <a:solidFill>
                  <a:schemeClr val="accent1"/>
                </a:solidFill>
                <a:latin typeface="Montserrat" panose="00000500000000000000" pitchFamily="2" charset="0"/>
                <a:ea typeface="Verdana" panose="020B0604030504040204" pitchFamily="34" charset="0"/>
              </a:rPr>
              <a:t>Ensuring the safety of our employees and customers</a:t>
            </a:r>
          </a:p>
        </p:txBody>
      </p:sp>
      <p:cxnSp>
        <p:nvCxnSpPr>
          <p:cNvPr id="204" name="Straight Connector 924">
            <a:extLst>
              <a:ext uri="{FF2B5EF4-FFF2-40B4-BE49-F238E27FC236}">
                <a16:creationId xmlns:a16="http://schemas.microsoft.com/office/drawing/2014/main" id="{68A95A48-DFD3-4C71-987F-E1FB253E73AA}"/>
              </a:ext>
            </a:extLst>
          </p:cNvPr>
          <p:cNvCxnSpPr>
            <a:cxnSpLocks/>
            <a:endCxn id="25" idx="0"/>
          </p:cNvCxnSpPr>
          <p:nvPr/>
        </p:nvCxnSpPr>
        <p:spPr>
          <a:xfrm flipH="1">
            <a:off x="6325908" y="1280296"/>
            <a:ext cx="5930" cy="147501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grpSp>
        <p:nvGrpSpPr>
          <p:cNvPr id="138" name="Group 890">
            <a:extLst>
              <a:ext uri="{FF2B5EF4-FFF2-40B4-BE49-F238E27FC236}">
                <a16:creationId xmlns:a16="http://schemas.microsoft.com/office/drawing/2014/main" id="{C3CE9C5E-227A-4212-95C3-B433864504D4}"/>
              </a:ext>
            </a:extLst>
          </p:cNvPr>
          <p:cNvGrpSpPr/>
          <p:nvPr/>
        </p:nvGrpSpPr>
        <p:grpSpPr>
          <a:xfrm>
            <a:off x="6963812" y="3437632"/>
            <a:ext cx="463575" cy="429889"/>
            <a:chOff x="5688081" y="4340225"/>
            <a:chExt cx="1506470" cy="1397000"/>
          </a:xfrm>
        </p:grpSpPr>
        <p:sp>
          <p:nvSpPr>
            <p:cNvPr id="139" name="Freeform 85">
              <a:extLst>
                <a:ext uri="{FF2B5EF4-FFF2-40B4-BE49-F238E27FC236}">
                  <a16:creationId xmlns:a16="http://schemas.microsoft.com/office/drawing/2014/main" id="{A7198BF4-0332-415A-98BA-E6BD03DCD52C}"/>
                </a:ext>
              </a:extLst>
            </p:cNvPr>
            <p:cNvSpPr>
              <a:spLocks/>
            </p:cNvSpPr>
            <p:nvPr/>
          </p:nvSpPr>
          <p:spPr bwMode="auto">
            <a:xfrm>
              <a:off x="7153276" y="4440238"/>
              <a:ext cx="41275" cy="22225"/>
            </a:xfrm>
            <a:custGeom>
              <a:avLst/>
              <a:gdLst>
                <a:gd name="T0" fmla="*/ 26 w 26"/>
                <a:gd name="T1" fmla="*/ 9 h 14"/>
                <a:gd name="T2" fmla="*/ 20 w 26"/>
                <a:gd name="T3" fmla="*/ 0 h 14"/>
                <a:gd name="T4" fmla="*/ 0 w 26"/>
                <a:gd name="T5" fmla="*/ 14 h 14"/>
                <a:gd name="T6" fmla="*/ 0 w 26"/>
                <a:gd name="T7" fmla="*/ 14 h 14"/>
                <a:gd name="T8" fmla="*/ 10 w 26"/>
                <a:gd name="T9" fmla="*/ 14 h 14"/>
                <a:gd name="T10" fmla="*/ 18 w 26"/>
                <a:gd name="T11" fmla="*/ 11 h 14"/>
                <a:gd name="T12" fmla="*/ 26 w 26"/>
                <a:gd name="T13" fmla="*/ 9 h 14"/>
                <a:gd name="T14" fmla="*/ 26 w 26"/>
                <a:gd name="T15" fmla="*/ 9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4">
                  <a:moveTo>
                    <a:pt x="26" y="9"/>
                  </a:moveTo>
                  <a:lnTo>
                    <a:pt x="20" y="0"/>
                  </a:lnTo>
                  <a:lnTo>
                    <a:pt x="0" y="14"/>
                  </a:lnTo>
                  <a:lnTo>
                    <a:pt x="0" y="14"/>
                  </a:lnTo>
                  <a:lnTo>
                    <a:pt x="10" y="14"/>
                  </a:lnTo>
                  <a:lnTo>
                    <a:pt x="18" y="11"/>
                  </a:lnTo>
                  <a:lnTo>
                    <a:pt x="26" y="9"/>
                  </a:lnTo>
                  <a:lnTo>
                    <a:pt x="26" y="9"/>
                  </a:lnTo>
                  <a:close/>
                </a:path>
              </a:pathLst>
            </a:custGeom>
            <a:solidFill>
              <a:srgbClr val="8F8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40" name="Freeform 86">
              <a:extLst>
                <a:ext uri="{FF2B5EF4-FFF2-40B4-BE49-F238E27FC236}">
                  <a16:creationId xmlns:a16="http://schemas.microsoft.com/office/drawing/2014/main" id="{62055D01-E72D-495F-B0CD-A4F9DDE9814B}"/>
                </a:ext>
              </a:extLst>
            </p:cNvPr>
            <p:cNvSpPr>
              <a:spLocks noEditPoints="1"/>
            </p:cNvSpPr>
            <p:nvPr/>
          </p:nvSpPr>
          <p:spPr bwMode="auto">
            <a:xfrm>
              <a:off x="6973888" y="4351338"/>
              <a:ext cx="195263" cy="120650"/>
            </a:xfrm>
            <a:custGeom>
              <a:avLst/>
              <a:gdLst>
                <a:gd name="T0" fmla="*/ 123 w 123"/>
                <a:gd name="T1" fmla="*/ 34 h 76"/>
                <a:gd name="T2" fmla="*/ 123 w 123"/>
                <a:gd name="T3" fmla="*/ 34 h 76"/>
                <a:gd name="T4" fmla="*/ 119 w 123"/>
                <a:gd name="T5" fmla="*/ 27 h 76"/>
                <a:gd name="T6" fmla="*/ 113 w 123"/>
                <a:gd name="T7" fmla="*/ 19 h 76"/>
                <a:gd name="T8" fmla="*/ 106 w 123"/>
                <a:gd name="T9" fmla="*/ 11 h 76"/>
                <a:gd name="T10" fmla="*/ 106 w 123"/>
                <a:gd name="T11" fmla="*/ 19 h 76"/>
                <a:gd name="T12" fmla="*/ 106 w 123"/>
                <a:gd name="T13" fmla="*/ 19 h 76"/>
                <a:gd name="T14" fmla="*/ 100 w 123"/>
                <a:gd name="T15" fmla="*/ 11 h 76"/>
                <a:gd name="T16" fmla="*/ 94 w 123"/>
                <a:gd name="T17" fmla="*/ 5 h 76"/>
                <a:gd name="T18" fmla="*/ 88 w 123"/>
                <a:gd name="T19" fmla="*/ 2 h 76"/>
                <a:gd name="T20" fmla="*/ 80 w 123"/>
                <a:gd name="T21" fmla="*/ 0 h 76"/>
                <a:gd name="T22" fmla="*/ 73 w 123"/>
                <a:gd name="T23" fmla="*/ 0 h 76"/>
                <a:gd name="T24" fmla="*/ 66 w 123"/>
                <a:gd name="T25" fmla="*/ 0 h 76"/>
                <a:gd name="T26" fmla="*/ 51 w 123"/>
                <a:gd name="T27" fmla="*/ 2 h 76"/>
                <a:gd name="T28" fmla="*/ 51 w 123"/>
                <a:gd name="T29" fmla="*/ 2 h 76"/>
                <a:gd name="T30" fmla="*/ 45 w 123"/>
                <a:gd name="T31" fmla="*/ 5 h 76"/>
                <a:gd name="T32" fmla="*/ 39 w 123"/>
                <a:gd name="T33" fmla="*/ 10 h 76"/>
                <a:gd name="T34" fmla="*/ 34 w 123"/>
                <a:gd name="T35" fmla="*/ 16 h 76"/>
                <a:gd name="T36" fmla="*/ 29 w 123"/>
                <a:gd name="T37" fmla="*/ 24 h 76"/>
                <a:gd name="T38" fmla="*/ 25 w 123"/>
                <a:gd name="T39" fmla="*/ 34 h 76"/>
                <a:gd name="T40" fmla="*/ 22 w 123"/>
                <a:gd name="T41" fmla="*/ 40 h 76"/>
                <a:gd name="T42" fmla="*/ 22 w 123"/>
                <a:gd name="T43" fmla="*/ 40 h 76"/>
                <a:gd name="T44" fmla="*/ 23 w 123"/>
                <a:gd name="T45" fmla="*/ 30 h 76"/>
                <a:gd name="T46" fmla="*/ 26 w 123"/>
                <a:gd name="T47" fmla="*/ 20 h 76"/>
                <a:gd name="T48" fmla="*/ 29 w 123"/>
                <a:gd name="T49" fmla="*/ 11 h 76"/>
                <a:gd name="T50" fmla="*/ 29 w 123"/>
                <a:gd name="T51" fmla="*/ 11 h 76"/>
                <a:gd name="T52" fmla="*/ 25 w 123"/>
                <a:gd name="T53" fmla="*/ 14 h 76"/>
                <a:gd name="T54" fmla="*/ 20 w 123"/>
                <a:gd name="T55" fmla="*/ 19 h 76"/>
                <a:gd name="T56" fmla="*/ 17 w 123"/>
                <a:gd name="T57" fmla="*/ 25 h 76"/>
                <a:gd name="T58" fmla="*/ 16 w 123"/>
                <a:gd name="T59" fmla="*/ 30 h 76"/>
                <a:gd name="T60" fmla="*/ 11 w 123"/>
                <a:gd name="T61" fmla="*/ 42 h 76"/>
                <a:gd name="T62" fmla="*/ 9 w 123"/>
                <a:gd name="T63" fmla="*/ 53 h 76"/>
                <a:gd name="T64" fmla="*/ 9 w 123"/>
                <a:gd name="T65" fmla="*/ 53 h 76"/>
                <a:gd name="T66" fmla="*/ 6 w 123"/>
                <a:gd name="T67" fmla="*/ 62 h 76"/>
                <a:gd name="T68" fmla="*/ 3 w 123"/>
                <a:gd name="T69" fmla="*/ 67 h 76"/>
                <a:gd name="T70" fmla="*/ 0 w 123"/>
                <a:gd name="T71" fmla="*/ 71 h 76"/>
                <a:gd name="T72" fmla="*/ 16 w 123"/>
                <a:gd name="T73" fmla="*/ 71 h 76"/>
                <a:gd name="T74" fmla="*/ 16 w 123"/>
                <a:gd name="T75" fmla="*/ 74 h 76"/>
                <a:gd name="T76" fmla="*/ 69 w 123"/>
                <a:gd name="T77" fmla="*/ 76 h 76"/>
                <a:gd name="T78" fmla="*/ 123 w 123"/>
                <a:gd name="T79" fmla="*/ 34 h 76"/>
                <a:gd name="T80" fmla="*/ 25 w 123"/>
                <a:gd name="T81" fmla="*/ 67 h 76"/>
                <a:gd name="T82" fmla="*/ 25 w 123"/>
                <a:gd name="T83" fmla="*/ 67 h 76"/>
                <a:gd name="T84" fmla="*/ 25 w 123"/>
                <a:gd name="T85" fmla="*/ 53 h 76"/>
                <a:gd name="T86" fmla="*/ 45 w 123"/>
                <a:gd name="T87" fmla="*/ 53 h 76"/>
                <a:gd name="T88" fmla="*/ 45 w 123"/>
                <a:gd name="T89" fmla="*/ 53 h 76"/>
                <a:gd name="T90" fmla="*/ 36 w 123"/>
                <a:gd name="T91" fmla="*/ 54 h 76"/>
                <a:gd name="T92" fmla="*/ 29 w 123"/>
                <a:gd name="T93" fmla="*/ 57 h 76"/>
                <a:gd name="T94" fmla="*/ 26 w 123"/>
                <a:gd name="T95" fmla="*/ 62 h 76"/>
                <a:gd name="T96" fmla="*/ 25 w 123"/>
                <a:gd name="T97" fmla="*/ 67 h 76"/>
                <a:gd name="T98" fmla="*/ 25 w 123"/>
                <a:gd name="T99" fmla="*/ 67 h 76"/>
                <a:gd name="T100" fmla="*/ 68 w 123"/>
                <a:gd name="T101" fmla="*/ 67 h 76"/>
                <a:gd name="T102" fmla="*/ 68 w 123"/>
                <a:gd name="T103" fmla="*/ 53 h 76"/>
                <a:gd name="T104" fmla="*/ 88 w 123"/>
                <a:gd name="T105" fmla="*/ 53 h 76"/>
                <a:gd name="T106" fmla="*/ 88 w 123"/>
                <a:gd name="T107" fmla="*/ 53 h 76"/>
                <a:gd name="T108" fmla="*/ 79 w 123"/>
                <a:gd name="T109" fmla="*/ 54 h 76"/>
                <a:gd name="T110" fmla="*/ 74 w 123"/>
                <a:gd name="T111" fmla="*/ 57 h 76"/>
                <a:gd name="T112" fmla="*/ 71 w 123"/>
                <a:gd name="T113" fmla="*/ 62 h 76"/>
                <a:gd name="T114" fmla="*/ 69 w 123"/>
                <a:gd name="T115" fmla="*/ 67 h 76"/>
                <a:gd name="T116" fmla="*/ 68 w 123"/>
                <a:gd name="T117" fmla="*/ 6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3" h="76">
                  <a:moveTo>
                    <a:pt x="123" y="34"/>
                  </a:moveTo>
                  <a:lnTo>
                    <a:pt x="123" y="34"/>
                  </a:lnTo>
                  <a:lnTo>
                    <a:pt x="119" y="27"/>
                  </a:lnTo>
                  <a:lnTo>
                    <a:pt x="113" y="19"/>
                  </a:lnTo>
                  <a:lnTo>
                    <a:pt x="106" y="11"/>
                  </a:lnTo>
                  <a:lnTo>
                    <a:pt x="106" y="19"/>
                  </a:lnTo>
                  <a:lnTo>
                    <a:pt x="106" y="19"/>
                  </a:lnTo>
                  <a:lnTo>
                    <a:pt x="100" y="11"/>
                  </a:lnTo>
                  <a:lnTo>
                    <a:pt x="94" y="5"/>
                  </a:lnTo>
                  <a:lnTo>
                    <a:pt x="88" y="2"/>
                  </a:lnTo>
                  <a:lnTo>
                    <a:pt x="80" y="0"/>
                  </a:lnTo>
                  <a:lnTo>
                    <a:pt x="73" y="0"/>
                  </a:lnTo>
                  <a:lnTo>
                    <a:pt x="66" y="0"/>
                  </a:lnTo>
                  <a:lnTo>
                    <a:pt x="51" y="2"/>
                  </a:lnTo>
                  <a:lnTo>
                    <a:pt x="51" y="2"/>
                  </a:lnTo>
                  <a:lnTo>
                    <a:pt x="45" y="5"/>
                  </a:lnTo>
                  <a:lnTo>
                    <a:pt x="39" y="10"/>
                  </a:lnTo>
                  <a:lnTo>
                    <a:pt x="34" y="16"/>
                  </a:lnTo>
                  <a:lnTo>
                    <a:pt x="29" y="24"/>
                  </a:lnTo>
                  <a:lnTo>
                    <a:pt x="25" y="34"/>
                  </a:lnTo>
                  <a:lnTo>
                    <a:pt x="22" y="40"/>
                  </a:lnTo>
                  <a:lnTo>
                    <a:pt x="22" y="40"/>
                  </a:lnTo>
                  <a:lnTo>
                    <a:pt x="23" y="30"/>
                  </a:lnTo>
                  <a:lnTo>
                    <a:pt x="26" y="20"/>
                  </a:lnTo>
                  <a:lnTo>
                    <a:pt x="29" y="11"/>
                  </a:lnTo>
                  <a:lnTo>
                    <a:pt x="29" y="11"/>
                  </a:lnTo>
                  <a:lnTo>
                    <a:pt x="25" y="14"/>
                  </a:lnTo>
                  <a:lnTo>
                    <a:pt x="20" y="19"/>
                  </a:lnTo>
                  <a:lnTo>
                    <a:pt x="17" y="25"/>
                  </a:lnTo>
                  <a:lnTo>
                    <a:pt x="16" y="30"/>
                  </a:lnTo>
                  <a:lnTo>
                    <a:pt x="11" y="42"/>
                  </a:lnTo>
                  <a:lnTo>
                    <a:pt x="9" y="53"/>
                  </a:lnTo>
                  <a:lnTo>
                    <a:pt x="9" y="53"/>
                  </a:lnTo>
                  <a:lnTo>
                    <a:pt x="6" y="62"/>
                  </a:lnTo>
                  <a:lnTo>
                    <a:pt x="3" y="67"/>
                  </a:lnTo>
                  <a:lnTo>
                    <a:pt x="0" y="71"/>
                  </a:lnTo>
                  <a:lnTo>
                    <a:pt x="16" y="71"/>
                  </a:lnTo>
                  <a:lnTo>
                    <a:pt x="16" y="74"/>
                  </a:lnTo>
                  <a:lnTo>
                    <a:pt x="69" y="76"/>
                  </a:lnTo>
                  <a:lnTo>
                    <a:pt x="123" y="34"/>
                  </a:lnTo>
                  <a:close/>
                  <a:moveTo>
                    <a:pt x="25" y="67"/>
                  </a:moveTo>
                  <a:lnTo>
                    <a:pt x="25" y="67"/>
                  </a:lnTo>
                  <a:lnTo>
                    <a:pt x="25" y="53"/>
                  </a:lnTo>
                  <a:lnTo>
                    <a:pt x="45" y="53"/>
                  </a:lnTo>
                  <a:lnTo>
                    <a:pt x="45" y="53"/>
                  </a:lnTo>
                  <a:lnTo>
                    <a:pt x="36" y="54"/>
                  </a:lnTo>
                  <a:lnTo>
                    <a:pt x="29" y="57"/>
                  </a:lnTo>
                  <a:lnTo>
                    <a:pt x="26" y="62"/>
                  </a:lnTo>
                  <a:lnTo>
                    <a:pt x="25" y="67"/>
                  </a:lnTo>
                  <a:lnTo>
                    <a:pt x="25" y="67"/>
                  </a:lnTo>
                  <a:close/>
                  <a:moveTo>
                    <a:pt x="68" y="67"/>
                  </a:moveTo>
                  <a:lnTo>
                    <a:pt x="68" y="53"/>
                  </a:lnTo>
                  <a:lnTo>
                    <a:pt x="88" y="53"/>
                  </a:lnTo>
                  <a:lnTo>
                    <a:pt x="88" y="53"/>
                  </a:lnTo>
                  <a:lnTo>
                    <a:pt x="79" y="54"/>
                  </a:lnTo>
                  <a:lnTo>
                    <a:pt x="74" y="57"/>
                  </a:lnTo>
                  <a:lnTo>
                    <a:pt x="71" y="62"/>
                  </a:lnTo>
                  <a:lnTo>
                    <a:pt x="69" y="67"/>
                  </a:lnTo>
                  <a:lnTo>
                    <a:pt x="68" y="67"/>
                  </a:lnTo>
                  <a:close/>
                </a:path>
              </a:pathLst>
            </a:custGeom>
            <a:solidFill>
              <a:srgbClr val="8F8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41" name="Freeform 87">
              <a:extLst>
                <a:ext uri="{FF2B5EF4-FFF2-40B4-BE49-F238E27FC236}">
                  <a16:creationId xmlns:a16="http://schemas.microsoft.com/office/drawing/2014/main" id="{35A1ABBF-000B-4057-B0F5-93F759F85C85}"/>
                </a:ext>
              </a:extLst>
            </p:cNvPr>
            <p:cNvSpPr>
              <a:spLocks/>
            </p:cNvSpPr>
            <p:nvPr/>
          </p:nvSpPr>
          <p:spPr bwMode="auto">
            <a:xfrm>
              <a:off x="7081838" y="4435475"/>
              <a:ext cx="31750" cy="22225"/>
            </a:xfrm>
            <a:custGeom>
              <a:avLst/>
              <a:gdLst>
                <a:gd name="T0" fmla="*/ 20 w 20"/>
                <a:gd name="T1" fmla="*/ 0 h 14"/>
                <a:gd name="T2" fmla="*/ 0 w 20"/>
                <a:gd name="T3" fmla="*/ 0 h 14"/>
                <a:gd name="T4" fmla="*/ 0 w 20"/>
                <a:gd name="T5" fmla="*/ 14 h 14"/>
                <a:gd name="T6" fmla="*/ 1 w 20"/>
                <a:gd name="T7" fmla="*/ 14 h 14"/>
                <a:gd name="T8" fmla="*/ 1 w 20"/>
                <a:gd name="T9" fmla="*/ 14 h 14"/>
                <a:gd name="T10" fmla="*/ 3 w 20"/>
                <a:gd name="T11" fmla="*/ 9 h 14"/>
                <a:gd name="T12" fmla="*/ 6 w 20"/>
                <a:gd name="T13" fmla="*/ 4 h 14"/>
                <a:gd name="T14" fmla="*/ 11 w 20"/>
                <a:gd name="T15" fmla="*/ 1 h 14"/>
                <a:gd name="T16" fmla="*/ 20 w 20"/>
                <a:gd name="T17" fmla="*/ 0 h 14"/>
                <a:gd name="T18" fmla="*/ 20 w 20"/>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14">
                  <a:moveTo>
                    <a:pt x="20" y="0"/>
                  </a:moveTo>
                  <a:lnTo>
                    <a:pt x="0" y="0"/>
                  </a:lnTo>
                  <a:lnTo>
                    <a:pt x="0" y="14"/>
                  </a:lnTo>
                  <a:lnTo>
                    <a:pt x="1" y="14"/>
                  </a:lnTo>
                  <a:lnTo>
                    <a:pt x="1" y="14"/>
                  </a:lnTo>
                  <a:lnTo>
                    <a:pt x="3" y="9"/>
                  </a:lnTo>
                  <a:lnTo>
                    <a:pt x="6" y="4"/>
                  </a:lnTo>
                  <a:lnTo>
                    <a:pt x="11" y="1"/>
                  </a:lnTo>
                  <a:lnTo>
                    <a:pt x="20" y="0"/>
                  </a:lnTo>
                  <a:lnTo>
                    <a:pt x="2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42" name="Freeform 88">
              <a:extLst>
                <a:ext uri="{FF2B5EF4-FFF2-40B4-BE49-F238E27FC236}">
                  <a16:creationId xmlns:a16="http://schemas.microsoft.com/office/drawing/2014/main" id="{B8735D00-1360-4CAE-BAC6-AFC8B8611DFA}"/>
                </a:ext>
              </a:extLst>
            </p:cNvPr>
            <p:cNvSpPr>
              <a:spLocks/>
            </p:cNvSpPr>
            <p:nvPr/>
          </p:nvSpPr>
          <p:spPr bwMode="auto">
            <a:xfrm>
              <a:off x="7013576" y="4435475"/>
              <a:ext cx="31750" cy="22225"/>
            </a:xfrm>
            <a:custGeom>
              <a:avLst/>
              <a:gdLst>
                <a:gd name="T0" fmla="*/ 0 w 20"/>
                <a:gd name="T1" fmla="*/ 14 h 14"/>
                <a:gd name="T2" fmla="*/ 0 w 20"/>
                <a:gd name="T3" fmla="*/ 14 h 14"/>
                <a:gd name="T4" fmla="*/ 0 w 20"/>
                <a:gd name="T5" fmla="*/ 14 h 14"/>
                <a:gd name="T6" fmla="*/ 1 w 20"/>
                <a:gd name="T7" fmla="*/ 9 h 14"/>
                <a:gd name="T8" fmla="*/ 4 w 20"/>
                <a:gd name="T9" fmla="*/ 4 h 14"/>
                <a:gd name="T10" fmla="*/ 11 w 20"/>
                <a:gd name="T11" fmla="*/ 1 h 14"/>
                <a:gd name="T12" fmla="*/ 20 w 20"/>
                <a:gd name="T13" fmla="*/ 0 h 14"/>
                <a:gd name="T14" fmla="*/ 0 w 20"/>
                <a:gd name="T15" fmla="*/ 0 h 14"/>
                <a:gd name="T16" fmla="*/ 0 w 20"/>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4">
                  <a:moveTo>
                    <a:pt x="0" y="14"/>
                  </a:moveTo>
                  <a:lnTo>
                    <a:pt x="0" y="14"/>
                  </a:lnTo>
                  <a:lnTo>
                    <a:pt x="0" y="14"/>
                  </a:lnTo>
                  <a:lnTo>
                    <a:pt x="1" y="9"/>
                  </a:lnTo>
                  <a:lnTo>
                    <a:pt x="4" y="4"/>
                  </a:lnTo>
                  <a:lnTo>
                    <a:pt x="11" y="1"/>
                  </a:lnTo>
                  <a:lnTo>
                    <a:pt x="20" y="0"/>
                  </a:lnTo>
                  <a:lnTo>
                    <a:pt x="0" y="0"/>
                  </a:lnTo>
                  <a:lnTo>
                    <a:pt x="0"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43" name="Freeform 89">
              <a:extLst>
                <a:ext uri="{FF2B5EF4-FFF2-40B4-BE49-F238E27FC236}">
                  <a16:creationId xmlns:a16="http://schemas.microsoft.com/office/drawing/2014/main" id="{FE176B41-CE83-4803-9EFF-C30FB8632F27}"/>
                </a:ext>
              </a:extLst>
            </p:cNvPr>
            <p:cNvSpPr>
              <a:spLocks noEditPoints="1"/>
            </p:cNvSpPr>
            <p:nvPr/>
          </p:nvSpPr>
          <p:spPr bwMode="auto">
            <a:xfrm>
              <a:off x="5688081" y="4340225"/>
              <a:ext cx="1311275" cy="1397000"/>
            </a:xfrm>
            <a:custGeom>
              <a:avLst/>
              <a:gdLst>
                <a:gd name="T0" fmla="*/ 743 w 826"/>
                <a:gd name="T1" fmla="*/ 236 h 880"/>
                <a:gd name="T2" fmla="*/ 561 w 826"/>
                <a:gd name="T3" fmla="*/ 88 h 880"/>
                <a:gd name="T4" fmla="*/ 508 w 826"/>
                <a:gd name="T5" fmla="*/ 78 h 880"/>
                <a:gd name="T6" fmla="*/ 507 w 826"/>
                <a:gd name="T7" fmla="*/ 66 h 880"/>
                <a:gd name="T8" fmla="*/ 498 w 826"/>
                <a:gd name="T9" fmla="*/ 35 h 880"/>
                <a:gd name="T10" fmla="*/ 428 w 826"/>
                <a:gd name="T11" fmla="*/ 0 h 880"/>
                <a:gd name="T12" fmla="*/ 370 w 826"/>
                <a:gd name="T13" fmla="*/ 61 h 880"/>
                <a:gd name="T14" fmla="*/ 347 w 826"/>
                <a:gd name="T15" fmla="*/ 92 h 880"/>
                <a:gd name="T16" fmla="*/ 382 w 826"/>
                <a:gd name="T17" fmla="*/ 97 h 880"/>
                <a:gd name="T18" fmla="*/ 388 w 826"/>
                <a:gd name="T19" fmla="*/ 114 h 880"/>
                <a:gd name="T20" fmla="*/ 388 w 826"/>
                <a:gd name="T21" fmla="*/ 140 h 880"/>
                <a:gd name="T22" fmla="*/ 396 w 826"/>
                <a:gd name="T23" fmla="*/ 154 h 880"/>
                <a:gd name="T24" fmla="*/ 416 w 826"/>
                <a:gd name="T25" fmla="*/ 174 h 880"/>
                <a:gd name="T26" fmla="*/ 413 w 826"/>
                <a:gd name="T27" fmla="*/ 185 h 880"/>
                <a:gd name="T28" fmla="*/ 317 w 826"/>
                <a:gd name="T29" fmla="*/ 157 h 880"/>
                <a:gd name="T30" fmla="*/ 305 w 826"/>
                <a:gd name="T31" fmla="*/ 152 h 880"/>
                <a:gd name="T32" fmla="*/ 283 w 826"/>
                <a:gd name="T33" fmla="*/ 131 h 880"/>
                <a:gd name="T34" fmla="*/ 199 w 826"/>
                <a:gd name="T35" fmla="*/ 97 h 880"/>
                <a:gd name="T36" fmla="*/ 228 w 826"/>
                <a:gd name="T37" fmla="*/ 169 h 880"/>
                <a:gd name="T38" fmla="*/ 225 w 826"/>
                <a:gd name="T39" fmla="*/ 180 h 880"/>
                <a:gd name="T40" fmla="*/ 206 w 826"/>
                <a:gd name="T41" fmla="*/ 209 h 880"/>
                <a:gd name="T42" fmla="*/ 78 w 826"/>
                <a:gd name="T43" fmla="*/ 542 h 880"/>
                <a:gd name="T44" fmla="*/ 64 w 826"/>
                <a:gd name="T45" fmla="*/ 544 h 880"/>
                <a:gd name="T46" fmla="*/ 57 w 826"/>
                <a:gd name="T47" fmla="*/ 604 h 880"/>
                <a:gd name="T48" fmla="*/ 29 w 826"/>
                <a:gd name="T49" fmla="*/ 741 h 880"/>
                <a:gd name="T50" fmla="*/ 115 w 826"/>
                <a:gd name="T51" fmla="*/ 558 h 880"/>
                <a:gd name="T52" fmla="*/ 206 w 826"/>
                <a:gd name="T53" fmla="*/ 568 h 880"/>
                <a:gd name="T54" fmla="*/ 217 w 826"/>
                <a:gd name="T55" fmla="*/ 578 h 880"/>
                <a:gd name="T56" fmla="*/ 222 w 826"/>
                <a:gd name="T57" fmla="*/ 880 h 880"/>
                <a:gd name="T58" fmla="*/ 257 w 826"/>
                <a:gd name="T59" fmla="*/ 576 h 880"/>
                <a:gd name="T60" fmla="*/ 276 w 826"/>
                <a:gd name="T61" fmla="*/ 296 h 880"/>
                <a:gd name="T62" fmla="*/ 380 w 826"/>
                <a:gd name="T63" fmla="*/ 516 h 880"/>
                <a:gd name="T64" fmla="*/ 447 w 826"/>
                <a:gd name="T65" fmla="*/ 607 h 880"/>
                <a:gd name="T66" fmla="*/ 411 w 826"/>
                <a:gd name="T67" fmla="*/ 518 h 880"/>
                <a:gd name="T68" fmla="*/ 421 w 826"/>
                <a:gd name="T69" fmla="*/ 502 h 880"/>
                <a:gd name="T70" fmla="*/ 407 w 826"/>
                <a:gd name="T71" fmla="*/ 501 h 880"/>
                <a:gd name="T72" fmla="*/ 283 w 826"/>
                <a:gd name="T73" fmla="*/ 195 h 880"/>
                <a:gd name="T74" fmla="*/ 293 w 826"/>
                <a:gd name="T75" fmla="*/ 217 h 880"/>
                <a:gd name="T76" fmla="*/ 417 w 826"/>
                <a:gd name="T77" fmla="*/ 252 h 880"/>
                <a:gd name="T78" fmla="*/ 471 w 826"/>
                <a:gd name="T79" fmla="*/ 248 h 880"/>
                <a:gd name="T80" fmla="*/ 482 w 826"/>
                <a:gd name="T81" fmla="*/ 289 h 880"/>
                <a:gd name="T82" fmla="*/ 496 w 826"/>
                <a:gd name="T83" fmla="*/ 431 h 880"/>
                <a:gd name="T84" fmla="*/ 612 w 826"/>
                <a:gd name="T85" fmla="*/ 411 h 880"/>
                <a:gd name="T86" fmla="*/ 618 w 826"/>
                <a:gd name="T87" fmla="*/ 456 h 880"/>
                <a:gd name="T88" fmla="*/ 604 w 826"/>
                <a:gd name="T89" fmla="*/ 499 h 880"/>
                <a:gd name="T90" fmla="*/ 595 w 826"/>
                <a:gd name="T91" fmla="*/ 616 h 880"/>
                <a:gd name="T92" fmla="*/ 581 w 826"/>
                <a:gd name="T93" fmla="*/ 698 h 880"/>
                <a:gd name="T94" fmla="*/ 513 w 826"/>
                <a:gd name="T95" fmla="*/ 732 h 880"/>
                <a:gd name="T96" fmla="*/ 516 w 826"/>
                <a:gd name="T97" fmla="*/ 763 h 880"/>
                <a:gd name="T98" fmla="*/ 596 w 826"/>
                <a:gd name="T99" fmla="*/ 764 h 880"/>
                <a:gd name="T100" fmla="*/ 629 w 826"/>
                <a:gd name="T101" fmla="*/ 780 h 880"/>
                <a:gd name="T102" fmla="*/ 602 w 826"/>
                <a:gd name="T103" fmla="*/ 827 h 880"/>
                <a:gd name="T104" fmla="*/ 686 w 826"/>
                <a:gd name="T105" fmla="*/ 807 h 880"/>
                <a:gd name="T106" fmla="*/ 704 w 826"/>
                <a:gd name="T107" fmla="*/ 783 h 880"/>
                <a:gd name="T108" fmla="*/ 700 w 826"/>
                <a:gd name="T109" fmla="*/ 619 h 880"/>
                <a:gd name="T110" fmla="*/ 746 w 826"/>
                <a:gd name="T111" fmla="*/ 447 h 880"/>
                <a:gd name="T112" fmla="*/ 784 w 826"/>
                <a:gd name="T113" fmla="*/ 391 h 880"/>
                <a:gd name="T114" fmla="*/ 820 w 826"/>
                <a:gd name="T115" fmla="*/ 347 h 880"/>
                <a:gd name="T116" fmla="*/ 481 w 826"/>
                <a:gd name="T117" fmla="*/ 77 h 880"/>
                <a:gd name="T118" fmla="*/ 377 w 826"/>
                <a:gd name="T119" fmla="*/ 60 h 880"/>
                <a:gd name="T120" fmla="*/ 390 w 826"/>
                <a:gd name="T121" fmla="*/ 47 h 880"/>
                <a:gd name="T122" fmla="*/ 441 w 826"/>
                <a:gd name="T123" fmla="*/ 7 h 880"/>
                <a:gd name="T124" fmla="*/ 491 w 826"/>
                <a:gd name="T125" fmla="*/ 41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6" h="880">
                  <a:moveTo>
                    <a:pt x="824" y="330"/>
                  </a:moveTo>
                  <a:lnTo>
                    <a:pt x="824" y="330"/>
                  </a:lnTo>
                  <a:lnTo>
                    <a:pt x="821" y="322"/>
                  </a:lnTo>
                  <a:lnTo>
                    <a:pt x="815" y="311"/>
                  </a:lnTo>
                  <a:lnTo>
                    <a:pt x="806" y="299"/>
                  </a:lnTo>
                  <a:lnTo>
                    <a:pt x="797" y="286"/>
                  </a:lnTo>
                  <a:lnTo>
                    <a:pt x="774" y="263"/>
                  </a:lnTo>
                  <a:lnTo>
                    <a:pt x="754" y="245"/>
                  </a:lnTo>
                  <a:lnTo>
                    <a:pt x="754" y="245"/>
                  </a:lnTo>
                  <a:lnTo>
                    <a:pt x="743" y="236"/>
                  </a:lnTo>
                  <a:lnTo>
                    <a:pt x="730" y="223"/>
                  </a:lnTo>
                  <a:lnTo>
                    <a:pt x="700" y="189"/>
                  </a:lnTo>
                  <a:lnTo>
                    <a:pt x="669" y="152"/>
                  </a:lnTo>
                  <a:lnTo>
                    <a:pt x="639" y="123"/>
                  </a:lnTo>
                  <a:lnTo>
                    <a:pt x="639" y="123"/>
                  </a:lnTo>
                  <a:lnTo>
                    <a:pt x="627" y="112"/>
                  </a:lnTo>
                  <a:lnTo>
                    <a:pt x="613" y="104"/>
                  </a:lnTo>
                  <a:lnTo>
                    <a:pt x="599" y="97"/>
                  </a:lnTo>
                  <a:lnTo>
                    <a:pt x="585" y="92"/>
                  </a:lnTo>
                  <a:lnTo>
                    <a:pt x="561" y="88"/>
                  </a:lnTo>
                  <a:lnTo>
                    <a:pt x="547" y="84"/>
                  </a:lnTo>
                  <a:lnTo>
                    <a:pt x="547" y="84"/>
                  </a:lnTo>
                  <a:lnTo>
                    <a:pt x="522" y="83"/>
                  </a:lnTo>
                  <a:lnTo>
                    <a:pt x="522" y="83"/>
                  </a:lnTo>
                  <a:lnTo>
                    <a:pt x="519" y="80"/>
                  </a:lnTo>
                  <a:lnTo>
                    <a:pt x="516" y="78"/>
                  </a:lnTo>
                  <a:lnTo>
                    <a:pt x="510" y="78"/>
                  </a:lnTo>
                  <a:lnTo>
                    <a:pt x="510" y="78"/>
                  </a:lnTo>
                  <a:lnTo>
                    <a:pt x="508" y="78"/>
                  </a:lnTo>
                  <a:lnTo>
                    <a:pt x="508" y="78"/>
                  </a:lnTo>
                  <a:lnTo>
                    <a:pt x="508" y="77"/>
                  </a:lnTo>
                  <a:lnTo>
                    <a:pt x="508" y="77"/>
                  </a:lnTo>
                  <a:lnTo>
                    <a:pt x="518" y="74"/>
                  </a:lnTo>
                  <a:lnTo>
                    <a:pt x="518" y="74"/>
                  </a:lnTo>
                  <a:lnTo>
                    <a:pt x="519" y="72"/>
                  </a:lnTo>
                  <a:lnTo>
                    <a:pt x="518" y="72"/>
                  </a:lnTo>
                  <a:lnTo>
                    <a:pt x="516" y="71"/>
                  </a:lnTo>
                  <a:lnTo>
                    <a:pt x="516" y="71"/>
                  </a:lnTo>
                  <a:lnTo>
                    <a:pt x="507" y="66"/>
                  </a:lnTo>
                  <a:lnTo>
                    <a:pt x="507" y="66"/>
                  </a:lnTo>
                  <a:lnTo>
                    <a:pt x="505" y="61"/>
                  </a:lnTo>
                  <a:lnTo>
                    <a:pt x="505" y="60"/>
                  </a:lnTo>
                  <a:lnTo>
                    <a:pt x="505" y="60"/>
                  </a:lnTo>
                  <a:lnTo>
                    <a:pt x="507" y="58"/>
                  </a:lnTo>
                  <a:lnTo>
                    <a:pt x="507" y="55"/>
                  </a:lnTo>
                  <a:lnTo>
                    <a:pt x="507" y="55"/>
                  </a:lnTo>
                  <a:lnTo>
                    <a:pt x="501" y="38"/>
                  </a:lnTo>
                  <a:lnTo>
                    <a:pt x="501" y="38"/>
                  </a:lnTo>
                  <a:lnTo>
                    <a:pt x="499" y="37"/>
                  </a:lnTo>
                  <a:lnTo>
                    <a:pt x="498" y="35"/>
                  </a:lnTo>
                  <a:lnTo>
                    <a:pt x="496" y="37"/>
                  </a:lnTo>
                  <a:lnTo>
                    <a:pt x="496" y="37"/>
                  </a:lnTo>
                  <a:lnTo>
                    <a:pt x="491" y="27"/>
                  </a:lnTo>
                  <a:lnTo>
                    <a:pt x="487" y="20"/>
                  </a:lnTo>
                  <a:lnTo>
                    <a:pt x="481" y="14"/>
                  </a:lnTo>
                  <a:lnTo>
                    <a:pt x="474" y="9"/>
                  </a:lnTo>
                  <a:lnTo>
                    <a:pt x="467" y="4"/>
                  </a:lnTo>
                  <a:lnTo>
                    <a:pt x="456" y="3"/>
                  </a:lnTo>
                  <a:lnTo>
                    <a:pt x="444" y="0"/>
                  </a:lnTo>
                  <a:lnTo>
                    <a:pt x="428" y="0"/>
                  </a:lnTo>
                  <a:lnTo>
                    <a:pt x="428" y="0"/>
                  </a:lnTo>
                  <a:lnTo>
                    <a:pt x="421" y="0"/>
                  </a:lnTo>
                  <a:lnTo>
                    <a:pt x="413" y="1"/>
                  </a:lnTo>
                  <a:lnTo>
                    <a:pt x="407" y="4"/>
                  </a:lnTo>
                  <a:lnTo>
                    <a:pt x="402" y="6"/>
                  </a:lnTo>
                  <a:lnTo>
                    <a:pt x="391" y="14"/>
                  </a:lnTo>
                  <a:lnTo>
                    <a:pt x="385" y="23"/>
                  </a:lnTo>
                  <a:lnTo>
                    <a:pt x="379" y="34"/>
                  </a:lnTo>
                  <a:lnTo>
                    <a:pt x="376" y="43"/>
                  </a:lnTo>
                  <a:lnTo>
                    <a:pt x="370" y="61"/>
                  </a:lnTo>
                  <a:lnTo>
                    <a:pt x="370" y="61"/>
                  </a:lnTo>
                  <a:lnTo>
                    <a:pt x="365" y="72"/>
                  </a:lnTo>
                  <a:lnTo>
                    <a:pt x="360" y="78"/>
                  </a:lnTo>
                  <a:lnTo>
                    <a:pt x="354" y="81"/>
                  </a:lnTo>
                  <a:lnTo>
                    <a:pt x="350" y="83"/>
                  </a:lnTo>
                  <a:lnTo>
                    <a:pt x="350" y="83"/>
                  </a:lnTo>
                  <a:lnTo>
                    <a:pt x="347" y="84"/>
                  </a:lnTo>
                  <a:lnTo>
                    <a:pt x="347" y="88"/>
                  </a:lnTo>
                  <a:lnTo>
                    <a:pt x="347" y="92"/>
                  </a:lnTo>
                  <a:lnTo>
                    <a:pt x="347" y="92"/>
                  </a:lnTo>
                  <a:lnTo>
                    <a:pt x="350" y="94"/>
                  </a:lnTo>
                  <a:lnTo>
                    <a:pt x="360" y="92"/>
                  </a:lnTo>
                  <a:lnTo>
                    <a:pt x="360" y="92"/>
                  </a:lnTo>
                  <a:lnTo>
                    <a:pt x="373" y="89"/>
                  </a:lnTo>
                  <a:lnTo>
                    <a:pt x="377" y="88"/>
                  </a:lnTo>
                  <a:lnTo>
                    <a:pt x="377" y="88"/>
                  </a:lnTo>
                  <a:lnTo>
                    <a:pt x="377" y="91"/>
                  </a:lnTo>
                  <a:lnTo>
                    <a:pt x="377" y="91"/>
                  </a:lnTo>
                  <a:lnTo>
                    <a:pt x="379" y="94"/>
                  </a:lnTo>
                  <a:lnTo>
                    <a:pt x="382" y="97"/>
                  </a:lnTo>
                  <a:lnTo>
                    <a:pt x="382" y="97"/>
                  </a:lnTo>
                  <a:lnTo>
                    <a:pt x="384" y="100"/>
                  </a:lnTo>
                  <a:lnTo>
                    <a:pt x="384" y="103"/>
                  </a:lnTo>
                  <a:lnTo>
                    <a:pt x="384" y="108"/>
                  </a:lnTo>
                  <a:lnTo>
                    <a:pt x="384" y="108"/>
                  </a:lnTo>
                  <a:lnTo>
                    <a:pt x="384" y="109"/>
                  </a:lnTo>
                  <a:lnTo>
                    <a:pt x="385" y="111"/>
                  </a:lnTo>
                  <a:lnTo>
                    <a:pt x="388" y="112"/>
                  </a:lnTo>
                  <a:lnTo>
                    <a:pt x="388" y="112"/>
                  </a:lnTo>
                  <a:lnTo>
                    <a:pt x="388" y="114"/>
                  </a:lnTo>
                  <a:lnTo>
                    <a:pt x="387" y="117"/>
                  </a:lnTo>
                  <a:lnTo>
                    <a:pt x="382" y="125"/>
                  </a:lnTo>
                  <a:lnTo>
                    <a:pt x="382" y="125"/>
                  </a:lnTo>
                  <a:lnTo>
                    <a:pt x="379" y="131"/>
                  </a:lnTo>
                  <a:lnTo>
                    <a:pt x="377" y="134"/>
                  </a:lnTo>
                  <a:lnTo>
                    <a:pt x="379" y="135"/>
                  </a:lnTo>
                  <a:lnTo>
                    <a:pt x="379" y="135"/>
                  </a:lnTo>
                  <a:lnTo>
                    <a:pt x="380" y="137"/>
                  </a:lnTo>
                  <a:lnTo>
                    <a:pt x="384" y="138"/>
                  </a:lnTo>
                  <a:lnTo>
                    <a:pt x="388" y="140"/>
                  </a:lnTo>
                  <a:lnTo>
                    <a:pt x="388" y="140"/>
                  </a:lnTo>
                  <a:lnTo>
                    <a:pt x="391" y="140"/>
                  </a:lnTo>
                  <a:lnTo>
                    <a:pt x="391" y="145"/>
                  </a:lnTo>
                  <a:lnTo>
                    <a:pt x="391" y="145"/>
                  </a:lnTo>
                  <a:lnTo>
                    <a:pt x="393" y="148"/>
                  </a:lnTo>
                  <a:lnTo>
                    <a:pt x="396" y="149"/>
                  </a:lnTo>
                  <a:lnTo>
                    <a:pt x="396" y="149"/>
                  </a:lnTo>
                  <a:lnTo>
                    <a:pt x="397" y="151"/>
                  </a:lnTo>
                  <a:lnTo>
                    <a:pt x="396" y="154"/>
                  </a:lnTo>
                  <a:lnTo>
                    <a:pt x="396" y="154"/>
                  </a:lnTo>
                  <a:lnTo>
                    <a:pt x="396" y="155"/>
                  </a:lnTo>
                  <a:lnTo>
                    <a:pt x="397" y="158"/>
                  </a:lnTo>
                  <a:lnTo>
                    <a:pt x="404" y="162"/>
                  </a:lnTo>
                  <a:lnTo>
                    <a:pt x="404" y="162"/>
                  </a:lnTo>
                  <a:lnTo>
                    <a:pt x="405" y="163"/>
                  </a:lnTo>
                  <a:lnTo>
                    <a:pt x="407" y="166"/>
                  </a:lnTo>
                  <a:lnTo>
                    <a:pt x="410" y="172"/>
                  </a:lnTo>
                  <a:lnTo>
                    <a:pt x="410" y="172"/>
                  </a:lnTo>
                  <a:lnTo>
                    <a:pt x="413" y="174"/>
                  </a:lnTo>
                  <a:lnTo>
                    <a:pt x="416" y="174"/>
                  </a:lnTo>
                  <a:lnTo>
                    <a:pt x="425" y="171"/>
                  </a:lnTo>
                  <a:lnTo>
                    <a:pt x="425" y="171"/>
                  </a:lnTo>
                  <a:lnTo>
                    <a:pt x="431" y="169"/>
                  </a:lnTo>
                  <a:lnTo>
                    <a:pt x="437" y="169"/>
                  </a:lnTo>
                  <a:lnTo>
                    <a:pt x="437" y="169"/>
                  </a:lnTo>
                  <a:lnTo>
                    <a:pt x="436" y="171"/>
                  </a:lnTo>
                  <a:lnTo>
                    <a:pt x="431" y="175"/>
                  </a:lnTo>
                  <a:lnTo>
                    <a:pt x="424" y="178"/>
                  </a:lnTo>
                  <a:lnTo>
                    <a:pt x="413" y="185"/>
                  </a:lnTo>
                  <a:lnTo>
                    <a:pt x="413" y="185"/>
                  </a:lnTo>
                  <a:lnTo>
                    <a:pt x="405" y="186"/>
                  </a:lnTo>
                  <a:lnTo>
                    <a:pt x="399" y="186"/>
                  </a:lnTo>
                  <a:lnTo>
                    <a:pt x="387" y="185"/>
                  </a:lnTo>
                  <a:lnTo>
                    <a:pt x="377" y="182"/>
                  </a:lnTo>
                  <a:lnTo>
                    <a:pt x="374" y="182"/>
                  </a:lnTo>
                  <a:lnTo>
                    <a:pt x="339" y="168"/>
                  </a:lnTo>
                  <a:lnTo>
                    <a:pt x="339" y="168"/>
                  </a:lnTo>
                  <a:lnTo>
                    <a:pt x="320" y="158"/>
                  </a:lnTo>
                  <a:lnTo>
                    <a:pt x="320" y="158"/>
                  </a:lnTo>
                  <a:lnTo>
                    <a:pt x="317" y="157"/>
                  </a:lnTo>
                  <a:lnTo>
                    <a:pt x="316" y="157"/>
                  </a:lnTo>
                  <a:lnTo>
                    <a:pt x="316" y="157"/>
                  </a:lnTo>
                  <a:lnTo>
                    <a:pt x="316" y="157"/>
                  </a:lnTo>
                  <a:lnTo>
                    <a:pt x="316" y="157"/>
                  </a:lnTo>
                  <a:lnTo>
                    <a:pt x="314" y="158"/>
                  </a:lnTo>
                  <a:lnTo>
                    <a:pt x="311" y="162"/>
                  </a:lnTo>
                  <a:lnTo>
                    <a:pt x="311" y="162"/>
                  </a:lnTo>
                  <a:lnTo>
                    <a:pt x="302" y="152"/>
                  </a:lnTo>
                  <a:lnTo>
                    <a:pt x="302" y="152"/>
                  </a:lnTo>
                  <a:lnTo>
                    <a:pt x="305" y="152"/>
                  </a:lnTo>
                  <a:lnTo>
                    <a:pt x="306" y="149"/>
                  </a:lnTo>
                  <a:lnTo>
                    <a:pt x="306" y="120"/>
                  </a:lnTo>
                  <a:lnTo>
                    <a:pt x="306" y="120"/>
                  </a:lnTo>
                  <a:lnTo>
                    <a:pt x="305" y="120"/>
                  </a:lnTo>
                  <a:lnTo>
                    <a:pt x="303" y="118"/>
                  </a:lnTo>
                  <a:lnTo>
                    <a:pt x="300" y="118"/>
                  </a:lnTo>
                  <a:lnTo>
                    <a:pt x="293" y="128"/>
                  </a:lnTo>
                  <a:lnTo>
                    <a:pt x="288" y="128"/>
                  </a:lnTo>
                  <a:lnTo>
                    <a:pt x="288" y="131"/>
                  </a:lnTo>
                  <a:lnTo>
                    <a:pt x="283" y="131"/>
                  </a:lnTo>
                  <a:lnTo>
                    <a:pt x="273" y="81"/>
                  </a:lnTo>
                  <a:lnTo>
                    <a:pt x="273" y="81"/>
                  </a:lnTo>
                  <a:lnTo>
                    <a:pt x="273" y="80"/>
                  </a:lnTo>
                  <a:lnTo>
                    <a:pt x="269" y="78"/>
                  </a:lnTo>
                  <a:lnTo>
                    <a:pt x="215" y="81"/>
                  </a:lnTo>
                  <a:lnTo>
                    <a:pt x="215" y="81"/>
                  </a:lnTo>
                  <a:lnTo>
                    <a:pt x="212" y="81"/>
                  </a:lnTo>
                  <a:lnTo>
                    <a:pt x="212" y="84"/>
                  </a:lnTo>
                  <a:lnTo>
                    <a:pt x="212" y="97"/>
                  </a:lnTo>
                  <a:lnTo>
                    <a:pt x="199" y="97"/>
                  </a:lnTo>
                  <a:lnTo>
                    <a:pt x="212" y="138"/>
                  </a:lnTo>
                  <a:lnTo>
                    <a:pt x="212" y="162"/>
                  </a:lnTo>
                  <a:lnTo>
                    <a:pt x="212" y="162"/>
                  </a:lnTo>
                  <a:lnTo>
                    <a:pt x="214" y="165"/>
                  </a:lnTo>
                  <a:lnTo>
                    <a:pt x="214" y="165"/>
                  </a:lnTo>
                  <a:lnTo>
                    <a:pt x="215" y="165"/>
                  </a:lnTo>
                  <a:lnTo>
                    <a:pt x="239" y="165"/>
                  </a:lnTo>
                  <a:lnTo>
                    <a:pt x="239" y="169"/>
                  </a:lnTo>
                  <a:lnTo>
                    <a:pt x="228" y="169"/>
                  </a:lnTo>
                  <a:lnTo>
                    <a:pt x="228" y="169"/>
                  </a:lnTo>
                  <a:lnTo>
                    <a:pt x="225" y="171"/>
                  </a:lnTo>
                  <a:lnTo>
                    <a:pt x="223" y="174"/>
                  </a:lnTo>
                  <a:lnTo>
                    <a:pt x="223" y="174"/>
                  </a:lnTo>
                  <a:lnTo>
                    <a:pt x="225" y="177"/>
                  </a:lnTo>
                  <a:lnTo>
                    <a:pt x="228" y="178"/>
                  </a:lnTo>
                  <a:lnTo>
                    <a:pt x="262" y="178"/>
                  </a:lnTo>
                  <a:lnTo>
                    <a:pt x="262" y="178"/>
                  </a:lnTo>
                  <a:lnTo>
                    <a:pt x="263" y="180"/>
                  </a:lnTo>
                  <a:lnTo>
                    <a:pt x="225" y="180"/>
                  </a:lnTo>
                  <a:lnTo>
                    <a:pt x="225" y="180"/>
                  </a:lnTo>
                  <a:lnTo>
                    <a:pt x="222" y="182"/>
                  </a:lnTo>
                  <a:lnTo>
                    <a:pt x="220" y="185"/>
                  </a:lnTo>
                  <a:lnTo>
                    <a:pt x="220" y="185"/>
                  </a:lnTo>
                  <a:lnTo>
                    <a:pt x="219" y="192"/>
                  </a:lnTo>
                  <a:lnTo>
                    <a:pt x="217" y="191"/>
                  </a:lnTo>
                  <a:lnTo>
                    <a:pt x="217" y="191"/>
                  </a:lnTo>
                  <a:lnTo>
                    <a:pt x="215" y="191"/>
                  </a:lnTo>
                  <a:lnTo>
                    <a:pt x="214" y="192"/>
                  </a:lnTo>
                  <a:lnTo>
                    <a:pt x="206" y="209"/>
                  </a:lnTo>
                  <a:lnTo>
                    <a:pt x="206" y="209"/>
                  </a:lnTo>
                  <a:lnTo>
                    <a:pt x="206" y="211"/>
                  </a:lnTo>
                  <a:lnTo>
                    <a:pt x="206" y="211"/>
                  </a:lnTo>
                  <a:lnTo>
                    <a:pt x="208" y="211"/>
                  </a:lnTo>
                  <a:lnTo>
                    <a:pt x="211" y="212"/>
                  </a:lnTo>
                  <a:lnTo>
                    <a:pt x="78" y="542"/>
                  </a:lnTo>
                  <a:lnTo>
                    <a:pt x="78" y="542"/>
                  </a:lnTo>
                  <a:lnTo>
                    <a:pt x="78" y="542"/>
                  </a:lnTo>
                  <a:lnTo>
                    <a:pt x="78" y="542"/>
                  </a:lnTo>
                  <a:lnTo>
                    <a:pt x="78" y="542"/>
                  </a:lnTo>
                  <a:lnTo>
                    <a:pt x="78" y="542"/>
                  </a:lnTo>
                  <a:lnTo>
                    <a:pt x="77" y="541"/>
                  </a:lnTo>
                  <a:lnTo>
                    <a:pt x="77" y="541"/>
                  </a:lnTo>
                  <a:lnTo>
                    <a:pt x="75" y="541"/>
                  </a:lnTo>
                  <a:lnTo>
                    <a:pt x="74" y="542"/>
                  </a:lnTo>
                  <a:lnTo>
                    <a:pt x="72" y="545"/>
                  </a:lnTo>
                  <a:lnTo>
                    <a:pt x="67" y="544"/>
                  </a:lnTo>
                  <a:lnTo>
                    <a:pt x="67" y="544"/>
                  </a:lnTo>
                  <a:lnTo>
                    <a:pt x="66" y="544"/>
                  </a:lnTo>
                  <a:lnTo>
                    <a:pt x="64" y="544"/>
                  </a:lnTo>
                  <a:lnTo>
                    <a:pt x="64" y="544"/>
                  </a:lnTo>
                  <a:lnTo>
                    <a:pt x="64" y="545"/>
                  </a:lnTo>
                  <a:lnTo>
                    <a:pt x="66" y="547"/>
                  </a:lnTo>
                  <a:lnTo>
                    <a:pt x="72" y="550"/>
                  </a:lnTo>
                  <a:lnTo>
                    <a:pt x="69" y="556"/>
                  </a:lnTo>
                  <a:lnTo>
                    <a:pt x="69" y="558"/>
                  </a:lnTo>
                  <a:lnTo>
                    <a:pt x="69" y="558"/>
                  </a:lnTo>
                  <a:lnTo>
                    <a:pt x="71" y="561"/>
                  </a:lnTo>
                  <a:lnTo>
                    <a:pt x="74" y="562"/>
                  </a:lnTo>
                  <a:lnTo>
                    <a:pt x="74" y="562"/>
                  </a:lnTo>
                  <a:lnTo>
                    <a:pt x="57" y="604"/>
                  </a:lnTo>
                  <a:lnTo>
                    <a:pt x="57" y="604"/>
                  </a:lnTo>
                  <a:lnTo>
                    <a:pt x="38" y="653"/>
                  </a:lnTo>
                  <a:lnTo>
                    <a:pt x="38" y="653"/>
                  </a:lnTo>
                  <a:lnTo>
                    <a:pt x="37" y="659"/>
                  </a:lnTo>
                  <a:lnTo>
                    <a:pt x="37" y="659"/>
                  </a:lnTo>
                  <a:lnTo>
                    <a:pt x="37" y="661"/>
                  </a:lnTo>
                  <a:lnTo>
                    <a:pt x="38" y="664"/>
                  </a:lnTo>
                  <a:lnTo>
                    <a:pt x="9" y="733"/>
                  </a:lnTo>
                  <a:lnTo>
                    <a:pt x="0" y="781"/>
                  </a:lnTo>
                  <a:lnTo>
                    <a:pt x="29" y="741"/>
                  </a:lnTo>
                  <a:lnTo>
                    <a:pt x="57" y="670"/>
                  </a:lnTo>
                  <a:lnTo>
                    <a:pt x="57" y="670"/>
                  </a:lnTo>
                  <a:lnTo>
                    <a:pt x="63" y="667"/>
                  </a:lnTo>
                  <a:lnTo>
                    <a:pt x="66" y="664"/>
                  </a:lnTo>
                  <a:lnTo>
                    <a:pt x="66" y="664"/>
                  </a:lnTo>
                  <a:lnTo>
                    <a:pt x="106" y="559"/>
                  </a:lnTo>
                  <a:lnTo>
                    <a:pt x="106" y="559"/>
                  </a:lnTo>
                  <a:lnTo>
                    <a:pt x="106" y="559"/>
                  </a:lnTo>
                  <a:lnTo>
                    <a:pt x="115" y="558"/>
                  </a:lnTo>
                  <a:lnTo>
                    <a:pt x="115" y="558"/>
                  </a:lnTo>
                  <a:lnTo>
                    <a:pt x="117" y="556"/>
                  </a:lnTo>
                  <a:lnTo>
                    <a:pt x="123" y="541"/>
                  </a:lnTo>
                  <a:lnTo>
                    <a:pt x="123" y="541"/>
                  </a:lnTo>
                  <a:lnTo>
                    <a:pt x="123" y="539"/>
                  </a:lnTo>
                  <a:lnTo>
                    <a:pt x="123" y="539"/>
                  </a:lnTo>
                  <a:lnTo>
                    <a:pt x="121" y="538"/>
                  </a:lnTo>
                  <a:lnTo>
                    <a:pt x="215" y="302"/>
                  </a:lnTo>
                  <a:lnTo>
                    <a:pt x="215" y="302"/>
                  </a:lnTo>
                  <a:lnTo>
                    <a:pt x="206" y="565"/>
                  </a:lnTo>
                  <a:lnTo>
                    <a:pt x="206" y="568"/>
                  </a:lnTo>
                  <a:lnTo>
                    <a:pt x="217" y="568"/>
                  </a:lnTo>
                  <a:lnTo>
                    <a:pt x="217" y="573"/>
                  </a:lnTo>
                  <a:lnTo>
                    <a:pt x="212" y="573"/>
                  </a:lnTo>
                  <a:lnTo>
                    <a:pt x="212" y="573"/>
                  </a:lnTo>
                  <a:lnTo>
                    <a:pt x="211" y="575"/>
                  </a:lnTo>
                  <a:lnTo>
                    <a:pt x="209" y="575"/>
                  </a:lnTo>
                  <a:lnTo>
                    <a:pt x="209" y="575"/>
                  </a:lnTo>
                  <a:lnTo>
                    <a:pt x="211" y="576"/>
                  </a:lnTo>
                  <a:lnTo>
                    <a:pt x="212" y="578"/>
                  </a:lnTo>
                  <a:lnTo>
                    <a:pt x="217" y="578"/>
                  </a:lnTo>
                  <a:lnTo>
                    <a:pt x="212" y="686"/>
                  </a:lnTo>
                  <a:lnTo>
                    <a:pt x="212" y="686"/>
                  </a:lnTo>
                  <a:lnTo>
                    <a:pt x="212" y="686"/>
                  </a:lnTo>
                  <a:lnTo>
                    <a:pt x="212" y="686"/>
                  </a:lnTo>
                  <a:lnTo>
                    <a:pt x="212" y="689"/>
                  </a:lnTo>
                  <a:lnTo>
                    <a:pt x="214" y="692"/>
                  </a:lnTo>
                  <a:lnTo>
                    <a:pt x="214" y="692"/>
                  </a:lnTo>
                  <a:lnTo>
                    <a:pt x="217" y="693"/>
                  </a:lnTo>
                  <a:lnTo>
                    <a:pt x="214" y="815"/>
                  </a:lnTo>
                  <a:lnTo>
                    <a:pt x="222" y="880"/>
                  </a:lnTo>
                  <a:lnTo>
                    <a:pt x="237" y="814"/>
                  </a:lnTo>
                  <a:lnTo>
                    <a:pt x="240" y="693"/>
                  </a:lnTo>
                  <a:lnTo>
                    <a:pt x="240" y="693"/>
                  </a:lnTo>
                  <a:lnTo>
                    <a:pt x="245" y="690"/>
                  </a:lnTo>
                  <a:lnTo>
                    <a:pt x="246" y="687"/>
                  </a:lnTo>
                  <a:lnTo>
                    <a:pt x="246" y="687"/>
                  </a:lnTo>
                  <a:lnTo>
                    <a:pt x="251" y="578"/>
                  </a:lnTo>
                  <a:lnTo>
                    <a:pt x="257" y="578"/>
                  </a:lnTo>
                  <a:lnTo>
                    <a:pt x="257" y="578"/>
                  </a:lnTo>
                  <a:lnTo>
                    <a:pt x="257" y="576"/>
                  </a:lnTo>
                  <a:lnTo>
                    <a:pt x="259" y="575"/>
                  </a:lnTo>
                  <a:lnTo>
                    <a:pt x="259" y="575"/>
                  </a:lnTo>
                  <a:lnTo>
                    <a:pt x="257" y="573"/>
                  </a:lnTo>
                  <a:lnTo>
                    <a:pt x="257" y="573"/>
                  </a:lnTo>
                  <a:lnTo>
                    <a:pt x="251" y="573"/>
                  </a:lnTo>
                  <a:lnTo>
                    <a:pt x="251" y="568"/>
                  </a:lnTo>
                  <a:lnTo>
                    <a:pt x="260" y="568"/>
                  </a:lnTo>
                  <a:lnTo>
                    <a:pt x="260" y="565"/>
                  </a:lnTo>
                  <a:lnTo>
                    <a:pt x="260" y="565"/>
                  </a:lnTo>
                  <a:lnTo>
                    <a:pt x="276" y="296"/>
                  </a:lnTo>
                  <a:lnTo>
                    <a:pt x="365" y="498"/>
                  </a:lnTo>
                  <a:lnTo>
                    <a:pt x="365" y="498"/>
                  </a:lnTo>
                  <a:lnTo>
                    <a:pt x="363" y="498"/>
                  </a:lnTo>
                  <a:lnTo>
                    <a:pt x="363" y="498"/>
                  </a:lnTo>
                  <a:lnTo>
                    <a:pt x="362" y="499"/>
                  </a:lnTo>
                  <a:lnTo>
                    <a:pt x="370" y="513"/>
                  </a:lnTo>
                  <a:lnTo>
                    <a:pt x="370" y="513"/>
                  </a:lnTo>
                  <a:lnTo>
                    <a:pt x="371" y="515"/>
                  </a:lnTo>
                  <a:lnTo>
                    <a:pt x="371" y="515"/>
                  </a:lnTo>
                  <a:lnTo>
                    <a:pt x="380" y="516"/>
                  </a:lnTo>
                  <a:lnTo>
                    <a:pt x="380" y="516"/>
                  </a:lnTo>
                  <a:lnTo>
                    <a:pt x="380" y="516"/>
                  </a:lnTo>
                  <a:lnTo>
                    <a:pt x="419" y="607"/>
                  </a:lnTo>
                  <a:lnTo>
                    <a:pt x="419" y="607"/>
                  </a:lnTo>
                  <a:lnTo>
                    <a:pt x="424" y="610"/>
                  </a:lnTo>
                  <a:lnTo>
                    <a:pt x="428" y="613"/>
                  </a:lnTo>
                  <a:lnTo>
                    <a:pt x="456" y="675"/>
                  </a:lnTo>
                  <a:lnTo>
                    <a:pt x="484" y="709"/>
                  </a:lnTo>
                  <a:lnTo>
                    <a:pt x="474" y="667"/>
                  </a:lnTo>
                  <a:lnTo>
                    <a:pt x="447" y="607"/>
                  </a:lnTo>
                  <a:lnTo>
                    <a:pt x="447" y="607"/>
                  </a:lnTo>
                  <a:lnTo>
                    <a:pt x="448" y="605"/>
                  </a:lnTo>
                  <a:lnTo>
                    <a:pt x="448" y="602"/>
                  </a:lnTo>
                  <a:lnTo>
                    <a:pt x="448" y="602"/>
                  </a:lnTo>
                  <a:lnTo>
                    <a:pt x="447" y="598"/>
                  </a:lnTo>
                  <a:lnTo>
                    <a:pt x="447" y="598"/>
                  </a:lnTo>
                  <a:lnTo>
                    <a:pt x="428" y="555"/>
                  </a:lnTo>
                  <a:lnTo>
                    <a:pt x="428" y="555"/>
                  </a:lnTo>
                  <a:lnTo>
                    <a:pt x="411" y="518"/>
                  </a:lnTo>
                  <a:lnTo>
                    <a:pt x="411" y="518"/>
                  </a:lnTo>
                  <a:lnTo>
                    <a:pt x="414" y="516"/>
                  </a:lnTo>
                  <a:lnTo>
                    <a:pt x="416" y="515"/>
                  </a:lnTo>
                  <a:lnTo>
                    <a:pt x="416" y="513"/>
                  </a:lnTo>
                  <a:lnTo>
                    <a:pt x="413" y="507"/>
                  </a:lnTo>
                  <a:lnTo>
                    <a:pt x="419" y="505"/>
                  </a:lnTo>
                  <a:lnTo>
                    <a:pt x="419" y="505"/>
                  </a:lnTo>
                  <a:lnTo>
                    <a:pt x="421" y="504"/>
                  </a:lnTo>
                  <a:lnTo>
                    <a:pt x="421" y="502"/>
                  </a:lnTo>
                  <a:lnTo>
                    <a:pt x="421" y="502"/>
                  </a:lnTo>
                  <a:lnTo>
                    <a:pt x="421" y="502"/>
                  </a:lnTo>
                  <a:lnTo>
                    <a:pt x="419" y="502"/>
                  </a:lnTo>
                  <a:lnTo>
                    <a:pt x="413" y="504"/>
                  </a:lnTo>
                  <a:lnTo>
                    <a:pt x="411" y="501"/>
                  </a:lnTo>
                  <a:lnTo>
                    <a:pt x="411" y="501"/>
                  </a:lnTo>
                  <a:lnTo>
                    <a:pt x="410" y="499"/>
                  </a:lnTo>
                  <a:lnTo>
                    <a:pt x="410" y="499"/>
                  </a:lnTo>
                  <a:lnTo>
                    <a:pt x="408" y="501"/>
                  </a:lnTo>
                  <a:lnTo>
                    <a:pt x="408" y="501"/>
                  </a:lnTo>
                  <a:lnTo>
                    <a:pt x="407" y="501"/>
                  </a:lnTo>
                  <a:lnTo>
                    <a:pt x="407" y="501"/>
                  </a:lnTo>
                  <a:lnTo>
                    <a:pt x="407" y="501"/>
                  </a:lnTo>
                  <a:lnTo>
                    <a:pt x="279" y="217"/>
                  </a:lnTo>
                  <a:lnTo>
                    <a:pt x="279" y="217"/>
                  </a:lnTo>
                  <a:lnTo>
                    <a:pt x="279" y="212"/>
                  </a:lnTo>
                  <a:lnTo>
                    <a:pt x="279" y="212"/>
                  </a:lnTo>
                  <a:lnTo>
                    <a:pt x="277" y="195"/>
                  </a:lnTo>
                  <a:lnTo>
                    <a:pt x="277" y="195"/>
                  </a:lnTo>
                  <a:lnTo>
                    <a:pt x="280" y="195"/>
                  </a:lnTo>
                  <a:lnTo>
                    <a:pt x="283" y="195"/>
                  </a:lnTo>
                  <a:lnTo>
                    <a:pt x="283" y="195"/>
                  </a:lnTo>
                  <a:lnTo>
                    <a:pt x="286" y="195"/>
                  </a:lnTo>
                  <a:lnTo>
                    <a:pt x="291" y="197"/>
                  </a:lnTo>
                  <a:lnTo>
                    <a:pt x="291" y="197"/>
                  </a:lnTo>
                  <a:lnTo>
                    <a:pt x="291" y="197"/>
                  </a:lnTo>
                  <a:lnTo>
                    <a:pt x="291" y="197"/>
                  </a:lnTo>
                  <a:lnTo>
                    <a:pt x="291" y="206"/>
                  </a:lnTo>
                  <a:lnTo>
                    <a:pt x="291" y="212"/>
                  </a:lnTo>
                  <a:lnTo>
                    <a:pt x="293" y="215"/>
                  </a:lnTo>
                  <a:lnTo>
                    <a:pt x="293" y="217"/>
                  </a:lnTo>
                  <a:lnTo>
                    <a:pt x="293" y="217"/>
                  </a:lnTo>
                  <a:lnTo>
                    <a:pt x="328" y="229"/>
                  </a:lnTo>
                  <a:lnTo>
                    <a:pt x="356" y="237"/>
                  </a:lnTo>
                  <a:lnTo>
                    <a:pt x="376" y="243"/>
                  </a:lnTo>
                  <a:lnTo>
                    <a:pt x="376" y="243"/>
                  </a:lnTo>
                  <a:lnTo>
                    <a:pt x="387" y="246"/>
                  </a:lnTo>
                  <a:lnTo>
                    <a:pt x="394" y="251"/>
                  </a:lnTo>
                  <a:lnTo>
                    <a:pt x="402" y="254"/>
                  </a:lnTo>
                  <a:lnTo>
                    <a:pt x="407" y="256"/>
                  </a:lnTo>
                  <a:lnTo>
                    <a:pt x="407" y="256"/>
                  </a:lnTo>
                  <a:lnTo>
                    <a:pt x="417" y="252"/>
                  </a:lnTo>
                  <a:lnTo>
                    <a:pt x="434" y="245"/>
                  </a:lnTo>
                  <a:lnTo>
                    <a:pt x="464" y="232"/>
                  </a:lnTo>
                  <a:lnTo>
                    <a:pt x="464" y="232"/>
                  </a:lnTo>
                  <a:lnTo>
                    <a:pt x="468" y="231"/>
                  </a:lnTo>
                  <a:lnTo>
                    <a:pt x="471" y="231"/>
                  </a:lnTo>
                  <a:lnTo>
                    <a:pt x="471" y="234"/>
                  </a:lnTo>
                  <a:lnTo>
                    <a:pt x="470" y="240"/>
                  </a:lnTo>
                  <a:lnTo>
                    <a:pt x="470" y="240"/>
                  </a:lnTo>
                  <a:lnTo>
                    <a:pt x="470" y="245"/>
                  </a:lnTo>
                  <a:lnTo>
                    <a:pt x="471" y="248"/>
                  </a:lnTo>
                  <a:lnTo>
                    <a:pt x="474" y="248"/>
                  </a:lnTo>
                  <a:lnTo>
                    <a:pt x="478" y="248"/>
                  </a:lnTo>
                  <a:lnTo>
                    <a:pt x="478" y="248"/>
                  </a:lnTo>
                  <a:lnTo>
                    <a:pt x="481" y="249"/>
                  </a:lnTo>
                  <a:lnTo>
                    <a:pt x="481" y="254"/>
                  </a:lnTo>
                  <a:lnTo>
                    <a:pt x="481" y="254"/>
                  </a:lnTo>
                  <a:lnTo>
                    <a:pt x="481" y="254"/>
                  </a:lnTo>
                  <a:lnTo>
                    <a:pt x="481" y="256"/>
                  </a:lnTo>
                  <a:lnTo>
                    <a:pt x="481" y="256"/>
                  </a:lnTo>
                  <a:lnTo>
                    <a:pt x="482" y="289"/>
                  </a:lnTo>
                  <a:lnTo>
                    <a:pt x="485" y="316"/>
                  </a:lnTo>
                  <a:lnTo>
                    <a:pt x="488" y="342"/>
                  </a:lnTo>
                  <a:lnTo>
                    <a:pt x="488" y="342"/>
                  </a:lnTo>
                  <a:lnTo>
                    <a:pt x="491" y="363"/>
                  </a:lnTo>
                  <a:lnTo>
                    <a:pt x="493" y="384"/>
                  </a:lnTo>
                  <a:lnTo>
                    <a:pt x="493" y="417"/>
                  </a:lnTo>
                  <a:lnTo>
                    <a:pt x="493" y="417"/>
                  </a:lnTo>
                  <a:lnTo>
                    <a:pt x="493" y="424"/>
                  </a:lnTo>
                  <a:lnTo>
                    <a:pt x="495" y="428"/>
                  </a:lnTo>
                  <a:lnTo>
                    <a:pt x="496" y="431"/>
                  </a:lnTo>
                  <a:lnTo>
                    <a:pt x="498" y="433"/>
                  </a:lnTo>
                  <a:lnTo>
                    <a:pt x="502" y="433"/>
                  </a:lnTo>
                  <a:lnTo>
                    <a:pt x="508" y="434"/>
                  </a:lnTo>
                  <a:lnTo>
                    <a:pt x="508" y="434"/>
                  </a:lnTo>
                  <a:lnTo>
                    <a:pt x="518" y="434"/>
                  </a:lnTo>
                  <a:lnTo>
                    <a:pt x="530" y="433"/>
                  </a:lnTo>
                  <a:lnTo>
                    <a:pt x="564" y="425"/>
                  </a:lnTo>
                  <a:lnTo>
                    <a:pt x="564" y="425"/>
                  </a:lnTo>
                  <a:lnTo>
                    <a:pt x="606" y="411"/>
                  </a:lnTo>
                  <a:lnTo>
                    <a:pt x="612" y="411"/>
                  </a:lnTo>
                  <a:lnTo>
                    <a:pt x="612" y="411"/>
                  </a:lnTo>
                  <a:lnTo>
                    <a:pt x="618" y="433"/>
                  </a:lnTo>
                  <a:lnTo>
                    <a:pt x="618" y="433"/>
                  </a:lnTo>
                  <a:lnTo>
                    <a:pt x="621" y="442"/>
                  </a:lnTo>
                  <a:lnTo>
                    <a:pt x="624" y="448"/>
                  </a:lnTo>
                  <a:lnTo>
                    <a:pt x="624" y="448"/>
                  </a:lnTo>
                  <a:lnTo>
                    <a:pt x="622" y="448"/>
                  </a:lnTo>
                  <a:lnTo>
                    <a:pt x="622" y="448"/>
                  </a:lnTo>
                  <a:lnTo>
                    <a:pt x="618" y="453"/>
                  </a:lnTo>
                  <a:lnTo>
                    <a:pt x="618" y="456"/>
                  </a:lnTo>
                  <a:lnTo>
                    <a:pt x="616" y="457"/>
                  </a:lnTo>
                  <a:lnTo>
                    <a:pt x="616" y="457"/>
                  </a:lnTo>
                  <a:lnTo>
                    <a:pt x="616" y="467"/>
                  </a:lnTo>
                  <a:lnTo>
                    <a:pt x="615" y="474"/>
                  </a:lnTo>
                  <a:lnTo>
                    <a:pt x="615" y="474"/>
                  </a:lnTo>
                  <a:lnTo>
                    <a:pt x="613" y="479"/>
                  </a:lnTo>
                  <a:lnTo>
                    <a:pt x="613" y="479"/>
                  </a:lnTo>
                  <a:lnTo>
                    <a:pt x="613" y="481"/>
                  </a:lnTo>
                  <a:lnTo>
                    <a:pt x="613" y="481"/>
                  </a:lnTo>
                  <a:lnTo>
                    <a:pt x="604" y="499"/>
                  </a:lnTo>
                  <a:lnTo>
                    <a:pt x="604" y="499"/>
                  </a:lnTo>
                  <a:lnTo>
                    <a:pt x="601" y="505"/>
                  </a:lnTo>
                  <a:lnTo>
                    <a:pt x="601" y="511"/>
                  </a:lnTo>
                  <a:lnTo>
                    <a:pt x="604" y="525"/>
                  </a:lnTo>
                  <a:lnTo>
                    <a:pt x="604" y="525"/>
                  </a:lnTo>
                  <a:lnTo>
                    <a:pt x="604" y="538"/>
                  </a:lnTo>
                  <a:lnTo>
                    <a:pt x="604" y="553"/>
                  </a:lnTo>
                  <a:lnTo>
                    <a:pt x="599" y="595"/>
                  </a:lnTo>
                  <a:lnTo>
                    <a:pt x="599" y="595"/>
                  </a:lnTo>
                  <a:lnTo>
                    <a:pt x="595" y="616"/>
                  </a:lnTo>
                  <a:lnTo>
                    <a:pt x="590" y="638"/>
                  </a:lnTo>
                  <a:lnTo>
                    <a:pt x="582" y="667"/>
                  </a:lnTo>
                  <a:lnTo>
                    <a:pt x="582" y="667"/>
                  </a:lnTo>
                  <a:lnTo>
                    <a:pt x="581" y="675"/>
                  </a:lnTo>
                  <a:lnTo>
                    <a:pt x="581" y="679"/>
                  </a:lnTo>
                  <a:lnTo>
                    <a:pt x="582" y="683"/>
                  </a:lnTo>
                  <a:lnTo>
                    <a:pt x="584" y="683"/>
                  </a:lnTo>
                  <a:lnTo>
                    <a:pt x="584" y="683"/>
                  </a:lnTo>
                  <a:lnTo>
                    <a:pt x="581" y="698"/>
                  </a:lnTo>
                  <a:lnTo>
                    <a:pt x="581" y="698"/>
                  </a:lnTo>
                  <a:lnTo>
                    <a:pt x="579" y="701"/>
                  </a:lnTo>
                  <a:lnTo>
                    <a:pt x="576" y="704"/>
                  </a:lnTo>
                  <a:lnTo>
                    <a:pt x="567" y="709"/>
                  </a:lnTo>
                  <a:lnTo>
                    <a:pt x="567" y="709"/>
                  </a:lnTo>
                  <a:lnTo>
                    <a:pt x="564" y="712"/>
                  </a:lnTo>
                  <a:lnTo>
                    <a:pt x="564" y="715"/>
                  </a:lnTo>
                  <a:lnTo>
                    <a:pt x="565" y="716"/>
                  </a:lnTo>
                  <a:lnTo>
                    <a:pt x="565" y="716"/>
                  </a:lnTo>
                  <a:lnTo>
                    <a:pt x="542" y="724"/>
                  </a:lnTo>
                  <a:lnTo>
                    <a:pt x="513" y="732"/>
                  </a:lnTo>
                  <a:lnTo>
                    <a:pt x="513" y="732"/>
                  </a:lnTo>
                  <a:lnTo>
                    <a:pt x="504" y="733"/>
                  </a:lnTo>
                  <a:lnTo>
                    <a:pt x="499" y="738"/>
                  </a:lnTo>
                  <a:lnTo>
                    <a:pt x="498" y="743"/>
                  </a:lnTo>
                  <a:lnTo>
                    <a:pt x="498" y="749"/>
                  </a:lnTo>
                  <a:lnTo>
                    <a:pt x="498" y="749"/>
                  </a:lnTo>
                  <a:lnTo>
                    <a:pt x="498" y="753"/>
                  </a:lnTo>
                  <a:lnTo>
                    <a:pt x="499" y="758"/>
                  </a:lnTo>
                  <a:lnTo>
                    <a:pt x="505" y="760"/>
                  </a:lnTo>
                  <a:lnTo>
                    <a:pt x="516" y="763"/>
                  </a:lnTo>
                  <a:lnTo>
                    <a:pt x="516" y="763"/>
                  </a:lnTo>
                  <a:lnTo>
                    <a:pt x="530" y="764"/>
                  </a:lnTo>
                  <a:lnTo>
                    <a:pt x="541" y="764"/>
                  </a:lnTo>
                  <a:lnTo>
                    <a:pt x="552" y="763"/>
                  </a:lnTo>
                  <a:lnTo>
                    <a:pt x="564" y="761"/>
                  </a:lnTo>
                  <a:lnTo>
                    <a:pt x="564" y="761"/>
                  </a:lnTo>
                  <a:lnTo>
                    <a:pt x="576" y="760"/>
                  </a:lnTo>
                  <a:lnTo>
                    <a:pt x="587" y="760"/>
                  </a:lnTo>
                  <a:lnTo>
                    <a:pt x="596" y="760"/>
                  </a:lnTo>
                  <a:lnTo>
                    <a:pt x="596" y="764"/>
                  </a:lnTo>
                  <a:lnTo>
                    <a:pt x="609" y="767"/>
                  </a:lnTo>
                  <a:lnTo>
                    <a:pt x="609" y="767"/>
                  </a:lnTo>
                  <a:lnTo>
                    <a:pt x="609" y="772"/>
                  </a:lnTo>
                  <a:lnTo>
                    <a:pt x="610" y="774"/>
                  </a:lnTo>
                  <a:lnTo>
                    <a:pt x="613" y="777"/>
                  </a:lnTo>
                  <a:lnTo>
                    <a:pt x="618" y="777"/>
                  </a:lnTo>
                  <a:lnTo>
                    <a:pt x="627" y="777"/>
                  </a:lnTo>
                  <a:lnTo>
                    <a:pt x="630" y="777"/>
                  </a:lnTo>
                  <a:lnTo>
                    <a:pt x="630" y="777"/>
                  </a:lnTo>
                  <a:lnTo>
                    <a:pt x="629" y="780"/>
                  </a:lnTo>
                  <a:lnTo>
                    <a:pt x="627" y="783"/>
                  </a:lnTo>
                  <a:lnTo>
                    <a:pt x="619" y="789"/>
                  </a:lnTo>
                  <a:lnTo>
                    <a:pt x="602" y="800"/>
                  </a:lnTo>
                  <a:lnTo>
                    <a:pt x="602" y="800"/>
                  </a:lnTo>
                  <a:lnTo>
                    <a:pt x="599" y="804"/>
                  </a:lnTo>
                  <a:lnTo>
                    <a:pt x="598" y="811"/>
                  </a:lnTo>
                  <a:lnTo>
                    <a:pt x="598" y="821"/>
                  </a:lnTo>
                  <a:lnTo>
                    <a:pt x="598" y="821"/>
                  </a:lnTo>
                  <a:lnTo>
                    <a:pt x="599" y="824"/>
                  </a:lnTo>
                  <a:lnTo>
                    <a:pt x="602" y="827"/>
                  </a:lnTo>
                  <a:lnTo>
                    <a:pt x="609" y="827"/>
                  </a:lnTo>
                  <a:lnTo>
                    <a:pt x="619" y="827"/>
                  </a:lnTo>
                  <a:lnTo>
                    <a:pt x="619" y="827"/>
                  </a:lnTo>
                  <a:lnTo>
                    <a:pt x="646" y="827"/>
                  </a:lnTo>
                  <a:lnTo>
                    <a:pt x="656" y="826"/>
                  </a:lnTo>
                  <a:lnTo>
                    <a:pt x="667" y="823"/>
                  </a:lnTo>
                  <a:lnTo>
                    <a:pt x="667" y="823"/>
                  </a:lnTo>
                  <a:lnTo>
                    <a:pt x="676" y="818"/>
                  </a:lnTo>
                  <a:lnTo>
                    <a:pt x="681" y="812"/>
                  </a:lnTo>
                  <a:lnTo>
                    <a:pt x="686" y="807"/>
                  </a:lnTo>
                  <a:lnTo>
                    <a:pt x="687" y="804"/>
                  </a:lnTo>
                  <a:lnTo>
                    <a:pt x="687" y="804"/>
                  </a:lnTo>
                  <a:lnTo>
                    <a:pt x="689" y="801"/>
                  </a:lnTo>
                  <a:lnTo>
                    <a:pt x="692" y="800"/>
                  </a:lnTo>
                  <a:lnTo>
                    <a:pt x="698" y="798"/>
                  </a:lnTo>
                  <a:lnTo>
                    <a:pt x="698" y="798"/>
                  </a:lnTo>
                  <a:lnTo>
                    <a:pt x="701" y="795"/>
                  </a:lnTo>
                  <a:lnTo>
                    <a:pt x="703" y="792"/>
                  </a:lnTo>
                  <a:lnTo>
                    <a:pt x="704" y="783"/>
                  </a:lnTo>
                  <a:lnTo>
                    <a:pt x="704" y="783"/>
                  </a:lnTo>
                  <a:lnTo>
                    <a:pt x="701" y="770"/>
                  </a:lnTo>
                  <a:lnTo>
                    <a:pt x="700" y="761"/>
                  </a:lnTo>
                  <a:lnTo>
                    <a:pt x="700" y="761"/>
                  </a:lnTo>
                  <a:lnTo>
                    <a:pt x="704" y="761"/>
                  </a:lnTo>
                  <a:lnTo>
                    <a:pt x="707" y="758"/>
                  </a:lnTo>
                  <a:lnTo>
                    <a:pt x="707" y="752"/>
                  </a:lnTo>
                  <a:lnTo>
                    <a:pt x="707" y="740"/>
                  </a:lnTo>
                  <a:lnTo>
                    <a:pt x="707" y="740"/>
                  </a:lnTo>
                  <a:lnTo>
                    <a:pt x="700" y="619"/>
                  </a:lnTo>
                  <a:lnTo>
                    <a:pt x="700" y="619"/>
                  </a:lnTo>
                  <a:lnTo>
                    <a:pt x="700" y="604"/>
                  </a:lnTo>
                  <a:lnTo>
                    <a:pt x="700" y="590"/>
                  </a:lnTo>
                  <a:lnTo>
                    <a:pt x="703" y="567"/>
                  </a:lnTo>
                  <a:lnTo>
                    <a:pt x="707" y="544"/>
                  </a:lnTo>
                  <a:lnTo>
                    <a:pt x="713" y="519"/>
                  </a:lnTo>
                  <a:lnTo>
                    <a:pt x="713" y="519"/>
                  </a:lnTo>
                  <a:lnTo>
                    <a:pt x="721" y="496"/>
                  </a:lnTo>
                  <a:lnTo>
                    <a:pt x="727" y="478"/>
                  </a:lnTo>
                  <a:lnTo>
                    <a:pt x="735" y="462"/>
                  </a:lnTo>
                  <a:lnTo>
                    <a:pt x="746" y="447"/>
                  </a:lnTo>
                  <a:lnTo>
                    <a:pt x="746" y="447"/>
                  </a:lnTo>
                  <a:lnTo>
                    <a:pt x="750" y="437"/>
                  </a:lnTo>
                  <a:lnTo>
                    <a:pt x="755" y="428"/>
                  </a:lnTo>
                  <a:lnTo>
                    <a:pt x="763" y="410"/>
                  </a:lnTo>
                  <a:lnTo>
                    <a:pt x="769" y="390"/>
                  </a:lnTo>
                  <a:lnTo>
                    <a:pt x="769" y="390"/>
                  </a:lnTo>
                  <a:lnTo>
                    <a:pt x="772" y="393"/>
                  </a:lnTo>
                  <a:lnTo>
                    <a:pt x="775" y="393"/>
                  </a:lnTo>
                  <a:lnTo>
                    <a:pt x="780" y="393"/>
                  </a:lnTo>
                  <a:lnTo>
                    <a:pt x="784" y="391"/>
                  </a:lnTo>
                  <a:lnTo>
                    <a:pt x="792" y="387"/>
                  </a:lnTo>
                  <a:lnTo>
                    <a:pt x="798" y="382"/>
                  </a:lnTo>
                  <a:lnTo>
                    <a:pt x="798" y="382"/>
                  </a:lnTo>
                  <a:lnTo>
                    <a:pt x="801" y="376"/>
                  </a:lnTo>
                  <a:lnTo>
                    <a:pt x="803" y="367"/>
                  </a:lnTo>
                  <a:lnTo>
                    <a:pt x="804" y="357"/>
                  </a:lnTo>
                  <a:lnTo>
                    <a:pt x="804" y="357"/>
                  </a:lnTo>
                  <a:lnTo>
                    <a:pt x="809" y="356"/>
                  </a:lnTo>
                  <a:lnTo>
                    <a:pt x="817" y="350"/>
                  </a:lnTo>
                  <a:lnTo>
                    <a:pt x="820" y="347"/>
                  </a:lnTo>
                  <a:lnTo>
                    <a:pt x="823" y="342"/>
                  </a:lnTo>
                  <a:lnTo>
                    <a:pt x="826" y="336"/>
                  </a:lnTo>
                  <a:lnTo>
                    <a:pt x="824" y="330"/>
                  </a:lnTo>
                  <a:lnTo>
                    <a:pt x="824" y="330"/>
                  </a:lnTo>
                  <a:close/>
                  <a:moveTo>
                    <a:pt x="501" y="63"/>
                  </a:moveTo>
                  <a:lnTo>
                    <a:pt x="507" y="72"/>
                  </a:lnTo>
                  <a:lnTo>
                    <a:pt x="507" y="72"/>
                  </a:lnTo>
                  <a:lnTo>
                    <a:pt x="499" y="74"/>
                  </a:lnTo>
                  <a:lnTo>
                    <a:pt x="491" y="77"/>
                  </a:lnTo>
                  <a:lnTo>
                    <a:pt x="481" y="77"/>
                  </a:lnTo>
                  <a:lnTo>
                    <a:pt x="501" y="63"/>
                  </a:lnTo>
                  <a:close/>
                  <a:moveTo>
                    <a:pt x="437" y="83"/>
                  </a:moveTo>
                  <a:lnTo>
                    <a:pt x="384" y="81"/>
                  </a:lnTo>
                  <a:lnTo>
                    <a:pt x="384" y="78"/>
                  </a:lnTo>
                  <a:lnTo>
                    <a:pt x="368" y="78"/>
                  </a:lnTo>
                  <a:lnTo>
                    <a:pt x="368" y="78"/>
                  </a:lnTo>
                  <a:lnTo>
                    <a:pt x="371" y="74"/>
                  </a:lnTo>
                  <a:lnTo>
                    <a:pt x="374" y="69"/>
                  </a:lnTo>
                  <a:lnTo>
                    <a:pt x="377" y="60"/>
                  </a:lnTo>
                  <a:lnTo>
                    <a:pt x="377" y="60"/>
                  </a:lnTo>
                  <a:lnTo>
                    <a:pt x="379" y="49"/>
                  </a:lnTo>
                  <a:lnTo>
                    <a:pt x="384" y="37"/>
                  </a:lnTo>
                  <a:lnTo>
                    <a:pt x="385" y="32"/>
                  </a:lnTo>
                  <a:lnTo>
                    <a:pt x="388" y="26"/>
                  </a:lnTo>
                  <a:lnTo>
                    <a:pt x="393" y="21"/>
                  </a:lnTo>
                  <a:lnTo>
                    <a:pt x="397" y="18"/>
                  </a:lnTo>
                  <a:lnTo>
                    <a:pt x="397" y="18"/>
                  </a:lnTo>
                  <a:lnTo>
                    <a:pt x="394" y="27"/>
                  </a:lnTo>
                  <a:lnTo>
                    <a:pt x="391" y="37"/>
                  </a:lnTo>
                  <a:lnTo>
                    <a:pt x="390" y="47"/>
                  </a:lnTo>
                  <a:lnTo>
                    <a:pt x="390" y="47"/>
                  </a:lnTo>
                  <a:lnTo>
                    <a:pt x="393" y="41"/>
                  </a:lnTo>
                  <a:lnTo>
                    <a:pt x="397" y="31"/>
                  </a:lnTo>
                  <a:lnTo>
                    <a:pt x="402" y="23"/>
                  </a:lnTo>
                  <a:lnTo>
                    <a:pt x="407" y="17"/>
                  </a:lnTo>
                  <a:lnTo>
                    <a:pt x="413" y="12"/>
                  </a:lnTo>
                  <a:lnTo>
                    <a:pt x="419" y="9"/>
                  </a:lnTo>
                  <a:lnTo>
                    <a:pt x="419" y="9"/>
                  </a:lnTo>
                  <a:lnTo>
                    <a:pt x="434" y="7"/>
                  </a:lnTo>
                  <a:lnTo>
                    <a:pt x="441" y="7"/>
                  </a:lnTo>
                  <a:lnTo>
                    <a:pt x="448" y="7"/>
                  </a:lnTo>
                  <a:lnTo>
                    <a:pt x="456" y="9"/>
                  </a:lnTo>
                  <a:lnTo>
                    <a:pt x="462" y="12"/>
                  </a:lnTo>
                  <a:lnTo>
                    <a:pt x="468" y="18"/>
                  </a:lnTo>
                  <a:lnTo>
                    <a:pt x="474" y="26"/>
                  </a:lnTo>
                  <a:lnTo>
                    <a:pt x="474" y="18"/>
                  </a:lnTo>
                  <a:lnTo>
                    <a:pt x="474" y="18"/>
                  </a:lnTo>
                  <a:lnTo>
                    <a:pt x="481" y="26"/>
                  </a:lnTo>
                  <a:lnTo>
                    <a:pt x="487" y="34"/>
                  </a:lnTo>
                  <a:lnTo>
                    <a:pt x="491" y="41"/>
                  </a:lnTo>
                  <a:lnTo>
                    <a:pt x="437" y="8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sp>
        <p:nvSpPr>
          <p:cNvPr id="208" name="TextBox 914">
            <a:extLst>
              <a:ext uri="{FF2B5EF4-FFF2-40B4-BE49-F238E27FC236}">
                <a16:creationId xmlns:a16="http://schemas.microsoft.com/office/drawing/2014/main" id="{B7EC6FC6-EC0A-4951-A95B-CEE56D14A86D}"/>
              </a:ext>
            </a:extLst>
          </p:cNvPr>
          <p:cNvSpPr txBox="1"/>
          <p:nvPr/>
        </p:nvSpPr>
        <p:spPr>
          <a:xfrm>
            <a:off x="7566483" y="1480058"/>
            <a:ext cx="1221850" cy="386044"/>
          </a:xfrm>
          <a:prstGeom prst="rect">
            <a:avLst/>
          </a:prstGeom>
          <a:noFill/>
        </p:spPr>
        <p:txBody>
          <a:bodyPr wrap="square" lIns="72000" tIns="0" rIns="0" bIns="0" rtlCol="0">
            <a:noAutofit/>
          </a:bodyPr>
          <a:lstStyle/>
          <a:p>
            <a:pPr marL="0" lvl="1">
              <a:buClr>
                <a:srgbClr val="FF0000"/>
              </a:buClr>
            </a:pPr>
            <a:r>
              <a:rPr lang="en-GB" sz="800" dirty="0">
                <a:solidFill>
                  <a:schemeClr val="accent1"/>
                </a:solidFill>
                <a:latin typeface="Montserrat" panose="00000500000000000000" pitchFamily="2" charset="0"/>
                <a:ea typeface="Verdana" panose="020B0604030504040204" pitchFamily="34" charset="0"/>
              </a:rPr>
              <a:t>Equipping and managing buildings in a sustainable manner</a:t>
            </a:r>
          </a:p>
        </p:txBody>
      </p:sp>
      <p:cxnSp>
        <p:nvCxnSpPr>
          <p:cNvPr id="209" name="Straight Connector 3831">
            <a:extLst>
              <a:ext uri="{FF2B5EF4-FFF2-40B4-BE49-F238E27FC236}">
                <a16:creationId xmlns:a16="http://schemas.microsoft.com/office/drawing/2014/main" id="{DDE6F427-8F5E-4E90-8024-52511E7F3378}"/>
              </a:ext>
            </a:extLst>
          </p:cNvPr>
          <p:cNvCxnSpPr>
            <a:cxnSpLocks/>
            <a:stCxn id="208" idx="1"/>
            <a:endCxn id="19" idx="0"/>
          </p:cNvCxnSpPr>
          <p:nvPr/>
        </p:nvCxnSpPr>
        <p:spPr>
          <a:xfrm rot="10800000" flipV="1">
            <a:off x="7282409" y="1673080"/>
            <a:ext cx="284075" cy="1400316"/>
          </a:xfrm>
          <a:prstGeom prst="bentConnector2">
            <a:avLst/>
          </a:prstGeom>
          <a:ln w="19050">
            <a:prstDash val="sysDot"/>
          </a:ln>
        </p:spPr>
        <p:style>
          <a:lnRef idx="1">
            <a:schemeClr val="accent1"/>
          </a:lnRef>
          <a:fillRef idx="0">
            <a:schemeClr val="accent1"/>
          </a:fillRef>
          <a:effectRef idx="0">
            <a:schemeClr val="accent1"/>
          </a:effectRef>
          <a:fontRef idx="minor">
            <a:schemeClr val="tx1"/>
          </a:fontRef>
        </p:style>
      </p:cxnSp>
      <p:pic>
        <p:nvPicPr>
          <p:cNvPr id="214" name="Graphique 213" descr="Repère">
            <a:extLst>
              <a:ext uri="{FF2B5EF4-FFF2-40B4-BE49-F238E27FC236}">
                <a16:creationId xmlns:a16="http://schemas.microsoft.com/office/drawing/2014/main" id="{709C5F4E-7557-482B-A979-C0B224F23580}"/>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3788153" y="3818491"/>
            <a:ext cx="407962" cy="407962"/>
          </a:xfrm>
          <a:prstGeom prst="rect">
            <a:avLst/>
          </a:prstGeom>
        </p:spPr>
      </p:pic>
      <p:pic>
        <p:nvPicPr>
          <p:cNvPr id="215" name="Graphique 214" descr="Repère">
            <a:extLst>
              <a:ext uri="{FF2B5EF4-FFF2-40B4-BE49-F238E27FC236}">
                <a16:creationId xmlns:a16="http://schemas.microsoft.com/office/drawing/2014/main" id="{EEBB0236-8D7D-4627-A1F2-505E705D5990}"/>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3499196" y="3872207"/>
            <a:ext cx="407962" cy="407962"/>
          </a:xfrm>
          <a:prstGeom prst="rect">
            <a:avLst/>
          </a:prstGeom>
        </p:spPr>
      </p:pic>
      <p:sp>
        <p:nvSpPr>
          <p:cNvPr id="69" name="Freeform 4851">
            <a:extLst>
              <a:ext uri="{FF2B5EF4-FFF2-40B4-BE49-F238E27FC236}">
                <a16:creationId xmlns:a16="http://schemas.microsoft.com/office/drawing/2014/main" id="{3CD647AE-4A4D-4449-AB7B-94E4EB7218AE}"/>
              </a:ext>
            </a:extLst>
          </p:cNvPr>
          <p:cNvSpPr>
            <a:spLocks noEditPoints="1"/>
          </p:cNvSpPr>
          <p:nvPr/>
        </p:nvSpPr>
        <p:spPr bwMode="auto">
          <a:xfrm>
            <a:off x="2555328" y="3982110"/>
            <a:ext cx="438669" cy="463039"/>
          </a:xfrm>
          <a:custGeom>
            <a:avLst/>
            <a:gdLst>
              <a:gd name="T0" fmla="*/ 248 w 360"/>
              <a:gd name="T1" fmla="*/ 8 h 380"/>
              <a:gd name="T2" fmla="*/ 274 w 360"/>
              <a:gd name="T3" fmla="*/ 0 h 380"/>
              <a:gd name="T4" fmla="*/ 298 w 360"/>
              <a:gd name="T5" fmla="*/ 28 h 380"/>
              <a:gd name="T6" fmla="*/ 280 w 360"/>
              <a:gd name="T7" fmla="*/ 56 h 380"/>
              <a:gd name="T8" fmla="*/ 258 w 360"/>
              <a:gd name="T9" fmla="*/ 56 h 380"/>
              <a:gd name="T10" fmla="*/ 240 w 360"/>
              <a:gd name="T11" fmla="*/ 28 h 380"/>
              <a:gd name="T12" fmla="*/ 344 w 360"/>
              <a:gd name="T13" fmla="*/ 88 h 380"/>
              <a:gd name="T14" fmla="*/ 288 w 360"/>
              <a:gd name="T15" fmla="*/ 68 h 380"/>
              <a:gd name="T16" fmla="*/ 214 w 360"/>
              <a:gd name="T17" fmla="*/ 70 h 380"/>
              <a:gd name="T18" fmla="*/ 194 w 360"/>
              <a:gd name="T19" fmla="*/ 90 h 380"/>
              <a:gd name="T20" fmla="*/ 224 w 360"/>
              <a:gd name="T21" fmla="*/ 114 h 380"/>
              <a:gd name="T22" fmla="*/ 248 w 360"/>
              <a:gd name="T23" fmla="*/ 166 h 380"/>
              <a:gd name="T24" fmla="*/ 234 w 360"/>
              <a:gd name="T25" fmla="*/ 208 h 380"/>
              <a:gd name="T26" fmla="*/ 278 w 360"/>
              <a:gd name="T27" fmla="*/ 214 h 380"/>
              <a:gd name="T28" fmla="*/ 310 w 360"/>
              <a:gd name="T29" fmla="*/ 244 h 380"/>
              <a:gd name="T30" fmla="*/ 332 w 360"/>
              <a:gd name="T31" fmla="*/ 200 h 380"/>
              <a:gd name="T32" fmla="*/ 348 w 360"/>
              <a:gd name="T33" fmla="*/ 208 h 380"/>
              <a:gd name="T34" fmla="*/ 360 w 360"/>
              <a:gd name="T35" fmla="*/ 190 h 380"/>
              <a:gd name="T36" fmla="*/ 102 w 360"/>
              <a:gd name="T37" fmla="*/ 56 h 380"/>
              <a:gd name="T38" fmla="*/ 120 w 360"/>
              <a:gd name="T39" fmla="*/ 28 h 380"/>
              <a:gd name="T40" fmla="*/ 98 w 360"/>
              <a:gd name="T41" fmla="*/ 0 h 380"/>
              <a:gd name="T42" fmla="*/ 70 w 360"/>
              <a:gd name="T43" fmla="*/ 8 h 380"/>
              <a:gd name="T44" fmla="*/ 62 w 360"/>
              <a:gd name="T45" fmla="*/ 34 h 380"/>
              <a:gd name="T46" fmla="*/ 92 w 360"/>
              <a:gd name="T47" fmla="*/ 58 h 380"/>
              <a:gd name="T48" fmla="*/ 50 w 360"/>
              <a:gd name="T49" fmla="*/ 244 h 380"/>
              <a:gd name="T50" fmla="*/ 74 w 360"/>
              <a:gd name="T51" fmla="*/ 218 h 380"/>
              <a:gd name="T52" fmla="*/ 126 w 360"/>
              <a:gd name="T53" fmla="*/ 208 h 380"/>
              <a:gd name="T54" fmla="*/ 112 w 360"/>
              <a:gd name="T55" fmla="*/ 166 h 380"/>
              <a:gd name="T56" fmla="*/ 128 w 360"/>
              <a:gd name="T57" fmla="*/ 122 h 380"/>
              <a:gd name="T58" fmla="*/ 166 w 360"/>
              <a:gd name="T59" fmla="*/ 90 h 380"/>
              <a:gd name="T60" fmla="*/ 154 w 360"/>
              <a:gd name="T61" fmla="*/ 74 h 380"/>
              <a:gd name="T62" fmla="*/ 72 w 360"/>
              <a:gd name="T63" fmla="*/ 68 h 380"/>
              <a:gd name="T64" fmla="*/ 20 w 360"/>
              <a:gd name="T65" fmla="*/ 80 h 380"/>
              <a:gd name="T66" fmla="*/ 0 w 360"/>
              <a:gd name="T67" fmla="*/ 190 h 380"/>
              <a:gd name="T68" fmla="*/ 12 w 360"/>
              <a:gd name="T69" fmla="*/ 208 h 380"/>
              <a:gd name="T70" fmla="*/ 28 w 360"/>
              <a:gd name="T71" fmla="*/ 200 h 380"/>
              <a:gd name="T72" fmla="*/ 170 w 360"/>
              <a:gd name="T73" fmla="*/ 118 h 380"/>
              <a:gd name="T74" fmla="*/ 136 w 360"/>
              <a:gd name="T75" fmla="*/ 146 h 380"/>
              <a:gd name="T76" fmla="*/ 136 w 360"/>
              <a:gd name="T77" fmla="*/ 184 h 380"/>
              <a:gd name="T78" fmla="*/ 170 w 360"/>
              <a:gd name="T79" fmla="*/ 214 h 380"/>
              <a:gd name="T80" fmla="*/ 208 w 360"/>
              <a:gd name="T81" fmla="*/ 206 h 380"/>
              <a:gd name="T82" fmla="*/ 228 w 360"/>
              <a:gd name="T83" fmla="*/ 166 h 380"/>
              <a:gd name="T84" fmla="*/ 214 w 360"/>
              <a:gd name="T85" fmla="*/ 132 h 380"/>
              <a:gd name="T86" fmla="*/ 296 w 360"/>
              <a:gd name="T87" fmla="*/ 260 h 380"/>
              <a:gd name="T88" fmla="*/ 288 w 360"/>
              <a:gd name="T89" fmla="*/ 246 h 380"/>
              <a:gd name="T90" fmla="*/ 180 w 360"/>
              <a:gd name="T91" fmla="*/ 278 h 380"/>
              <a:gd name="T92" fmla="*/ 82 w 360"/>
              <a:gd name="T93" fmla="*/ 236 h 380"/>
              <a:gd name="T94" fmla="*/ 64 w 360"/>
              <a:gd name="T95" fmla="*/ 260 h 380"/>
              <a:gd name="T96" fmla="*/ 106 w 360"/>
              <a:gd name="T97" fmla="*/ 304 h 380"/>
              <a:gd name="T98" fmla="*/ 146 w 360"/>
              <a:gd name="T99" fmla="*/ 378 h 380"/>
              <a:gd name="T100" fmla="*/ 214 w 360"/>
              <a:gd name="T101" fmla="*/ 378 h 380"/>
              <a:gd name="T102" fmla="*/ 264 w 360"/>
              <a:gd name="T103" fmla="*/ 362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60" h="380">
                <a:moveTo>
                  <a:pt x="240" y="28"/>
                </a:moveTo>
                <a:lnTo>
                  <a:pt x="240" y="28"/>
                </a:lnTo>
                <a:lnTo>
                  <a:pt x="240" y="22"/>
                </a:lnTo>
                <a:lnTo>
                  <a:pt x="242" y="18"/>
                </a:lnTo>
                <a:lnTo>
                  <a:pt x="248" y="8"/>
                </a:lnTo>
                <a:lnTo>
                  <a:pt x="258" y="2"/>
                </a:lnTo>
                <a:lnTo>
                  <a:pt x="262" y="0"/>
                </a:lnTo>
                <a:lnTo>
                  <a:pt x="268" y="0"/>
                </a:lnTo>
                <a:lnTo>
                  <a:pt x="268" y="0"/>
                </a:lnTo>
                <a:lnTo>
                  <a:pt x="274" y="0"/>
                </a:lnTo>
                <a:lnTo>
                  <a:pt x="280" y="2"/>
                </a:lnTo>
                <a:lnTo>
                  <a:pt x="290" y="8"/>
                </a:lnTo>
                <a:lnTo>
                  <a:pt x="296" y="18"/>
                </a:lnTo>
                <a:lnTo>
                  <a:pt x="298" y="22"/>
                </a:lnTo>
                <a:lnTo>
                  <a:pt x="298" y="28"/>
                </a:lnTo>
                <a:lnTo>
                  <a:pt x="298" y="28"/>
                </a:lnTo>
                <a:lnTo>
                  <a:pt x="298" y="34"/>
                </a:lnTo>
                <a:lnTo>
                  <a:pt x="296" y="40"/>
                </a:lnTo>
                <a:lnTo>
                  <a:pt x="290" y="50"/>
                </a:lnTo>
                <a:lnTo>
                  <a:pt x="280" y="56"/>
                </a:lnTo>
                <a:lnTo>
                  <a:pt x="274" y="58"/>
                </a:lnTo>
                <a:lnTo>
                  <a:pt x="268" y="58"/>
                </a:lnTo>
                <a:lnTo>
                  <a:pt x="268" y="58"/>
                </a:lnTo>
                <a:lnTo>
                  <a:pt x="262" y="58"/>
                </a:lnTo>
                <a:lnTo>
                  <a:pt x="258" y="56"/>
                </a:lnTo>
                <a:lnTo>
                  <a:pt x="248" y="50"/>
                </a:lnTo>
                <a:lnTo>
                  <a:pt x="242" y="40"/>
                </a:lnTo>
                <a:lnTo>
                  <a:pt x="240" y="34"/>
                </a:lnTo>
                <a:lnTo>
                  <a:pt x="240" y="28"/>
                </a:lnTo>
                <a:lnTo>
                  <a:pt x="240" y="28"/>
                </a:lnTo>
                <a:close/>
                <a:moveTo>
                  <a:pt x="360" y="190"/>
                </a:moveTo>
                <a:lnTo>
                  <a:pt x="344" y="90"/>
                </a:lnTo>
                <a:lnTo>
                  <a:pt x="344" y="90"/>
                </a:lnTo>
                <a:lnTo>
                  <a:pt x="344" y="88"/>
                </a:lnTo>
                <a:lnTo>
                  <a:pt x="344" y="88"/>
                </a:lnTo>
                <a:lnTo>
                  <a:pt x="340" y="80"/>
                </a:lnTo>
                <a:lnTo>
                  <a:pt x="332" y="74"/>
                </a:lnTo>
                <a:lnTo>
                  <a:pt x="324" y="70"/>
                </a:lnTo>
                <a:lnTo>
                  <a:pt x="314" y="68"/>
                </a:lnTo>
                <a:lnTo>
                  <a:pt x="288" y="68"/>
                </a:lnTo>
                <a:lnTo>
                  <a:pt x="270" y="102"/>
                </a:lnTo>
                <a:lnTo>
                  <a:pt x="250" y="68"/>
                </a:lnTo>
                <a:lnTo>
                  <a:pt x="222" y="68"/>
                </a:lnTo>
                <a:lnTo>
                  <a:pt x="222" y="68"/>
                </a:lnTo>
                <a:lnTo>
                  <a:pt x="214" y="70"/>
                </a:lnTo>
                <a:lnTo>
                  <a:pt x="206" y="74"/>
                </a:lnTo>
                <a:lnTo>
                  <a:pt x="198" y="80"/>
                </a:lnTo>
                <a:lnTo>
                  <a:pt x="194" y="88"/>
                </a:lnTo>
                <a:lnTo>
                  <a:pt x="194" y="88"/>
                </a:lnTo>
                <a:lnTo>
                  <a:pt x="194" y="90"/>
                </a:lnTo>
                <a:lnTo>
                  <a:pt x="192" y="98"/>
                </a:lnTo>
                <a:lnTo>
                  <a:pt x="192" y="98"/>
                </a:lnTo>
                <a:lnTo>
                  <a:pt x="204" y="102"/>
                </a:lnTo>
                <a:lnTo>
                  <a:pt x="214" y="106"/>
                </a:lnTo>
                <a:lnTo>
                  <a:pt x="224" y="114"/>
                </a:lnTo>
                <a:lnTo>
                  <a:pt x="232" y="122"/>
                </a:lnTo>
                <a:lnTo>
                  <a:pt x="240" y="132"/>
                </a:lnTo>
                <a:lnTo>
                  <a:pt x="244" y="142"/>
                </a:lnTo>
                <a:lnTo>
                  <a:pt x="248" y="154"/>
                </a:lnTo>
                <a:lnTo>
                  <a:pt x="248" y="166"/>
                </a:lnTo>
                <a:lnTo>
                  <a:pt x="248" y="166"/>
                </a:lnTo>
                <a:lnTo>
                  <a:pt x="248" y="178"/>
                </a:lnTo>
                <a:lnTo>
                  <a:pt x="246" y="188"/>
                </a:lnTo>
                <a:lnTo>
                  <a:pt x="240" y="198"/>
                </a:lnTo>
                <a:lnTo>
                  <a:pt x="234" y="208"/>
                </a:lnTo>
                <a:lnTo>
                  <a:pt x="250" y="208"/>
                </a:lnTo>
                <a:lnTo>
                  <a:pt x="250" y="208"/>
                </a:lnTo>
                <a:lnTo>
                  <a:pt x="260" y="208"/>
                </a:lnTo>
                <a:lnTo>
                  <a:pt x="270" y="210"/>
                </a:lnTo>
                <a:lnTo>
                  <a:pt x="278" y="214"/>
                </a:lnTo>
                <a:lnTo>
                  <a:pt x="286" y="218"/>
                </a:lnTo>
                <a:lnTo>
                  <a:pt x="294" y="222"/>
                </a:lnTo>
                <a:lnTo>
                  <a:pt x="300" y="228"/>
                </a:lnTo>
                <a:lnTo>
                  <a:pt x="306" y="236"/>
                </a:lnTo>
                <a:lnTo>
                  <a:pt x="310" y="244"/>
                </a:lnTo>
                <a:lnTo>
                  <a:pt x="308" y="118"/>
                </a:lnTo>
                <a:lnTo>
                  <a:pt x="318" y="118"/>
                </a:lnTo>
                <a:lnTo>
                  <a:pt x="330" y="196"/>
                </a:lnTo>
                <a:lnTo>
                  <a:pt x="330" y="196"/>
                </a:lnTo>
                <a:lnTo>
                  <a:pt x="332" y="200"/>
                </a:lnTo>
                <a:lnTo>
                  <a:pt x="336" y="204"/>
                </a:lnTo>
                <a:lnTo>
                  <a:pt x="340" y="208"/>
                </a:lnTo>
                <a:lnTo>
                  <a:pt x="346" y="208"/>
                </a:lnTo>
                <a:lnTo>
                  <a:pt x="346" y="208"/>
                </a:lnTo>
                <a:lnTo>
                  <a:pt x="348" y="208"/>
                </a:lnTo>
                <a:lnTo>
                  <a:pt x="348" y="208"/>
                </a:lnTo>
                <a:lnTo>
                  <a:pt x="354" y="206"/>
                </a:lnTo>
                <a:lnTo>
                  <a:pt x="358" y="202"/>
                </a:lnTo>
                <a:lnTo>
                  <a:pt x="360" y="196"/>
                </a:lnTo>
                <a:lnTo>
                  <a:pt x="360" y="190"/>
                </a:lnTo>
                <a:lnTo>
                  <a:pt x="360" y="190"/>
                </a:lnTo>
                <a:close/>
                <a:moveTo>
                  <a:pt x="92" y="58"/>
                </a:moveTo>
                <a:lnTo>
                  <a:pt x="92" y="58"/>
                </a:lnTo>
                <a:lnTo>
                  <a:pt x="98" y="58"/>
                </a:lnTo>
                <a:lnTo>
                  <a:pt x="102" y="56"/>
                </a:lnTo>
                <a:lnTo>
                  <a:pt x="112" y="50"/>
                </a:lnTo>
                <a:lnTo>
                  <a:pt x="118" y="40"/>
                </a:lnTo>
                <a:lnTo>
                  <a:pt x="120" y="34"/>
                </a:lnTo>
                <a:lnTo>
                  <a:pt x="120" y="28"/>
                </a:lnTo>
                <a:lnTo>
                  <a:pt x="120" y="28"/>
                </a:lnTo>
                <a:lnTo>
                  <a:pt x="120" y="22"/>
                </a:lnTo>
                <a:lnTo>
                  <a:pt x="118" y="18"/>
                </a:lnTo>
                <a:lnTo>
                  <a:pt x="112" y="8"/>
                </a:lnTo>
                <a:lnTo>
                  <a:pt x="102" y="2"/>
                </a:lnTo>
                <a:lnTo>
                  <a:pt x="98" y="0"/>
                </a:lnTo>
                <a:lnTo>
                  <a:pt x="92" y="0"/>
                </a:lnTo>
                <a:lnTo>
                  <a:pt x="92" y="0"/>
                </a:lnTo>
                <a:lnTo>
                  <a:pt x="86" y="0"/>
                </a:lnTo>
                <a:lnTo>
                  <a:pt x="80" y="2"/>
                </a:lnTo>
                <a:lnTo>
                  <a:pt x="70" y="8"/>
                </a:lnTo>
                <a:lnTo>
                  <a:pt x="64" y="18"/>
                </a:lnTo>
                <a:lnTo>
                  <a:pt x="62" y="22"/>
                </a:lnTo>
                <a:lnTo>
                  <a:pt x="62" y="28"/>
                </a:lnTo>
                <a:lnTo>
                  <a:pt x="62" y="28"/>
                </a:lnTo>
                <a:lnTo>
                  <a:pt x="62" y="34"/>
                </a:lnTo>
                <a:lnTo>
                  <a:pt x="64" y="40"/>
                </a:lnTo>
                <a:lnTo>
                  <a:pt x="70" y="50"/>
                </a:lnTo>
                <a:lnTo>
                  <a:pt x="80" y="56"/>
                </a:lnTo>
                <a:lnTo>
                  <a:pt x="86" y="58"/>
                </a:lnTo>
                <a:lnTo>
                  <a:pt x="92" y="58"/>
                </a:lnTo>
                <a:lnTo>
                  <a:pt x="92" y="58"/>
                </a:lnTo>
                <a:close/>
                <a:moveTo>
                  <a:pt x="30" y="196"/>
                </a:moveTo>
                <a:lnTo>
                  <a:pt x="42" y="118"/>
                </a:lnTo>
                <a:lnTo>
                  <a:pt x="52" y="118"/>
                </a:lnTo>
                <a:lnTo>
                  <a:pt x="50" y="244"/>
                </a:lnTo>
                <a:lnTo>
                  <a:pt x="50" y="244"/>
                </a:lnTo>
                <a:lnTo>
                  <a:pt x="54" y="236"/>
                </a:lnTo>
                <a:lnTo>
                  <a:pt x="60" y="228"/>
                </a:lnTo>
                <a:lnTo>
                  <a:pt x="66" y="222"/>
                </a:lnTo>
                <a:lnTo>
                  <a:pt x="74" y="218"/>
                </a:lnTo>
                <a:lnTo>
                  <a:pt x="82" y="214"/>
                </a:lnTo>
                <a:lnTo>
                  <a:pt x="90" y="210"/>
                </a:lnTo>
                <a:lnTo>
                  <a:pt x="100" y="208"/>
                </a:lnTo>
                <a:lnTo>
                  <a:pt x="110" y="208"/>
                </a:lnTo>
                <a:lnTo>
                  <a:pt x="126" y="208"/>
                </a:lnTo>
                <a:lnTo>
                  <a:pt x="126" y="208"/>
                </a:lnTo>
                <a:lnTo>
                  <a:pt x="120" y="198"/>
                </a:lnTo>
                <a:lnTo>
                  <a:pt x="114" y="188"/>
                </a:lnTo>
                <a:lnTo>
                  <a:pt x="112" y="178"/>
                </a:lnTo>
                <a:lnTo>
                  <a:pt x="112" y="166"/>
                </a:lnTo>
                <a:lnTo>
                  <a:pt x="112" y="166"/>
                </a:lnTo>
                <a:lnTo>
                  <a:pt x="112" y="154"/>
                </a:lnTo>
                <a:lnTo>
                  <a:pt x="116" y="142"/>
                </a:lnTo>
                <a:lnTo>
                  <a:pt x="120" y="132"/>
                </a:lnTo>
                <a:lnTo>
                  <a:pt x="128" y="122"/>
                </a:lnTo>
                <a:lnTo>
                  <a:pt x="136" y="114"/>
                </a:lnTo>
                <a:lnTo>
                  <a:pt x="146" y="106"/>
                </a:lnTo>
                <a:lnTo>
                  <a:pt x="156" y="102"/>
                </a:lnTo>
                <a:lnTo>
                  <a:pt x="168" y="98"/>
                </a:lnTo>
                <a:lnTo>
                  <a:pt x="166" y="90"/>
                </a:lnTo>
                <a:lnTo>
                  <a:pt x="166" y="90"/>
                </a:lnTo>
                <a:lnTo>
                  <a:pt x="166" y="88"/>
                </a:lnTo>
                <a:lnTo>
                  <a:pt x="166" y="88"/>
                </a:lnTo>
                <a:lnTo>
                  <a:pt x="162" y="80"/>
                </a:lnTo>
                <a:lnTo>
                  <a:pt x="154" y="74"/>
                </a:lnTo>
                <a:lnTo>
                  <a:pt x="146" y="70"/>
                </a:lnTo>
                <a:lnTo>
                  <a:pt x="138" y="68"/>
                </a:lnTo>
                <a:lnTo>
                  <a:pt x="110" y="68"/>
                </a:lnTo>
                <a:lnTo>
                  <a:pt x="90" y="102"/>
                </a:lnTo>
                <a:lnTo>
                  <a:pt x="72" y="68"/>
                </a:lnTo>
                <a:lnTo>
                  <a:pt x="46" y="68"/>
                </a:lnTo>
                <a:lnTo>
                  <a:pt x="46" y="68"/>
                </a:lnTo>
                <a:lnTo>
                  <a:pt x="36" y="70"/>
                </a:lnTo>
                <a:lnTo>
                  <a:pt x="28" y="74"/>
                </a:lnTo>
                <a:lnTo>
                  <a:pt x="20" y="80"/>
                </a:lnTo>
                <a:lnTo>
                  <a:pt x="16" y="88"/>
                </a:lnTo>
                <a:lnTo>
                  <a:pt x="16" y="88"/>
                </a:lnTo>
                <a:lnTo>
                  <a:pt x="16" y="90"/>
                </a:lnTo>
                <a:lnTo>
                  <a:pt x="0" y="190"/>
                </a:lnTo>
                <a:lnTo>
                  <a:pt x="0" y="190"/>
                </a:lnTo>
                <a:lnTo>
                  <a:pt x="0" y="196"/>
                </a:lnTo>
                <a:lnTo>
                  <a:pt x="2" y="202"/>
                </a:lnTo>
                <a:lnTo>
                  <a:pt x="6" y="206"/>
                </a:lnTo>
                <a:lnTo>
                  <a:pt x="12" y="208"/>
                </a:lnTo>
                <a:lnTo>
                  <a:pt x="12" y="208"/>
                </a:lnTo>
                <a:lnTo>
                  <a:pt x="14" y="208"/>
                </a:lnTo>
                <a:lnTo>
                  <a:pt x="14" y="208"/>
                </a:lnTo>
                <a:lnTo>
                  <a:pt x="20" y="208"/>
                </a:lnTo>
                <a:lnTo>
                  <a:pt x="24" y="204"/>
                </a:lnTo>
                <a:lnTo>
                  <a:pt x="28" y="200"/>
                </a:lnTo>
                <a:lnTo>
                  <a:pt x="30" y="196"/>
                </a:lnTo>
                <a:lnTo>
                  <a:pt x="30" y="196"/>
                </a:lnTo>
                <a:close/>
                <a:moveTo>
                  <a:pt x="180" y="118"/>
                </a:moveTo>
                <a:lnTo>
                  <a:pt x="180" y="118"/>
                </a:lnTo>
                <a:lnTo>
                  <a:pt x="170" y="118"/>
                </a:lnTo>
                <a:lnTo>
                  <a:pt x="162" y="120"/>
                </a:lnTo>
                <a:lnTo>
                  <a:pt x="152" y="126"/>
                </a:lnTo>
                <a:lnTo>
                  <a:pt x="146" y="132"/>
                </a:lnTo>
                <a:lnTo>
                  <a:pt x="140" y="138"/>
                </a:lnTo>
                <a:lnTo>
                  <a:pt x="136" y="146"/>
                </a:lnTo>
                <a:lnTo>
                  <a:pt x="132" y="156"/>
                </a:lnTo>
                <a:lnTo>
                  <a:pt x="132" y="166"/>
                </a:lnTo>
                <a:lnTo>
                  <a:pt x="132" y="166"/>
                </a:lnTo>
                <a:lnTo>
                  <a:pt x="132" y="176"/>
                </a:lnTo>
                <a:lnTo>
                  <a:pt x="136" y="184"/>
                </a:lnTo>
                <a:lnTo>
                  <a:pt x="140" y="194"/>
                </a:lnTo>
                <a:lnTo>
                  <a:pt x="146" y="200"/>
                </a:lnTo>
                <a:lnTo>
                  <a:pt x="152" y="206"/>
                </a:lnTo>
                <a:lnTo>
                  <a:pt x="162" y="210"/>
                </a:lnTo>
                <a:lnTo>
                  <a:pt x="170" y="214"/>
                </a:lnTo>
                <a:lnTo>
                  <a:pt x="180" y="214"/>
                </a:lnTo>
                <a:lnTo>
                  <a:pt x="180" y="214"/>
                </a:lnTo>
                <a:lnTo>
                  <a:pt x="190" y="214"/>
                </a:lnTo>
                <a:lnTo>
                  <a:pt x="200" y="210"/>
                </a:lnTo>
                <a:lnTo>
                  <a:pt x="208" y="206"/>
                </a:lnTo>
                <a:lnTo>
                  <a:pt x="214" y="200"/>
                </a:lnTo>
                <a:lnTo>
                  <a:pt x="220" y="194"/>
                </a:lnTo>
                <a:lnTo>
                  <a:pt x="224" y="184"/>
                </a:lnTo>
                <a:lnTo>
                  <a:pt x="228" y="176"/>
                </a:lnTo>
                <a:lnTo>
                  <a:pt x="228" y="166"/>
                </a:lnTo>
                <a:lnTo>
                  <a:pt x="228" y="166"/>
                </a:lnTo>
                <a:lnTo>
                  <a:pt x="228" y="156"/>
                </a:lnTo>
                <a:lnTo>
                  <a:pt x="224" y="146"/>
                </a:lnTo>
                <a:lnTo>
                  <a:pt x="220" y="138"/>
                </a:lnTo>
                <a:lnTo>
                  <a:pt x="214" y="132"/>
                </a:lnTo>
                <a:lnTo>
                  <a:pt x="208" y="126"/>
                </a:lnTo>
                <a:lnTo>
                  <a:pt x="200" y="120"/>
                </a:lnTo>
                <a:lnTo>
                  <a:pt x="190" y="118"/>
                </a:lnTo>
                <a:lnTo>
                  <a:pt x="180" y="118"/>
                </a:lnTo>
                <a:close/>
                <a:moveTo>
                  <a:pt x="296" y="260"/>
                </a:moveTo>
                <a:lnTo>
                  <a:pt x="296" y="260"/>
                </a:lnTo>
                <a:lnTo>
                  <a:pt x="294" y="258"/>
                </a:lnTo>
                <a:lnTo>
                  <a:pt x="294" y="258"/>
                </a:lnTo>
                <a:lnTo>
                  <a:pt x="292" y="252"/>
                </a:lnTo>
                <a:lnTo>
                  <a:pt x="288" y="246"/>
                </a:lnTo>
                <a:lnTo>
                  <a:pt x="278" y="236"/>
                </a:lnTo>
                <a:lnTo>
                  <a:pt x="266" y="230"/>
                </a:lnTo>
                <a:lnTo>
                  <a:pt x="250" y="228"/>
                </a:lnTo>
                <a:lnTo>
                  <a:pt x="210" y="228"/>
                </a:lnTo>
                <a:lnTo>
                  <a:pt x="180" y="278"/>
                </a:lnTo>
                <a:lnTo>
                  <a:pt x="150" y="228"/>
                </a:lnTo>
                <a:lnTo>
                  <a:pt x="110" y="228"/>
                </a:lnTo>
                <a:lnTo>
                  <a:pt x="110" y="228"/>
                </a:lnTo>
                <a:lnTo>
                  <a:pt x="94" y="230"/>
                </a:lnTo>
                <a:lnTo>
                  <a:pt x="82" y="236"/>
                </a:lnTo>
                <a:lnTo>
                  <a:pt x="72" y="246"/>
                </a:lnTo>
                <a:lnTo>
                  <a:pt x="68" y="252"/>
                </a:lnTo>
                <a:lnTo>
                  <a:pt x="66" y="258"/>
                </a:lnTo>
                <a:lnTo>
                  <a:pt x="66" y="258"/>
                </a:lnTo>
                <a:lnTo>
                  <a:pt x="64" y="260"/>
                </a:lnTo>
                <a:lnTo>
                  <a:pt x="52" y="336"/>
                </a:lnTo>
                <a:lnTo>
                  <a:pt x="52" y="336"/>
                </a:lnTo>
                <a:lnTo>
                  <a:pt x="72" y="352"/>
                </a:lnTo>
                <a:lnTo>
                  <a:pt x="96" y="362"/>
                </a:lnTo>
                <a:lnTo>
                  <a:pt x="106" y="304"/>
                </a:lnTo>
                <a:lnTo>
                  <a:pt x="118" y="304"/>
                </a:lnTo>
                <a:lnTo>
                  <a:pt x="114" y="370"/>
                </a:lnTo>
                <a:lnTo>
                  <a:pt x="114" y="370"/>
                </a:lnTo>
                <a:lnTo>
                  <a:pt x="130" y="374"/>
                </a:lnTo>
                <a:lnTo>
                  <a:pt x="146" y="378"/>
                </a:lnTo>
                <a:lnTo>
                  <a:pt x="162" y="380"/>
                </a:lnTo>
                <a:lnTo>
                  <a:pt x="180" y="380"/>
                </a:lnTo>
                <a:lnTo>
                  <a:pt x="180" y="380"/>
                </a:lnTo>
                <a:lnTo>
                  <a:pt x="196" y="380"/>
                </a:lnTo>
                <a:lnTo>
                  <a:pt x="214" y="378"/>
                </a:lnTo>
                <a:lnTo>
                  <a:pt x="230" y="374"/>
                </a:lnTo>
                <a:lnTo>
                  <a:pt x="246" y="370"/>
                </a:lnTo>
                <a:lnTo>
                  <a:pt x="242" y="304"/>
                </a:lnTo>
                <a:lnTo>
                  <a:pt x="254" y="304"/>
                </a:lnTo>
                <a:lnTo>
                  <a:pt x="264" y="362"/>
                </a:lnTo>
                <a:lnTo>
                  <a:pt x="264" y="362"/>
                </a:lnTo>
                <a:lnTo>
                  <a:pt x="288" y="350"/>
                </a:lnTo>
                <a:lnTo>
                  <a:pt x="308" y="336"/>
                </a:lnTo>
                <a:lnTo>
                  <a:pt x="296" y="260"/>
                </a:lnTo>
                <a:close/>
              </a:path>
            </a:pathLst>
          </a:custGeom>
          <a:solidFill>
            <a:schemeClr val="accent1"/>
          </a:solidFill>
          <a:ln w="4465" cap="flat">
            <a:noFill/>
            <a:prstDash val="solid"/>
            <a:miter/>
          </a:ln>
        </p:spPr>
        <p:txBody>
          <a:bodyPr vert="horz" wrap="square" lIns="91440" tIns="45720" rIns="91440" bIns="45720" numCol="1" anchor="t" anchorCtr="0" compatLnSpc="1">
            <a:prstTxWarp prst="textNoShape">
              <a:avLst/>
            </a:prstTxWarp>
          </a:bodyPr>
          <a:lstStyle/>
          <a:p>
            <a:endParaRPr lang="en-GB" dirty="0"/>
          </a:p>
        </p:txBody>
      </p:sp>
    </p:spTree>
    <p:extLst>
      <p:ext uri="{BB962C8B-B14F-4D97-AF65-F5344CB8AC3E}">
        <p14:creationId xmlns:p14="http://schemas.microsoft.com/office/powerpoint/2010/main" val="15969318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Sous-titre 2">
            <a:extLst>
              <a:ext uri="{FF2B5EF4-FFF2-40B4-BE49-F238E27FC236}">
                <a16:creationId xmlns:a16="http://schemas.microsoft.com/office/drawing/2014/main" id="{51577110-49AD-4B3B-BD2B-066A06D93FE8}"/>
              </a:ext>
            </a:extLst>
          </p:cNvPr>
          <p:cNvSpPr txBox="1">
            <a:spLocks/>
          </p:cNvSpPr>
          <p:nvPr/>
        </p:nvSpPr>
        <p:spPr>
          <a:xfrm>
            <a:off x="3846608" y="1297772"/>
            <a:ext cx="3243502" cy="525046"/>
          </a:xfrm>
          <a:prstGeom prst="rect">
            <a:avLst/>
          </a:prstGeom>
          <a:solidFill>
            <a:schemeClr val="bg1"/>
          </a:solidFill>
        </p:spPr>
        <p:txBody>
          <a:bodyPr lIns="103544" tIns="26888" rIns="103544" bIns="26888" anchor="ctr"/>
          <a:lstStyle>
            <a:defPPr marL="0" marR="0" indent="0" algn="l" defTabSz="914400" rtl="0" fontAlgn="auto" latinLnBrk="1" hangingPunct="0">
              <a:lnSpc>
                <a:spcPct val="100000"/>
              </a:lnSpc>
              <a:spcBef>
                <a:spcPts val="0"/>
              </a:spcBef>
              <a:spcAft>
                <a:spcPts val="0"/>
              </a:spcAft>
              <a:buClrTx/>
              <a:buSzTx/>
              <a:buFontTx/>
              <a:buNone/>
              <a:tabLst/>
              <a:defRPr kumimoji="0" lang="fr-FR" sz="1800" b="0" i="0" u="none" strike="noStrike" cap="none" spc="0" normalizeH="0" baseline="0">
                <a:ln>
                  <a:noFill/>
                </a:ln>
                <a:solidFill>
                  <a:srgbClr val="000000"/>
                </a:solidFill>
                <a:effectLst/>
                <a:uFillTx/>
              </a:defRPr>
            </a:defPPr>
            <a:lvl1pPr marL="285750" indent="-285750" defTabSz="910658">
              <a:spcBef>
                <a:spcPct val="20000"/>
              </a:spcBef>
              <a:buFont typeface="Wingdings" panose="05000000000000000000" pitchFamily="2" charset="2"/>
              <a:buChar char="§"/>
              <a:defRPr sz="800">
                <a:latin typeface="Franklin Gothic Book" panose="020B0503020102020204" pitchFamily="34" charset="0"/>
                <a:ea typeface="Verdana" panose="020B0604030504040204" pitchFamily="34" charset="0"/>
                <a:cs typeface="Verdana" panose="020B0604030504040204" pitchFamily="34" charset="0"/>
              </a:defRPr>
            </a:lvl1pPr>
            <a:lvl2pPr marL="457200" indent="0" algn="ctr" defTabSz="914400">
              <a:spcBef>
                <a:spcPct val="20000"/>
              </a:spcBef>
              <a:buFont typeface="Arial" panose="020B0604020202020204" pitchFamily="34" charset="0"/>
              <a:defRPr sz="2800">
                <a:solidFill>
                  <a:schemeClr val="tx1">
                    <a:tint val="75000"/>
                  </a:schemeClr>
                </a:solidFill>
              </a:defRPr>
            </a:lvl2pPr>
            <a:lvl3pPr marL="914400" indent="0" algn="ctr" defTabSz="914400">
              <a:spcBef>
                <a:spcPct val="20000"/>
              </a:spcBef>
              <a:buFont typeface="Arial" panose="020B0604020202020204" pitchFamily="34" charset="0"/>
              <a:defRPr sz="2400">
                <a:solidFill>
                  <a:schemeClr val="tx1">
                    <a:tint val="75000"/>
                  </a:schemeClr>
                </a:solidFill>
              </a:defRPr>
            </a:lvl3pPr>
            <a:lvl4pPr marL="1371600" indent="0" algn="ctr" defTabSz="914400">
              <a:spcBef>
                <a:spcPct val="20000"/>
              </a:spcBef>
              <a:buFont typeface="Arial" panose="020B0604020202020204" pitchFamily="34" charset="0"/>
              <a:defRPr sz="2000">
                <a:solidFill>
                  <a:schemeClr val="tx1">
                    <a:tint val="75000"/>
                  </a:schemeClr>
                </a:solidFill>
              </a:defRPr>
            </a:lvl4pPr>
            <a:lvl5pPr marL="1828800" indent="0" algn="ctr" defTabSz="914400">
              <a:spcBef>
                <a:spcPct val="20000"/>
              </a:spcBef>
              <a:buFont typeface="Arial" panose="020B0604020202020204" pitchFamily="34" charset="0"/>
              <a:defRPr sz="2000">
                <a:solidFill>
                  <a:schemeClr val="tx1">
                    <a:tint val="75000"/>
                  </a:schemeClr>
                </a:solidFill>
              </a:defRPr>
            </a:lvl5pPr>
            <a:lvl6pPr marL="2286000" indent="0" algn="ctr" defTabSz="914400">
              <a:spcBef>
                <a:spcPct val="20000"/>
              </a:spcBef>
              <a:buFont typeface="Arial" panose="020B0604020202020204" pitchFamily="34" charset="0"/>
              <a:defRPr sz="2000">
                <a:solidFill>
                  <a:schemeClr val="tx1">
                    <a:tint val="75000"/>
                  </a:schemeClr>
                </a:solidFill>
              </a:defRPr>
            </a:lvl6pPr>
            <a:lvl7pPr marL="2743200" indent="0" algn="ctr" defTabSz="914400">
              <a:spcBef>
                <a:spcPct val="20000"/>
              </a:spcBef>
              <a:buFont typeface="Arial" panose="020B0604020202020204" pitchFamily="34" charset="0"/>
              <a:defRPr sz="2000">
                <a:solidFill>
                  <a:schemeClr val="tx1">
                    <a:tint val="75000"/>
                  </a:schemeClr>
                </a:solidFill>
              </a:defRPr>
            </a:lvl7pPr>
            <a:lvl8pPr marL="3200400" indent="0" algn="ctr" defTabSz="914400">
              <a:spcBef>
                <a:spcPct val="20000"/>
              </a:spcBef>
              <a:buFont typeface="Arial" panose="020B0604020202020204" pitchFamily="34" charset="0"/>
              <a:defRPr sz="2000">
                <a:solidFill>
                  <a:schemeClr val="tx1">
                    <a:tint val="75000"/>
                  </a:schemeClr>
                </a:solidFill>
              </a:defRPr>
            </a:lvl8pPr>
            <a:lvl9pPr marL="3657600" indent="0" algn="ctr" defTabSz="914400">
              <a:spcBef>
                <a:spcPct val="20000"/>
              </a:spcBef>
              <a:buFont typeface="Arial" panose="020B0604020202020204" pitchFamily="34" charset="0"/>
              <a:defRPr sz="2000">
                <a:solidFill>
                  <a:schemeClr val="tx1">
                    <a:tint val="75000"/>
                  </a:schemeClr>
                </a:solidFill>
              </a:defRPr>
            </a:lvl9pPr>
          </a:lstStyle>
          <a:p>
            <a:r>
              <a:rPr lang="en-GB" sz="959" dirty="0">
                <a:solidFill>
                  <a:srgbClr val="002060"/>
                </a:solidFill>
                <a:latin typeface="Calibri" panose="020F0502020204030204"/>
              </a:rPr>
              <a:t>Developing </a:t>
            </a:r>
            <a:r>
              <a:rPr lang="en-GB" sz="959" b="1" dirty="0">
                <a:solidFill>
                  <a:srgbClr val="002060"/>
                </a:solidFill>
                <a:latin typeface="Calibri" panose="020F0502020204030204"/>
              </a:rPr>
              <a:t>sustainable product and service</a:t>
            </a:r>
            <a:r>
              <a:rPr lang="en-GB" sz="959" dirty="0">
                <a:solidFill>
                  <a:srgbClr val="002060"/>
                </a:solidFill>
                <a:latin typeface="Calibri" panose="020F0502020204030204"/>
              </a:rPr>
              <a:t> offerings</a:t>
            </a:r>
          </a:p>
          <a:p>
            <a:r>
              <a:rPr lang="en-GB" sz="959" dirty="0">
                <a:solidFill>
                  <a:srgbClr val="002060"/>
                </a:solidFill>
                <a:latin typeface="Calibri" panose="020F0502020204030204"/>
              </a:rPr>
              <a:t>Participating in the </a:t>
            </a:r>
            <a:r>
              <a:rPr lang="en-GB" sz="959" b="1" dirty="0">
                <a:solidFill>
                  <a:srgbClr val="002060"/>
                </a:solidFill>
                <a:latin typeface="Calibri" panose="020F0502020204030204"/>
              </a:rPr>
              <a:t>circular economy </a:t>
            </a:r>
          </a:p>
          <a:p>
            <a:r>
              <a:rPr lang="en-GB" sz="959" dirty="0">
                <a:solidFill>
                  <a:srgbClr val="002060"/>
                </a:solidFill>
                <a:latin typeface="Calibri" panose="020F0502020204030204"/>
              </a:rPr>
              <a:t>Reducing our </a:t>
            </a:r>
            <a:r>
              <a:rPr lang="en-GB" sz="959" b="1" dirty="0">
                <a:solidFill>
                  <a:srgbClr val="002060"/>
                </a:solidFill>
                <a:latin typeface="Calibri" panose="020F0502020204030204"/>
              </a:rPr>
              <a:t>greenhouse gas emissions</a:t>
            </a:r>
          </a:p>
        </p:txBody>
      </p:sp>
      <p:sp>
        <p:nvSpPr>
          <p:cNvPr id="20" name="Sous-titre 2">
            <a:extLst>
              <a:ext uri="{FF2B5EF4-FFF2-40B4-BE49-F238E27FC236}">
                <a16:creationId xmlns:a16="http://schemas.microsoft.com/office/drawing/2014/main" id="{68F36A80-A910-4A96-A989-C4343F4E69B0}"/>
              </a:ext>
            </a:extLst>
          </p:cNvPr>
          <p:cNvSpPr txBox="1">
            <a:spLocks/>
          </p:cNvSpPr>
          <p:nvPr/>
        </p:nvSpPr>
        <p:spPr>
          <a:xfrm>
            <a:off x="3846607" y="2067840"/>
            <a:ext cx="3243501" cy="458500"/>
          </a:xfrm>
          <a:prstGeom prst="rect">
            <a:avLst/>
          </a:prstGeom>
          <a:solidFill>
            <a:schemeClr val="bg1"/>
          </a:solidFill>
        </p:spPr>
        <p:txBody>
          <a:bodyPr lIns="103544" tIns="26888" rIns="103544" bIns="26888"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285750" indent="-285750" defTabSz="910658" eaLnBrk="1" hangingPunct="1">
              <a:spcBef>
                <a:spcPct val="20000"/>
              </a:spcBef>
              <a:buFont typeface="Wingdings" panose="05000000000000000000" pitchFamily="2" charset="2"/>
              <a:buChar char="§"/>
              <a:defRPr sz="2000" kern="1200">
                <a:solidFill>
                  <a:schemeClr val="bg1"/>
                </a:solidFill>
                <a:latin typeface="Franklin Gothic Book" panose="020B0503020102020204" pitchFamily="34" charset="0"/>
                <a:ea typeface="Verdana" panose="020B0604030504040204" pitchFamily="34" charset="0"/>
                <a:cs typeface="Verdana" panose="020B0604030504040204" pitchFamily="34" charset="0"/>
              </a:defRPr>
            </a:lvl1pPr>
            <a:lvl2pPr marL="457200" indent="0" algn="ctr" defTabSz="914400" eaLnBrk="1" hangingPunct="1">
              <a:spcBef>
                <a:spcPct val="20000"/>
              </a:spcBef>
              <a:buFont typeface="Arial" panose="020B0604020202020204" pitchFamily="34" charset="0"/>
              <a:defRPr sz="2800" kern="1200">
                <a:solidFill>
                  <a:schemeClr val="tx1">
                    <a:tint val="75000"/>
                  </a:schemeClr>
                </a:solidFill>
                <a:latin typeface="+mn-lt"/>
                <a:ea typeface="+mn-ea"/>
                <a:cs typeface="+mn-cs"/>
              </a:defRPr>
            </a:lvl2pPr>
            <a:lvl3pPr marL="914400" indent="0" algn="ctr" defTabSz="914400" eaLnBrk="1" hangingPunct="1">
              <a:spcBef>
                <a:spcPct val="20000"/>
              </a:spcBef>
              <a:buFont typeface="Arial" panose="020B0604020202020204" pitchFamily="34" charset="0"/>
              <a:defRPr sz="2400" kern="1200">
                <a:solidFill>
                  <a:schemeClr val="tx1">
                    <a:tint val="75000"/>
                  </a:schemeClr>
                </a:solidFill>
                <a:latin typeface="+mn-lt"/>
                <a:ea typeface="+mn-ea"/>
                <a:cs typeface="+mn-cs"/>
              </a:defRPr>
            </a:lvl3pPr>
            <a:lvl4pPr marL="1371600" indent="0" algn="ctr" defTabSz="914400" eaLnBrk="1" hangingPunct="1">
              <a:spcBef>
                <a:spcPct val="20000"/>
              </a:spcBef>
              <a:buFont typeface="Arial" panose="020B0604020202020204" pitchFamily="34" charset="0"/>
              <a:defRPr sz="2000" kern="1200">
                <a:solidFill>
                  <a:schemeClr val="tx1">
                    <a:tint val="75000"/>
                  </a:schemeClr>
                </a:solidFill>
                <a:latin typeface="+mn-lt"/>
                <a:ea typeface="+mn-ea"/>
                <a:cs typeface="+mn-cs"/>
              </a:defRPr>
            </a:lvl4pPr>
            <a:lvl5pPr marL="1828800" indent="0" algn="ctr" defTabSz="914400" eaLnBrk="1" hangingPunct="1">
              <a:spcBef>
                <a:spcPct val="20000"/>
              </a:spcBef>
              <a:buFont typeface="Arial" panose="020B0604020202020204" pitchFamily="34" charset="0"/>
              <a:defRPr sz="2000" kern="1200">
                <a:solidFill>
                  <a:schemeClr val="tx1">
                    <a:tint val="75000"/>
                  </a:schemeClr>
                </a:solidFill>
                <a:latin typeface="+mn-lt"/>
                <a:ea typeface="+mn-ea"/>
                <a:cs typeface="+mn-cs"/>
              </a:defRPr>
            </a:lvl5pPr>
            <a:lvl6pPr marL="2286000" indent="0" algn="ctr" defTabSz="914400" eaLnBrk="1" hangingPunct="1">
              <a:spcBef>
                <a:spcPct val="20000"/>
              </a:spcBef>
              <a:buFont typeface="Arial" panose="020B0604020202020204" pitchFamily="34" charset="0"/>
              <a:defRPr sz="2000" kern="1200">
                <a:solidFill>
                  <a:schemeClr val="tx1">
                    <a:tint val="75000"/>
                  </a:schemeClr>
                </a:solidFill>
                <a:latin typeface="+mn-lt"/>
                <a:ea typeface="+mn-ea"/>
                <a:cs typeface="+mn-cs"/>
              </a:defRPr>
            </a:lvl6pPr>
            <a:lvl7pPr marL="2743200" indent="0" algn="ctr" defTabSz="914400" eaLnBrk="1" hangingPunct="1">
              <a:spcBef>
                <a:spcPct val="20000"/>
              </a:spcBef>
              <a:buFont typeface="Arial" panose="020B0604020202020204" pitchFamily="34" charset="0"/>
              <a:defRPr sz="2000" kern="1200">
                <a:solidFill>
                  <a:schemeClr val="tx1">
                    <a:tint val="75000"/>
                  </a:schemeClr>
                </a:solidFill>
                <a:latin typeface="+mn-lt"/>
                <a:ea typeface="+mn-ea"/>
                <a:cs typeface="+mn-cs"/>
              </a:defRPr>
            </a:lvl7pPr>
            <a:lvl8pPr marL="3200400" indent="0" algn="ctr" defTabSz="914400" eaLnBrk="1" hangingPunct="1">
              <a:spcBef>
                <a:spcPct val="20000"/>
              </a:spcBef>
              <a:buFont typeface="Arial" panose="020B0604020202020204" pitchFamily="34" charset="0"/>
              <a:defRPr sz="2000" kern="1200">
                <a:solidFill>
                  <a:schemeClr val="tx1">
                    <a:tint val="75000"/>
                  </a:schemeClr>
                </a:solidFill>
                <a:latin typeface="+mn-lt"/>
                <a:ea typeface="+mn-ea"/>
                <a:cs typeface="+mn-cs"/>
              </a:defRPr>
            </a:lvl8pPr>
            <a:lvl9pPr marL="3657600" indent="0" algn="ctr" defTabSz="914400" eaLnBrk="1" hangingPunct="1">
              <a:spcBef>
                <a:spcPct val="20000"/>
              </a:spcBef>
              <a:buFont typeface="Arial" panose="020B0604020202020204" pitchFamily="34" charset="0"/>
              <a:defRPr sz="2000" kern="1200">
                <a:solidFill>
                  <a:schemeClr val="tx1">
                    <a:tint val="75000"/>
                  </a:schemeClr>
                </a:solidFill>
                <a:latin typeface="+mn-lt"/>
                <a:ea typeface="+mn-ea"/>
                <a:cs typeface="+mn-cs"/>
              </a:defRPr>
            </a:lvl9pPr>
          </a:lstStyle>
          <a:p>
            <a:r>
              <a:rPr lang="en-GB" sz="959" dirty="0">
                <a:solidFill>
                  <a:srgbClr val="002060"/>
                </a:solidFill>
                <a:latin typeface="Calibri" panose="020F0502020204030204"/>
              </a:rPr>
              <a:t>Promoting and sustaining employee </a:t>
            </a:r>
            <a:r>
              <a:rPr lang="en-GB" sz="959" b="1" dirty="0">
                <a:solidFill>
                  <a:srgbClr val="002060"/>
                </a:solidFill>
                <a:latin typeface="Calibri" panose="020F0502020204030204"/>
              </a:rPr>
              <a:t> commitment</a:t>
            </a:r>
          </a:p>
          <a:p>
            <a:r>
              <a:rPr lang="en-GB" sz="959" dirty="0">
                <a:solidFill>
                  <a:srgbClr val="002060"/>
                </a:solidFill>
                <a:latin typeface="Calibri" panose="020F0502020204030204"/>
              </a:rPr>
              <a:t>Promoting </a:t>
            </a:r>
            <a:r>
              <a:rPr lang="en-GB" sz="959" b="1" dirty="0">
                <a:solidFill>
                  <a:srgbClr val="002060"/>
                </a:solidFill>
                <a:latin typeface="Calibri" panose="020F0502020204030204"/>
              </a:rPr>
              <a:t>diversity and integration  </a:t>
            </a:r>
          </a:p>
          <a:p>
            <a:r>
              <a:rPr lang="en-GB" sz="959" dirty="0">
                <a:solidFill>
                  <a:srgbClr val="002060"/>
                </a:solidFill>
                <a:latin typeface="Calibri" panose="020F0502020204030204"/>
              </a:rPr>
              <a:t>Guaranteeing </a:t>
            </a:r>
            <a:r>
              <a:rPr lang="en-GB" sz="959" b="1" dirty="0">
                <a:solidFill>
                  <a:srgbClr val="002060"/>
                </a:solidFill>
                <a:latin typeface="Calibri" panose="020F0502020204030204"/>
              </a:rPr>
              <a:t>health &amp; safety </a:t>
            </a:r>
            <a:r>
              <a:rPr lang="en-GB" sz="959" dirty="0">
                <a:solidFill>
                  <a:srgbClr val="002060"/>
                </a:solidFill>
                <a:latin typeface="Calibri" panose="020F0502020204030204"/>
              </a:rPr>
              <a:t>in the company</a:t>
            </a:r>
          </a:p>
        </p:txBody>
      </p:sp>
      <p:sp>
        <p:nvSpPr>
          <p:cNvPr id="21" name="Sous-titre 2">
            <a:extLst>
              <a:ext uri="{FF2B5EF4-FFF2-40B4-BE49-F238E27FC236}">
                <a16:creationId xmlns:a16="http://schemas.microsoft.com/office/drawing/2014/main" id="{C4076071-6D8A-477E-A6E9-F3D609155997}"/>
              </a:ext>
            </a:extLst>
          </p:cNvPr>
          <p:cNvSpPr txBox="1">
            <a:spLocks/>
          </p:cNvSpPr>
          <p:nvPr/>
        </p:nvSpPr>
        <p:spPr>
          <a:xfrm>
            <a:off x="3860604" y="2793507"/>
            <a:ext cx="3243500" cy="450257"/>
          </a:xfrm>
          <a:prstGeom prst="rect">
            <a:avLst/>
          </a:prstGeom>
          <a:solidFill>
            <a:schemeClr val="bg1"/>
          </a:solidFill>
        </p:spPr>
        <p:txBody>
          <a:bodyPr lIns="103544" tIns="26888" rIns="103544" bIns="26888"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285750" indent="-285750" defTabSz="910658" eaLnBrk="1" hangingPunct="1">
              <a:spcBef>
                <a:spcPct val="20000"/>
              </a:spcBef>
              <a:buFont typeface="Wingdings" panose="05000000000000000000" pitchFamily="2" charset="2"/>
              <a:buChar char="§"/>
              <a:defRPr sz="2000" kern="1200">
                <a:solidFill>
                  <a:schemeClr val="bg1"/>
                </a:solidFill>
                <a:latin typeface="Franklin Gothic Book" panose="020B0503020102020204" pitchFamily="34" charset="0"/>
                <a:ea typeface="Verdana" panose="020B0604030504040204" pitchFamily="34" charset="0"/>
                <a:cs typeface="Verdana" panose="020B0604030504040204" pitchFamily="34" charset="0"/>
              </a:defRPr>
            </a:lvl1pPr>
            <a:lvl2pPr marL="457200" indent="0" algn="ctr" defTabSz="914400" eaLnBrk="1" hangingPunct="1">
              <a:spcBef>
                <a:spcPct val="20000"/>
              </a:spcBef>
              <a:buFont typeface="Arial" panose="020B0604020202020204" pitchFamily="34" charset="0"/>
              <a:defRPr sz="2800" kern="1200">
                <a:solidFill>
                  <a:schemeClr val="tx1">
                    <a:tint val="75000"/>
                  </a:schemeClr>
                </a:solidFill>
                <a:latin typeface="+mn-lt"/>
                <a:ea typeface="+mn-ea"/>
                <a:cs typeface="+mn-cs"/>
              </a:defRPr>
            </a:lvl2pPr>
            <a:lvl3pPr marL="914400" indent="0" algn="ctr" defTabSz="914400" eaLnBrk="1" hangingPunct="1">
              <a:spcBef>
                <a:spcPct val="20000"/>
              </a:spcBef>
              <a:buFont typeface="Arial" panose="020B0604020202020204" pitchFamily="34" charset="0"/>
              <a:defRPr sz="2400" kern="1200">
                <a:solidFill>
                  <a:schemeClr val="tx1">
                    <a:tint val="75000"/>
                  </a:schemeClr>
                </a:solidFill>
                <a:latin typeface="+mn-lt"/>
                <a:ea typeface="+mn-ea"/>
                <a:cs typeface="+mn-cs"/>
              </a:defRPr>
            </a:lvl3pPr>
            <a:lvl4pPr marL="1371600" indent="0" algn="ctr" defTabSz="914400" eaLnBrk="1" hangingPunct="1">
              <a:spcBef>
                <a:spcPct val="20000"/>
              </a:spcBef>
              <a:buFont typeface="Arial" panose="020B0604020202020204" pitchFamily="34" charset="0"/>
              <a:defRPr sz="2000" kern="1200">
                <a:solidFill>
                  <a:schemeClr val="tx1">
                    <a:tint val="75000"/>
                  </a:schemeClr>
                </a:solidFill>
                <a:latin typeface="+mn-lt"/>
                <a:ea typeface="+mn-ea"/>
                <a:cs typeface="+mn-cs"/>
              </a:defRPr>
            </a:lvl4pPr>
            <a:lvl5pPr marL="1828800" indent="0" algn="ctr" defTabSz="914400" eaLnBrk="1" hangingPunct="1">
              <a:spcBef>
                <a:spcPct val="20000"/>
              </a:spcBef>
              <a:buFont typeface="Arial" panose="020B0604020202020204" pitchFamily="34" charset="0"/>
              <a:defRPr sz="2000" kern="1200">
                <a:solidFill>
                  <a:schemeClr val="tx1">
                    <a:tint val="75000"/>
                  </a:schemeClr>
                </a:solidFill>
                <a:latin typeface="+mn-lt"/>
                <a:ea typeface="+mn-ea"/>
                <a:cs typeface="+mn-cs"/>
              </a:defRPr>
            </a:lvl5pPr>
            <a:lvl6pPr marL="2286000" indent="0" algn="ctr" defTabSz="914400" eaLnBrk="1" hangingPunct="1">
              <a:spcBef>
                <a:spcPct val="20000"/>
              </a:spcBef>
              <a:buFont typeface="Arial" panose="020B0604020202020204" pitchFamily="34" charset="0"/>
              <a:defRPr sz="2000" kern="1200">
                <a:solidFill>
                  <a:schemeClr val="tx1">
                    <a:tint val="75000"/>
                  </a:schemeClr>
                </a:solidFill>
                <a:latin typeface="+mn-lt"/>
                <a:ea typeface="+mn-ea"/>
                <a:cs typeface="+mn-cs"/>
              </a:defRPr>
            </a:lvl6pPr>
            <a:lvl7pPr marL="2743200" indent="0" algn="ctr" defTabSz="914400" eaLnBrk="1" hangingPunct="1">
              <a:spcBef>
                <a:spcPct val="20000"/>
              </a:spcBef>
              <a:buFont typeface="Arial" panose="020B0604020202020204" pitchFamily="34" charset="0"/>
              <a:defRPr sz="2000" kern="1200">
                <a:solidFill>
                  <a:schemeClr val="tx1">
                    <a:tint val="75000"/>
                  </a:schemeClr>
                </a:solidFill>
                <a:latin typeface="+mn-lt"/>
                <a:ea typeface="+mn-ea"/>
                <a:cs typeface="+mn-cs"/>
              </a:defRPr>
            </a:lvl7pPr>
            <a:lvl8pPr marL="3200400" indent="0" algn="ctr" defTabSz="914400" eaLnBrk="1" hangingPunct="1">
              <a:spcBef>
                <a:spcPct val="20000"/>
              </a:spcBef>
              <a:buFont typeface="Arial" panose="020B0604020202020204" pitchFamily="34" charset="0"/>
              <a:defRPr sz="2000" kern="1200">
                <a:solidFill>
                  <a:schemeClr val="tx1">
                    <a:tint val="75000"/>
                  </a:schemeClr>
                </a:solidFill>
                <a:latin typeface="+mn-lt"/>
                <a:ea typeface="+mn-ea"/>
                <a:cs typeface="+mn-cs"/>
              </a:defRPr>
            </a:lvl8pPr>
            <a:lvl9pPr marL="3657600" indent="0" algn="ctr" defTabSz="914400" eaLnBrk="1" hangingPunct="1">
              <a:spcBef>
                <a:spcPct val="20000"/>
              </a:spcBef>
              <a:buFont typeface="Arial" panose="020B0604020202020204" pitchFamily="34" charset="0"/>
              <a:defRPr sz="2000" kern="1200">
                <a:solidFill>
                  <a:schemeClr val="tx1">
                    <a:tint val="75000"/>
                  </a:schemeClr>
                </a:solidFill>
                <a:latin typeface="+mn-lt"/>
                <a:ea typeface="+mn-ea"/>
                <a:cs typeface="+mn-cs"/>
              </a:defRPr>
            </a:lvl9pPr>
          </a:lstStyle>
          <a:p>
            <a:r>
              <a:rPr lang="en-GB" sz="959" dirty="0">
                <a:solidFill>
                  <a:srgbClr val="002060"/>
                </a:solidFill>
                <a:latin typeface="Calibri" panose="020F0502020204030204"/>
              </a:rPr>
              <a:t>Promoting the </a:t>
            </a:r>
            <a:r>
              <a:rPr lang="en-GB" sz="959" b="1" dirty="0">
                <a:solidFill>
                  <a:srgbClr val="002060"/>
                </a:solidFill>
                <a:latin typeface="Calibri" panose="020F0502020204030204"/>
              </a:rPr>
              <a:t>territories</a:t>
            </a:r>
            <a:r>
              <a:rPr lang="en-GB" sz="959" dirty="0">
                <a:solidFill>
                  <a:srgbClr val="002060"/>
                </a:solidFill>
                <a:latin typeface="Calibri" panose="020F0502020204030204"/>
              </a:rPr>
              <a:t> and the local economy </a:t>
            </a:r>
          </a:p>
          <a:p>
            <a:r>
              <a:rPr lang="en-GB" sz="959" dirty="0">
                <a:solidFill>
                  <a:srgbClr val="002060"/>
                </a:solidFill>
                <a:latin typeface="Calibri" panose="020F0502020204030204"/>
              </a:rPr>
              <a:t>Contributing to the </a:t>
            </a:r>
            <a:r>
              <a:rPr lang="en-GB" sz="959" b="1" dirty="0">
                <a:solidFill>
                  <a:srgbClr val="002060"/>
                </a:solidFill>
                <a:latin typeface="Calibri" panose="020F0502020204030204"/>
              </a:rPr>
              <a:t>creation of local value </a:t>
            </a:r>
          </a:p>
          <a:p>
            <a:r>
              <a:rPr lang="en-GB" sz="959" dirty="0">
                <a:solidFill>
                  <a:srgbClr val="002060"/>
                </a:solidFill>
                <a:latin typeface="Calibri" panose="020F0502020204030204"/>
              </a:rPr>
              <a:t>Sustainable and responsible </a:t>
            </a:r>
            <a:r>
              <a:rPr lang="en-GB" sz="959" b="1" dirty="0">
                <a:solidFill>
                  <a:srgbClr val="002060"/>
                </a:solidFill>
                <a:latin typeface="Calibri" panose="020F0502020204030204"/>
              </a:rPr>
              <a:t>purchasing practices</a:t>
            </a:r>
          </a:p>
        </p:txBody>
      </p:sp>
      <p:pic>
        <p:nvPicPr>
          <p:cNvPr id="22" name="Image 21">
            <a:extLst>
              <a:ext uri="{FF2B5EF4-FFF2-40B4-BE49-F238E27FC236}">
                <a16:creationId xmlns:a16="http://schemas.microsoft.com/office/drawing/2014/main" id="{E29D9FA7-FE09-43D0-991A-340195E4BE1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83041" y="2626873"/>
            <a:ext cx="560772" cy="560772"/>
          </a:xfrm>
          <a:prstGeom prst="rect">
            <a:avLst/>
          </a:prstGeom>
          <a:ln>
            <a:noFill/>
          </a:ln>
          <a:effectLst>
            <a:outerShdw blurRad="292100" dist="139700" dir="2700000" algn="tl" rotWithShape="0">
              <a:srgbClr val="333333">
                <a:alpha val="65000"/>
              </a:srgbClr>
            </a:outerShdw>
          </a:effectLst>
        </p:spPr>
      </p:pic>
      <p:pic>
        <p:nvPicPr>
          <p:cNvPr id="23" name="Image 22">
            <a:extLst>
              <a:ext uri="{FF2B5EF4-FFF2-40B4-BE49-F238E27FC236}">
                <a16:creationId xmlns:a16="http://schemas.microsoft.com/office/drawing/2014/main" id="{68214140-F7D6-497D-8021-ED9F727311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75582" y="1110191"/>
            <a:ext cx="575692" cy="575691"/>
          </a:xfrm>
          <a:prstGeom prst="rect">
            <a:avLst/>
          </a:prstGeom>
          <a:ln>
            <a:noFill/>
          </a:ln>
          <a:effectLst>
            <a:outerShdw blurRad="292100" dist="139700" dir="2700000" algn="tl" rotWithShape="0">
              <a:srgbClr val="333333">
                <a:alpha val="65000"/>
              </a:srgbClr>
            </a:outerShdw>
          </a:effectLst>
        </p:spPr>
      </p:pic>
      <p:pic>
        <p:nvPicPr>
          <p:cNvPr id="24" name="Image 23">
            <a:extLst>
              <a:ext uri="{FF2B5EF4-FFF2-40B4-BE49-F238E27FC236}">
                <a16:creationId xmlns:a16="http://schemas.microsoft.com/office/drawing/2014/main" id="{994B784A-FDAD-4E40-A872-E417BAB4355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83041" y="1875992"/>
            <a:ext cx="560772" cy="560772"/>
          </a:xfrm>
          <a:prstGeom prst="rect">
            <a:avLst/>
          </a:prstGeom>
          <a:ln>
            <a:noFill/>
          </a:ln>
          <a:effectLst>
            <a:outerShdw blurRad="292100" dist="139700" dir="2700000" algn="tl" rotWithShape="0">
              <a:srgbClr val="333333">
                <a:alpha val="65000"/>
              </a:srgbClr>
            </a:outerShdw>
          </a:effectLst>
        </p:spPr>
      </p:pic>
      <p:sp>
        <p:nvSpPr>
          <p:cNvPr id="25" name="ZoneTexte 24">
            <a:extLst>
              <a:ext uri="{FF2B5EF4-FFF2-40B4-BE49-F238E27FC236}">
                <a16:creationId xmlns:a16="http://schemas.microsoft.com/office/drawing/2014/main" id="{A5E74BEA-495A-42E7-949F-9E705B4906AB}"/>
              </a:ext>
            </a:extLst>
          </p:cNvPr>
          <p:cNvSpPr txBox="1"/>
          <p:nvPr/>
        </p:nvSpPr>
        <p:spPr>
          <a:xfrm>
            <a:off x="3849938" y="1015015"/>
            <a:ext cx="2737863" cy="280205"/>
          </a:xfrm>
          <a:prstGeom prst="rect">
            <a:avLst/>
          </a:prstGeom>
          <a:noFill/>
          <a:ln w="25400">
            <a:noFill/>
          </a:ln>
        </p:spPr>
        <p:txBody>
          <a:bodyPr wrap="square" rtlCol="0">
            <a:spAutoFit/>
          </a:bodyPr>
          <a:lstStyle/>
          <a:p>
            <a:pPr defTabSz="297794"/>
            <a:r>
              <a:rPr lang="en-GB" sz="1221" b="1" dirty="0">
                <a:solidFill>
                  <a:srgbClr val="002060"/>
                </a:solidFill>
                <a:ea typeface="Verdana" panose="020B0604030504040204" pitchFamily="34" charset="0"/>
              </a:rPr>
              <a:t>OPTIMISING OUR IMPACTS</a:t>
            </a:r>
          </a:p>
        </p:txBody>
      </p:sp>
      <p:sp>
        <p:nvSpPr>
          <p:cNvPr id="26" name="ZoneTexte 25">
            <a:extLst>
              <a:ext uri="{FF2B5EF4-FFF2-40B4-BE49-F238E27FC236}">
                <a16:creationId xmlns:a16="http://schemas.microsoft.com/office/drawing/2014/main" id="{E7F64796-9ED9-4AF8-ADCB-CCC9B864C23F}"/>
              </a:ext>
            </a:extLst>
          </p:cNvPr>
          <p:cNvSpPr txBox="1"/>
          <p:nvPr/>
        </p:nvSpPr>
        <p:spPr>
          <a:xfrm>
            <a:off x="3839148" y="1812716"/>
            <a:ext cx="3243501" cy="280205"/>
          </a:xfrm>
          <a:prstGeom prst="rect">
            <a:avLst/>
          </a:prstGeom>
          <a:noFill/>
          <a:ln w="25400">
            <a:noFill/>
          </a:ln>
        </p:spPr>
        <p:txBody>
          <a:bodyPr wrap="square" rtlCol="0">
            <a:spAutoFit/>
          </a:bodyPr>
          <a:lstStyle/>
          <a:p>
            <a:pPr defTabSz="297794"/>
            <a:r>
              <a:rPr lang="en-GB" sz="1221" b="1" dirty="0">
                <a:solidFill>
                  <a:srgbClr val="002060"/>
                </a:solidFill>
                <a:ea typeface="Verdana" panose="020B0604030504040204" pitchFamily="34" charset="0"/>
              </a:rPr>
              <a:t>DEVELOPING OUR EXPERTISE</a:t>
            </a:r>
          </a:p>
        </p:txBody>
      </p:sp>
      <p:sp>
        <p:nvSpPr>
          <p:cNvPr id="27" name="ZoneTexte 26">
            <a:extLst>
              <a:ext uri="{FF2B5EF4-FFF2-40B4-BE49-F238E27FC236}">
                <a16:creationId xmlns:a16="http://schemas.microsoft.com/office/drawing/2014/main" id="{9CF053D1-0F25-41CD-A8B1-F58FD9A7375D}"/>
              </a:ext>
            </a:extLst>
          </p:cNvPr>
          <p:cNvSpPr txBox="1"/>
          <p:nvPr/>
        </p:nvSpPr>
        <p:spPr>
          <a:xfrm>
            <a:off x="3799036" y="2539457"/>
            <a:ext cx="2268109" cy="280205"/>
          </a:xfrm>
          <a:prstGeom prst="rect">
            <a:avLst/>
          </a:prstGeom>
          <a:noFill/>
          <a:ln w="25400">
            <a:noFill/>
          </a:ln>
        </p:spPr>
        <p:txBody>
          <a:bodyPr wrap="square" rtlCol="0">
            <a:spAutoFit/>
          </a:bodyPr>
          <a:lstStyle/>
          <a:p>
            <a:pPr defTabSz="297794"/>
            <a:r>
              <a:rPr lang="en-GB" sz="1221" b="1" dirty="0">
                <a:solidFill>
                  <a:srgbClr val="002060"/>
                </a:solidFill>
                <a:ea typeface="Verdana" panose="020B0604030504040204" pitchFamily="34" charset="0"/>
              </a:rPr>
              <a:t>CREATING VALUE</a:t>
            </a:r>
          </a:p>
        </p:txBody>
      </p:sp>
      <p:sp>
        <p:nvSpPr>
          <p:cNvPr id="28" name="ZoneTexte 27">
            <a:extLst>
              <a:ext uri="{FF2B5EF4-FFF2-40B4-BE49-F238E27FC236}">
                <a16:creationId xmlns:a16="http://schemas.microsoft.com/office/drawing/2014/main" id="{E88A2982-1F18-44E7-B5BD-315C86B320C3}"/>
              </a:ext>
            </a:extLst>
          </p:cNvPr>
          <p:cNvSpPr txBox="1"/>
          <p:nvPr/>
        </p:nvSpPr>
        <p:spPr>
          <a:xfrm>
            <a:off x="3818388" y="3243764"/>
            <a:ext cx="2281914" cy="280205"/>
          </a:xfrm>
          <a:prstGeom prst="rect">
            <a:avLst/>
          </a:prstGeom>
          <a:noFill/>
          <a:ln w="25400">
            <a:noFill/>
          </a:ln>
        </p:spPr>
        <p:txBody>
          <a:bodyPr wrap="square" rtlCol="0">
            <a:spAutoFit/>
          </a:bodyPr>
          <a:lstStyle/>
          <a:p>
            <a:pPr defTabSz="297794"/>
            <a:r>
              <a:rPr lang="en-GB" sz="1221" b="1" dirty="0">
                <a:solidFill>
                  <a:srgbClr val="002060"/>
                </a:solidFill>
                <a:ea typeface="Verdana" panose="020B0604030504040204" pitchFamily="34" charset="0"/>
              </a:rPr>
              <a:t>SETTING AN EXAMPLE</a:t>
            </a:r>
          </a:p>
        </p:txBody>
      </p:sp>
      <p:sp>
        <p:nvSpPr>
          <p:cNvPr id="29" name="ZoneTexte 28">
            <a:extLst>
              <a:ext uri="{FF2B5EF4-FFF2-40B4-BE49-F238E27FC236}">
                <a16:creationId xmlns:a16="http://schemas.microsoft.com/office/drawing/2014/main" id="{EF429FA2-372F-4B98-B0A7-20BE433A3032}"/>
              </a:ext>
            </a:extLst>
          </p:cNvPr>
          <p:cNvSpPr txBox="1"/>
          <p:nvPr/>
        </p:nvSpPr>
        <p:spPr>
          <a:xfrm>
            <a:off x="3818388" y="4070846"/>
            <a:ext cx="3163836" cy="280205"/>
          </a:xfrm>
          <a:prstGeom prst="rect">
            <a:avLst/>
          </a:prstGeom>
          <a:noFill/>
          <a:ln w="25400">
            <a:noFill/>
          </a:ln>
        </p:spPr>
        <p:txBody>
          <a:bodyPr wrap="square" rtlCol="0">
            <a:spAutoFit/>
          </a:bodyPr>
          <a:lstStyle/>
          <a:p>
            <a:pPr defTabSz="297794"/>
            <a:r>
              <a:rPr lang="en-GB" sz="1221" b="1" dirty="0">
                <a:solidFill>
                  <a:srgbClr val="002060"/>
                </a:solidFill>
                <a:ea typeface="Verdana" panose="020B0604030504040204" pitchFamily="34" charset="0"/>
              </a:rPr>
              <a:t>ENSURING HEALTH SAFETY</a:t>
            </a:r>
          </a:p>
        </p:txBody>
      </p:sp>
      <p:sp>
        <p:nvSpPr>
          <p:cNvPr id="30" name="Sous-titre 2">
            <a:extLst>
              <a:ext uri="{FF2B5EF4-FFF2-40B4-BE49-F238E27FC236}">
                <a16:creationId xmlns:a16="http://schemas.microsoft.com/office/drawing/2014/main" id="{6AA8E3B7-1366-4C45-A32A-CF295F9410E6}"/>
              </a:ext>
            </a:extLst>
          </p:cNvPr>
          <p:cNvSpPr txBox="1">
            <a:spLocks/>
          </p:cNvSpPr>
          <p:nvPr/>
        </p:nvSpPr>
        <p:spPr>
          <a:xfrm>
            <a:off x="3846609" y="3489022"/>
            <a:ext cx="3496141" cy="537055"/>
          </a:xfrm>
          <a:prstGeom prst="rect">
            <a:avLst/>
          </a:prstGeom>
          <a:solidFill>
            <a:schemeClr val="bg1"/>
          </a:solidFill>
        </p:spPr>
        <p:txBody>
          <a:bodyPr lIns="103544" tIns="26888" rIns="103544" bIns="26888"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285750" indent="-285750" defTabSz="910658" eaLnBrk="1" hangingPunct="1">
              <a:spcBef>
                <a:spcPct val="20000"/>
              </a:spcBef>
              <a:buFont typeface="Wingdings" panose="05000000000000000000" pitchFamily="2" charset="2"/>
              <a:buChar char="§"/>
              <a:defRPr sz="2000" kern="1200">
                <a:solidFill>
                  <a:schemeClr val="bg1"/>
                </a:solidFill>
                <a:latin typeface="Franklin Gothic Book" panose="020B0503020102020204" pitchFamily="34" charset="0"/>
                <a:ea typeface="Verdana" panose="020B0604030504040204" pitchFamily="34" charset="0"/>
                <a:cs typeface="Verdana" panose="020B0604030504040204" pitchFamily="34" charset="0"/>
              </a:defRPr>
            </a:lvl1pPr>
            <a:lvl2pPr marL="457200" indent="0" algn="ctr" defTabSz="914400" eaLnBrk="1" hangingPunct="1">
              <a:spcBef>
                <a:spcPct val="20000"/>
              </a:spcBef>
              <a:buFont typeface="Arial" panose="020B0604020202020204" pitchFamily="34" charset="0"/>
              <a:defRPr sz="2800" kern="1200">
                <a:solidFill>
                  <a:schemeClr val="tx1">
                    <a:tint val="75000"/>
                  </a:schemeClr>
                </a:solidFill>
                <a:latin typeface="+mn-lt"/>
                <a:ea typeface="+mn-ea"/>
                <a:cs typeface="+mn-cs"/>
              </a:defRPr>
            </a:lvl2pPr>
            <a:lvl3pPr marL="914400" indent="0" algn="ctr" defTabSz="914400" eaLnBrk="1" hangingPunct="1">
              <a:spcBef>
                <a:spcPct val="20000"/>
              </a:spcBef>
              <a:buFont typeface="Arial" panose="020B0604020202020204" pitchFamily="34" charset="0"/>
              <a:defRPr sz="2400" kern="1200">
                <a:solidFill>
                  <a:schemeClr val="tx1">
                    <a:tint val="75000"/>
                  </a:schemeClr>
                </a:solidFill>
                <a:latin typeface="+mn-lt"/>
                <a:ea typeface="+mn-ea"/>
                <a:cs typeface="+mn-cs"/>
              </a:defRPr>
            </a:lvl3pPr>
            <a:lvl4pPr marL="1371600" indent="0" algn="ctr" defTabSz="914400" eaLnBrk="1" hangingPunct="1">
              <a:spcBef>
                <a:spcPct val="20000"/>
              </a:spcBef>
              <a:buFont typeface="Arial" panose="020B0604020202020204" pitchFamily="34" charset="0"/>
              <a:defRPr sz="2000" kern="1200">
                <a:solidFill>
                  <a:schemeClr val="tx1">
                    <a:tint val="75000"/>
                  </a:schemeClr>
                </a:solidFill>
                <a:latin typeface="+mn-lt"/>
                <a:ea typeface="+mn-ea"/>
                <a:cs typeface="+mn-cs"/>
              </a:defRPr>
            </a:lvl4pPr>
            <a:lvl5pPr marL="1828800" indent="0" algn="ctr" defTabSz="914400" eaLnBrk="1" hangingPunct="1">
              <a:spcBef>
                <a:spcPct val="20000"/>
              </a:spcBef>
              <a:buFont typeface="Arial" panose="020B0604020202020204" pitchFamily="34" charset="0"/>
              <a:defRPr sz="2000" kern="1200">
                <a:solidFill>
                  <a:schemeClr val="tx1">
                    <a:tint val="75000"/>
                  </a:schemeClr>
                </a:solidFill>
                <a:latin typeface="+mn-lt"/>
                <a:ea typeface="+mn-ea"/>
                <a:cs typeface="+mn-cs"/>
              </a:defRPr>
            </a:lvl5pPr>
            <a:lvl6pPr marL="2286000" indent="0" algn="ctr" defTabSz="914400" eaLnBrk="1" hangingPunct="1">
              <a:spcBef>
                <a:spcPct val="20000"/>
              </a:spcBef>
              <a:buFont typeface="Arial" panose="020B0604020202020204" pitchFamily="34" charset="0"/>
              <a:defRPr sz="2000" kern="1200">
                <a:solidFill>
                  <a:schemeClr val="tx1">
                    <a:tint val="75000"/>
                  </a:schemeClr>
                </a:solidFill>
                <a:latin typeface="+mn-lt"/>
                <a:ea typeface="+mn-ea"/>
                <a:cs typeface="+mn-cs"/>
              </a:defRPr>
            </a:lvl6pPr>
            <a:lvl7pPr marL="2743200" indent="0" algn="ctr" defTabSz="914400" eaLnBrk="1" hangingPunct="1">
              <a:spcBef>
                <a:spcPct val="20000"/>
              </a:spcBef>
              <a:buFont typeface="Arial" panose="020B0604020202020204" pitchFamily="34" charset="0"/>
              <a:defRPr sz="2000" kern="1200">
                <a:solidFill>
                  <a:schemeClr val="tx1">
                    <a:tint val="75000"/>
                  </a:schemeClr>
                </a:solidFill>
                <a:latin typeface="+mn-lt"/>
                <a:ea typeface="+mn-ea"/>
                <a:cs typeface="+mn-cs"/>
              </a:defRPr>
            </a:lvl7pPr>
            <a:lvl8pPr marL="3200400" indent="0" algn="ctr" defTabSz="914400" eaLnBrk="1" hangingPunct="1">
              <a:spcBef>
                <a:spcPct val="20000"/>
              </a:spcBef>
              <a:buFont typeface="Arial" panose="020B0604020202020204" pitchFamily="34" charset="0"/>
              <a:defRPr sz="2000" kern="1200">
                <a:solidFill>
                  <a:schemeClr val="tx1">
                    <a:tint val="75000"/>
                  </a:schemeClr>
                </a:solidFill>
                <a:latin typeface="+mn-lt"/>
                <a:ea typeface="+mn-ea"/>
                <a:cs typeface="+mn-cs"/>
              </a:defRPr>
            </a:lvl8pPr>
            <a:lvl9pPr marL="3657600" indent="0" algn="ctr" defTabSz="914400" eaLnBrk="1" hangingPunct="1">
              <a:spcBef>
                <a:spcPct val="20000"/>
              </a:spcBef>
              <a:buFont typeface="Arial" panose="020B0604020202020204" pitchFamily="34" charset="0"/>
              <a:defRPr sz="2000" kern="1200">
                <a:solidFill>
                  <a:schemeClr val="tx1">
                    <a:tint val="75000"/>
                  </a:schemeClr>
                </a:solidFill>
                <a:latin typeface="+mn-lt"/>
                <a:ea typeface="+mn-ea"/>
                <a:cs typeface="+mn-cs"/>
              </a:defRPr>
            </a:lvl9pPr>
          </a:lstStyle>
          <a:p>
            <a:r>
              <a:rPr lang="en-GB" sz="959" b="1" dirty="0">
                <a:solidFill>
                  <a:srgbClr val="002060"/>
                </a:solidFill>
                <a:latin typeface="Calibri" panose="020F0502020204030204"/>
              </a:rPr>
              <a:t>Complying</a:t>
            </a:r>
            <a:r>
              <a:rPr lang="en-GB" sz="959" dirty="0">
                <a:solidFill>
                  <a:srgbClr val="002060"/>
                </a:solidFill>
                <a:latin typeface="Calibri" panose="020F0502020204030204"/>
              </a:rPr>
              <a:t> with the conduct of business rules</a:t>
            </a:r>
          </a:p>
          <a:p>
            <a:r>
              <a:rPr lang="en-GB" sz="959" dirty="0">
                <a:solidFill>
                  <a:srgbClr val="002060"/>
                </a:solidFill>
                <a:latin typeface="Calibri" panose="020F0502020204030204"/>
              </a:rPr>
              <a:t>Contributing to </a:t>
            </a:r>
            <a:r>
              <a:rPr lang="en-GB" sz="959" b="1" dirty="0">
                <a:solidFill>
                  <a:srgbClr val="002060"/>
                </a:solidFill>
                <a:latin typeface="Calibri" panose="020F0502020204030204"/>
              </a:rPr>
              <a:t>the prevention </a:t>
            </a:r>
            <a:r>
              <a:rPr lang="en-GB" sz="959" dirty="0">
                <a:solidFill>
                  <a:srgbClr val="002060"/>
                </a:solidFill>
                <a:latin typeface="Calibri" panose="020F0502020204030204"/>
              </a:rPr>
              <a:t>of corruption  </a:t>
            </a:r>
          </a:p>
          <a:p>
            <a:r>
              <a:rPr lang="en-GB" sz="959" dirty="0">
                <a:solidFill>
                  <a:srgbClr val="002060"/>
                </a:solidFill>
                <a:latin typeface="Calibri" panose="020F0502020204030204"/>
              </a:rPr>
              <a:t>Guaranteeing </a:t>
            </a:r>
            <a:r>
              <a:rPr lang="en-GB" sz="959" b="1" dirty="0">
                <a:solidFill>
                  <a:srgbClr val="002060"/>
                </a:solidFill>
                <a:latin typeface="Calibri" panose="020F0502020204030204"/>
              </a:rPr>
              <a:t>ethical conduct</a:t>
            </a:r>
            <a:r>
              <a:rPr lang="en-GB" sz="959" dirty="0">
                <a:solidFill>
                  <a:srgbClr val="002060"/>
                </a:solidFill>
                <a:latin typeface="Calibri" panose="020F0502020204030204"/>
              </a:rPr>
              <a:t> in our relations with third parties</a:t>
            </a:r>
          </a:p>
        </p:txBody>
      </p:sp>
      <p:sp>
        <p:nvSpPr>
          <p:cNvPr id="31" name="Sous-titre 2">
            <a:extLst>
              <a:ext uri="{FF2B5EF4-FFF2-40B4-BE49-F238E27FC236}">
                <a16:creationId xmlns:a16="http://schemas.microsoft.com/office/drawing/2014/main" id="{921A9380-78D6-4545-9AA9-6B3735C1749D}"/>
              </a:ext>
            </a:extLst>
          </p:cNvPr>
          <p:cNvSpPr txBox="1">
            <a:spLocks/>
          </p:cNvSpPr>
          <p:nvPr/>
        </p:nvSpPr>
        <p:spPr>
          <a:xfrm>
            <a:off x="3860603" y="4278179"/>
            <a:ext cx="3869190" cy="485116"/>
          </a:xfrm>
          <a:prstGeom prst="rect">
            <a:avLst/>
          </a:prstGeom>
          <a:solidFill>
            <a:schemeClr val="bg1"/>
          </a:solidFill>
        </p:spPr>
        <p:txBody>
          <a:bodyPr lIns="103544" tIns="26888" rIns="103544" bIns="26888"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285750" indent="-285750" defTabSz="910658" eaLnBrk="1" hangingPunct="1">
              <a:spcBef>
                <a:spcPct val="20000"/>
              </a:spcBef>
              <a:buFont typeface="Wingdings" panose="05000000000000000000" pitchFamily="2" charset="2"/>
              <a:buChar char="§"/>
              <a:defRPr sz="2000" kern="1200">
                <a:solidFill>
                  <a:schemeClr val="bg1"/>
                </a:solidFill>
                <a:latin typeface="Franklin Gothic Book" panose="020B0503020102020204" pitchFamily="34" charset="0"/>
                <a:ea typeface="Verdana" panose="020B0604030504040204" pitchFamily="34" charset="0"/>
                <a:cs typeface="Verdana" panose="020B0604030504040204" pitchFamily="34" charset="0"/>
              </a:defRPr>
            </a:lvl1pPr>
            <a:lvl2pPr marL="457200" indent="0" algn="ctr" defTabSz="914400" eaLnBrk="1" hangingPunct="1">
              <a:spcBef>
                <a:spcPct val="20000"/>
              </a:spcBef>
              <a:buFont typeface="Arial" panose="020B0604020202020204" pitchFamily="34" charset="0"/>
              <a:defRPr sz="2800" kern="1200">
                <a:solidFill>
                  <a:schemeClr val="tx1">
                    <a:tint val="75000"/>
                  </a:schemeClr>
                </a:solidFill>
                <a:latin typeface="+mn-lt"/>
                <a:ea typeface="+mn-ea"/>
                <a:cs typeface="+mn-cs"/>
              </a:defRPr>
            </a:lvl2pPr>
            <a:lvl3pPr marL="914400" indent="0" algn="ctr" defTabSz="914400" eaLnBrk="1" hangingPunct="1">
              <a:spcBef>
                <a:spcPct val="20000"/>
              </a:spcBef>
              <a:buFont typeface="Arial" panose="020B0604020202020204" pitchFamily="34" charset="0"/>
              <a:defRPr sz="2400" kern="1200">
                <a:solidFill>
                  <a:schemeClr val="tx1">
                    <a:tint val="75000"/>
                  </a:schemeClr>
                </a:solidFill>
                <a:latin typeface="+mn-lt"/>
                <a:ea typeface="+mn-ea"/>
                <a:cs typeface="+mn-cs"/>
              </a:defRPr>
            </a:lvl3pPr>
            <a:lvl4pPr marL="1371600" indent="0" algn="ctr" defTabSz="914400" eaLnBrk="1" hangingPunct="1">
              <a:spcBef>
                <a:spcPct val="20000"/>
              </a:spcBef>
              <a:buFont typeface="Arial" panose="020B0604020202020204" pitchFamily="34" charset="0"/>
              <a:defRPr sz="2000" kern="1200">
                <a:solidFill>
                  <a:schemeClr val="tx1">
                    <a:tint val="75000"/>
                  </a:schemeClr>
                </a:solidFill>
                <a:latin typeface="+mn-lt"/>
                <a:ea typeface="+mn-ea"/>
                <a:cs typeface="+mn-cs"/>
              </a:defRPr>
            </a:lvl4pPr>
            <a:lvl5pPr marL="1828800" indent="0" algn="ctr" defTabSz="914400" eaLnBrk="1" hangingPunct="1">
              <a:spcBef>
                <a:spcPct val="20000"/>
              </a:spcBef>
              <a:buFont typeface="Arial" panose="020B0604020202020204" pitchFamily="34" charset="0"/>
              <a:defRPr sz="2000" kern="1200">
                <a:solidFill>
                  <a:schemeClr val="tx1">
                    <a:tint val="75000"/>
                  </a:schemeClr>
                </a:solidFill>
                <a:latin typeface="+mn-lt"/>
                <a:ea typeface="+mn-ea"/>
                <a:cs typeface="+mn-cs"/>
              </a:defRPr>
            </a:lvl5pPr>
            <a:lvl6pPr marL="2286000" indent="0" algn="ctr" defTabSz="914400" eaLnBrk="1" hangingPunct="1">
              <a:spcBef>
                <a:spcPct val="20000"/>
              </a:spcBef>
              <a:buFont typeface="Arial" panose="020B0604020202020204" pitchFamily="34" charset="0"/>
              <a:defRPr sz="2000" kern="1200">
                <a:solidFill>
                  <a:schemeClr val="tx1">
                    <a:tint val="75000"/>
                  </a:schemeClr>
                </a:solidFill>
                <a:latin typeface="+mn-lt"/>
                <a:ea typeface="+mn-ea"/>
                <a:cs typeface="+mn-cs"/>
              </a:defRPr>
            </a:lvl6pPr>
            <a:lvl7pPr marL="2743200" indent="0" algn="ctr" defTabSz="914400" eaLnBrk="1" hangingPunct="1">
              <a:spcBef>
                <a:spcPct val="20000"/>
              </a:spcBef>
              <a:buFont typeface="Arial" panose="020B0604020202020204" pitchFamily="34" charset="0"/>
              <a:defRPr sz="2000" kern="1200">
                <a:solidFill>
                  <a:schemeClr val="tx1">
                    <a:tint val="75000"/>
                  </a:schemeClr>
                </a:solidFill>
                <a:latin typeface="+mn-lt"/>
                <a:ea typeface="+mn-ea"/>
                <a:cs typeface="+mn-cs"/>
              </a:defRPr>
            </a:lvl7pPr>
            <a:lvl8pPr marL="3200400" indent="0" algn="ctr" defTabSz="914400" eaLnBrk="1" hangingPunct="1">
              <a:spcBef>
                <a:spcPct val="20000"/>
              </a:spcBef>
              <a:buFont typeface="Arial" panose="020B0604020202020204" pitchFamily="34" charset="0"/>
              <a:defRPr sz="2000" kern="1200">
                <a:solidFill>
                  <a:schemeClr val="tx1">
                    <a:tint val="75000"/>
                  </a:schemeClr>
                </a:solidFill>
                <a:latin typeface="+mn-lt"/>
                <a:ea typeface="+mn-ea"/>
                <a:cs typeface="+mn-cs"/>
              </a:defRPr>
            </a:lvl8pPr>
            <a:lvl9pPr marL="3657600" indent="0" algn="ctr" defTabSz="914400" eaLnBrk="1" hangingPunct="1">
              <a:spcBef>
                <a:spcPct val="20000"/>
              </a:spcBef>
              <a:buFont typeface="Arial" panose="020B0604020202020204" pitchFamily="34" charset="0"/>
              <a:defRPr sz="2000" kern="1200">
                <a:solidFill>
                  <a:schemeClr val="tx1">
                    <a:tint val="75000"/>
                  </a:schemeClr>
                </a:solidFill>
                <a:latin typeface="+mn-lt"/>
                <a:ea typeface="+mn-ea"/>
                <a:cs typeface="+mn-cs"/>
              </a:defRPr>
            </a:lvl9pPr>
          </a:lstStyle>
          <a:p>
            <a:r>
              <a:rPr lang="en-GB" sz="959" b="1" dirty="0">
                <a:solidFill>
                  <a:srgbClr val="002060"/>
                </a:solidFill>
                <a:latin typeface="Calibri" panose="020F0502020204030204"/>
              </a:rPr>
              <a:t>Guaranteeing security incl. in the area of health </a:t>
            </a:r>
            <a:r>
              <a:rPr lang="en-GB" sz="959" dirty="0">
                <a:solidFill>
                  <a:srgbClr val="002060"/>
                </a:solidFill>
                <a:latin typeface="Calibri" panose="020F0502020204030204"/>
              </a:rPr>
              <a:t>for all our stakeholders </a:t>
            </a:r>
          </a:p>
          <a:p>
            <a:r>
              <a:rPr lang="en-GB" sz="959" dirty="0">
                <a:solidFill>
                  <a:srgbClr val="002060"/>
                </a:solidFill>
                <a:latin typeface="Calibri" panose="020F0502020204030204"/>
              </a:rPr>
              <a:t>Respecting </a:t>
            </a:r>
            <a:r>
              <a:rPr lang="en-GB" sz="959" b="1" dirty="0">
                <a:solidFill>
                  <a:srgbClr val="002060"/>
                </a:solidFill>
                <a:latin typeface="Calibri" panose="020F0502020204030204"/>
              </a:rPr>
              <a:t>the instructions of authorities </a:t>
            </a:r>
          </a:p>
          <a:p>
            <a:r>
              <a:rPr lang="en-GB" sz="959" dirty="0">
                <a:solidFill>
                  <a:srgbClr val="002060"/>
                </a:solidFill>
                <a:latin typeface="Calibri" panose="020F0502020204030204"/>
              </a:rPr>
              <a:t>Being a recognised player and an example of </a:t>
            </a:r>
            <a:r>
              <a:rPr lang="en-GB" sz="959" b="1" dirty="0">
                <a:solidFill>
                  <a:srgbClr val="002060"/>
                </a:solidFill>
                <a:latin typeface="Calibri" panose="020F0502020204030204"/>
              </a:rPr>
              <a:t>quality</a:t>
            </a:r>
          </a:p>
        </p:txBody>
      </p:sp>
      <p:pic>
        <p:nvPicPr>
          <p:cNvPr id="32" name="Image 31" descr="Une image contenant signe, arrêt, poteau, dessin&#10;&#10;Description générée automatiquement">
            <a:extLst>
              <a:ext uri="{FF2B5EF4-FFF2-40B4-BE49-F238E27FC236}">
                <a16:creationId xmlns:a16="http://schemas.microsoft.com/office/drawing/2014/main" id="{DEB115E2-D7B4-492A-82F5-1E80E10482F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83041" y="4141311"/>
            <a:ext cx="560772" cy="561721"/>
          </a:xfrm>
          <a:prstGeom prst="rect">
            <a:avLst/>
          </a:prstGeom>
          <a:ln>
            <a:noFill/>
          </a:ln>
          <a:effectLst>
            <a:outerShdw blurRad="292100" dist="139700" dir="2700000" algn="tl" rotWithShape="0">
              <a:srgbClr val="333333">
                <a:alpha val="65000"/>
              </a:srgbClr>
            </a:outerShdw>
          </a:effectLst>
        </p:spPr>
      </p:pic>
      <p:pic>
        <p:nvPicPr>
          <p:cNvPr id="33" name="Think_Ethics.png" descr="Think_Ethics.png">
            <a:extLst>
              <a:ext uri="{FF2B5EF4-FFF2-40B4-BE49-F238E27FC236}">
                <a16:creationId xmlns:a16="http://schemas.microsoft.com/office/drawing/2014/main" id="{A423A796-9E33-44FC-8EEA-BDEA72BE969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076705" y="3377755"/>
            <a:ext cx="573448" cy="573447"/>
          </a:xfrm>
          <a:prstGeom prst="rect">
            <a:avLst/>
          </a:prstGeom>
          <a:ln>
            <a:noFill/>
          </a:ln>
          <a:effectLst>
            <a:outerShdw blurRad="292100" dist="139700" dir="2700000" algn="tl" rotWithShape="0">
              <a:srgbClr val="333333">
                <a:alpha val="65000"/>
              </a:srgbClr>
            </a:outerShdw>
          </a:effectLst>
        </p:spPr>
      </p:pic>
      <p:sp>
        <p:nvSpPr>
          <p:cNvPr id="49" name="ZoneTexte 48">
            <a:extLst>
              <a:ext uri="{FF2B5EF4-FFF2-40B4-BE49-F238E27FC236}">
                <a16:creationId xmlns:a16="http://schemas.microsoft.com/office/drawing/2014/main" id="{59E363C8-4140-4C5C-AA8D-220A36F61626}"/>
              </a:ext>
            </a:extLst>
          </p:cNvPr>
          <p:cNvSpPr txBox="1"/>
          <p:nvPr/>
        </p:nvSpPr>
        <p:spPr>
          <a:xfrm>
            <a:off x="252507" y="1044214"/>
            <a:ext cx="2404536" cy="2884892"/>
          </a:xfrm>
          <a:prstGeom prst="rect">
            <a:avLst/>
          </a:prstGeom>
          <a:solidFill>
            <a:schemeClr val="accent1">
              <a:lumMod val="20000"/>
              <a:lumOff val="80000"/>
            </a:schemeClr>
          </a:solidFill>
          <a:ln w="25400">
            <a:noFill/>
          </a:ln>
        </p:spPr>
        <p:txBody>
          <a:bodyPr wrap="square" rtlCol="0">
            <a:spAutoFit/>
          </a:bodyPr>
          <a:lstStyle/>
          <a:p>
            <a:pPr defTabSz="794139"/>
            <a:r>
              <a:rPr lang="en-GB" sz="1134" dirty="0">
                <a:solidFill>
                  <a:srgbClr val="002060"/>
                </a:solidFill>
              </a:rPr>
              <a:t>A proactive CRS policy </a:t>
            </a:r>
            <a:r>
              <a:rPr lang="en-GB" sz="1134" b="1" dirty="0">
                <a:solidFill>
                  <a:srgbClr val="002060"/>
                </a:solidFill>
              </a:rPr>
              <a:t>for more than 10 years</a:t>
            </a:r>
          </a:p>
          <a:p>
            <a:pPr defTabSz="794139"/>
            <a:endParaRPr lang="fr-FR" sz="1134" dirty="0">
              <a:solidFill>
                <a:srgbClr val="002060"/>
              </a:solidFill>
            </a:endParaRPr>
          </a:p>
          <a:p>
            <a:pPr defTabSz="794139"/>
            <a:r>
              <a:rPr lang="en-GB" sz="1134" dirty="0">
                <a:solidFill>
                  <a:srgbClr val="002060"/>
                </a:solidFill>
              </a:rPr>
              <a:t>A dedicated Department</a:t>
            </a:r>
          </a:p>
          <a:p>
            <a:pPr defTabSz="794139"/>
            <a:endParaRPr lang="fr-FR" sz="1134" dirty="0">
              <a:solidFill>
                <a:srgbClr val="002060"/>
              </a:solidFill>
            </a:endParaRPr>
          </a:p>
          <a:p>
            <a:pPr defTabSz="794139"/>
            <a:r>
              <a:rPr lang="en-GB" sz="1134" dirty="0">
                <a:solidFill>
                  <a:srgbClr val="002060"/>
                </a:solidFill>
              </a:rPr>
              <a:t>Contributing  to UN Sustainable Development Goals</a:t>
            </a:r>
          </a:p>
          <a:p>
            <a:pPr defTabSz="794139"/>
            <a:endParaRPr lang="fr-FR" sz="1134" dirty="0">
              <a:solidFill>
                <a:srgbClr val="002060"/>
              </a:solidFill>
            </a:endParaRPr>
          </a:p>
          <a:p>
            <a:pPr defTabSz="794139"/>
            <a:r>
              <a:rPr lang="en-GB" sz="1134" b="1" dirty="0">
                <a:solidFill>
                  <a:srgbClr val="002060"/>
                </a:solidFill>
              </a:rPr>
              <a:t>5 action programmes </a:t>
            </a:r>
            <a:r>
              <a:rPr lang="en-GB" sz="1134" dirty="0">
                <a:solidFill>
                  <a:srgbClr val="002060"/>
                </a:solidFill>
              </a:rPr>
              <a:t>developed over the years</a:t>
            </a:r>
          </a:p>
          <a:p>
            <a:pPr defTabSz="794139"/>
            <a:endParaRPr lang="fr-FR" sz="1134" dirty="0">
              <a:solidFill>
                <a:srgbClr val="002060"/>
              </a:solidFill>
            </a:endParaRPr>
          </a:p>
          <a:p>
            <a:pPr defTabSz="794139"/>
            <a:r>
              <a:rPr lang="en-GB" sz="1134" dirty="0">
                <a:solidFill>
                  <a:srgbClr val="002060"/>
                </a:solidFill>
              </a:rPr>
              <a:t>GL events </a:t>
            </a:r>
            <a:r>
              <a:rPr lang="en-GB" sz="1134" b="1" dirty="0">
                <a:solidFill>
                  <a:srgbClr val="002060"/>
                </a:solidFill>
              </a:rPr>
              <a:t>included in the Gaia SRI index since 2015</a:t>
            </a:r>
          </a:p>
          <a:p>
            <a:pPr defTabSz="794139"/>
            <a:endParaRPr lang="fr-FR" sz="1134" b="1" dirty="0">
              <a:solidFill>
                <a:srgbClr val="002060"/>
              </a:solidFill>
            </a:endParaRPr>
          </a:p>
          <a:p>
            <a:pPr defTabSz="794139"/>
            <a:r>
              <a:rPr lang="en-GB" sz="1134" b="1" dirty="0">
                <a:solidFill>
                  <a:srgbClr val="002060"/>
                </a:solidFill>
              </a:rPr>
              <a:t>30/230</a:t>
            </a:r>
          </a:p>
          <a:p>
            <a:pPr defTabSz="794139"/>
            <a:r>
              <a:rPr lang="en-GB" sz="1134" dirty="0">
                <a:solidFill>
                  <a:srgbClr val="002060"/>
                </a:solidFill>
              </a:rPr>
              <a:t>General ranking</a:t>
            </a:r>
          </a:p>
        </p:txBody>
      </p:sp>
      <p:pic>
        <p:nvPicPr>
          <p:cNvPr id="50" name="Image 49">
            <a:extLst>
              <a:ext uri="{FF2B5EF4-FFF2-40B4-BE49-F238E27FC236}">
                <a16:creationId xmlns:a16="http://schemas.microsoft.com/office/drawing/2014/main" id="{C415199A-F7AC-4B11-A895-197D60869A6F}"/>
              </a:ext>
            </a:extLst>
          </p:cNvPr>
          <p:cNvPicPr>
            <a:picLocks noChangeAspect="1"/>
          </p:cNvPicPr>
          <p:nvPr/>
        </p:nvPicPr>
        <p:blipFill>
          <a:blip r:embed="rId7"/>
          <a:stretch>
            <a:fillRect/>
          </a:stretch>
        </p:blipFill>
        <p:spPr>
          <a:xfrm>
            <a:off x="1774152" y="3417162"/>
            <a:ext cx="575860" cy="394608"/>
          </a:xfrm>
          <a:prstGeom prst="rect">
            <a:avLst/>
          </a:prstGeom>
        </p:spPr>
      </p:pic>
      <p:sp>
        <p:nvSpPr>
          <p:cNvPr id="51" name="Titre 1">
            <a:extLst>
              <a:ext uri="{FF2B5EF4-FFF2-40B4-BE49-F238E27FC236}">
                <a16:creationId xmlns:a16="http://schemas.microsoft.com/office/drawing/2014/main" id="{18561C5F-4BEB-44DD-B051-30A0D70B9ABF}"/>
              </a:ext>
            </a:extLst>
          </p:cNvPr>
          <p:cNvSpPr txBox="1">
            <a:spLocks/>
          </p:cNvSpPr>
          <p:nvPr/>
        </p:nvSpPr>
        <p:spPr bwMode="auto">
          <a:xfrm>
            <a:off x="381815" y="259318"/>
            <a:ext cx="8363540" cy="676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fr-FR"/>
            </a:defPPr>
            <a:lvl1pPr algn="ctr" defTabSz="457200">
              <a:lnSpc>
                <a:spcPts val="2988"/>
              </a:lnSpc>
              <a:defRPr cap="all">
                <a:solidFill>
                  <a:prstClr val="white"/>
                </a:solidFill>
                <a:latin typeface="+mj-lt"/>
              </a:defRPr>
            </a:lvl1pPr>
            <a:lvl2pPr algn="ctr" defTabSz="457200">
              <a:defRPr sz="4400">
                <a:latin typeface="Calibri" charset="0"/>
                <a:cs typeface="MS PGothic" charset="0"/>
              </a:defRPr>
            </a:lvl2pPr>
            <a:lvl3pPr algn="ctr" defTabSz="457200">
              <a:defRPr sz="4400">
                <a:latin typeface="Calibri" charset="0"/>
                <a:cs typeface="MS PGothic" charset="0"/>
              </a:defRPr>
            </a:lvl3pPr>
            <a:lvl4pPr algn="ctr" defTabSz="457200">
              <a:defRPr sz="4400">
                <a:latin typeface="Calibri" charset="0"/>
                <a:cs typeface="MS PGothic" charset="0"/>
              </a:defRPr>
            </a:lvl4pPr>
            <a:lvl5pPr algn="ctr" defTabSz="457200">
              <a:defRPr sz="4400">
                <a:latin typeface="Calibri" charset="0"/>
                <a:cs typeface="MS PGothic" charset="0"/>
              </a:defRPr>
            </a:lvl5pPr>
            <a:lvl6pPr marL="457200" algn="ctr" defTabSz="457200" fontAlgn="base">
              <a:spcBef>
                <a:spcPct val="0"/>
              </a:spcBef>
              <a:spcAft>
                <a:spcPct val="0"/>
              </a:spcAft>
              <a:defRPr sz="4400">
                <a:latin typeface="Calibri" charset="0"/>
                <a:ea typeface="ＭＳ Ｐゴシック" charset="0"/>
                <a:cs typeface="ＭＳ Ｐゴシック" charset="0"/>
              </a:defRPr>
            </a:lvl6pPr>
            <a:lvl7pPr marL="914400" algn="ctr" defTabSz="457200" fontAlgn="base">
              <a:spcBef>
                <a:spcPct val="0"/>
              </a:spcBef>
              <a:spcAft>
                <a:spcPct val="0"/>
              </a:spcAft>
              <a:defRPr sz="4400">
                <a:latin typeface="Calibri" charset="0"/>
                <a:ea typeface="ＭＳ Ｐゴシック" charset="0"/>
                <a:cs typeface="ＭＳ Ｐゴシック" charset="0"/>
              </a:defRPr>
            </a:lvl7pPr>
            <a:lvl8pPr marL="1371600" algn="ctr" defTabSz="457200" fontAlgn="base">
              <a:spcBef>
                <a:spcPct val="0"/>
              </a:spcBef>
              <a:spcAft>
                <a:spcPct val="0"/>
              </a:spcAft>
              <a:defRPr sz="4400">
                <a:latin typeface="Calibri" charset="0"/>
                <a:ea typeface="ＭＳ Ｐゴシック" charset="0"/>
                <a:cs typeface="ＭＳ Ｐゴシック" charset="0"/>
              </a:defRPr>
            </a:lvl8pPr>
            <a:lvl9pPr marL="1828800" algn="ctr" defTabSz="457200" fontAlgn="base">
              <a:spcBef>
                <a:spcPct val="0"/>
              </a:spcBef>
              <a:spcAft>
                <a:spcPct val="0"/>
              </a:spcAft>
              <a:defRPr sz="4400">
                <a:latin typeface="Calibri" charset="0"/>
                <a:ea typeface="ＭＳ Ｐゴシック" charset="0"/>
                <a:cs typeface="ＭＳ Ｐゴシック" charset="0"/>
              </a:defRPr>
            </a:lvl9pPr>
          </a:lstStyle>
          <a:p>
            <a:pPr>
              <a:lnSpc>
                <a:spcPts val="2084"/>
              </a:lnSpc>
            </a:pPr>
            <a:r>
              <a:rPr lang="en-GB" sz="3187" dirty="0"/>
              <a:t>THE GROUP’S CSR APPROACH SINCE 2009</a:t>
            </a:r>
          </a:p>
        </p:txBody>
      </p:sp>
      <p:sp>
        <p:nvSpPr>
          <p:cNvPr id="58" name="ZoneTexte 57">
            <a:extLst>
              <a:ext uri="{FF2B5EF4-FFF2-40B4-BE49-F238E27FC236}">
                <a16:creationId xmlns:a16="http://schemas.microsoft.com/office/drawing/2014/main" id="{3DD31084-88BE-42F7-B5D9-5BE1239A2573}"/>
              </a:ext>
            </a:extLst>
          </p:cNvPr>
          <p:cNvSpPr txBox="1"/>
          <p:nvPr/>
        </p:nvSpPr>
        <p:spPr>
          <a:xfrm>
            <a:off x="6587801" y="999524"/>
            <a:ext cx="2737863" cy="253274"/>
          </a:xfrm>
          <a:prstGeom prst="rect">
            <a:avLst/>
          </a:prstGeom>
          <a:noFill/>
          <a:ln w="25400">
            <a:noFill/>
          </a:ln>
        </p:spPr>
        <p:txBody>
          <a:bodyPr wrap="square" rtlCol="0">
            <a:spAutoFit/>
          </a:bodyPr>
          <a:lstStyle/>
          <a:p>
            <a:pPr marL="170724" indent="-170724" algn="ctr" defTabSz="297794">
              <a:buFont typeface="Wingdings" panose="05000000000000000000" pitchFamily="2" charset="2"/>
              <a:buChar char="ü"/>
            </a:pPr>
            <a:r>
              <a:rPr lang="en-GB" sz="1046" b="1" dirty="0">
                <a:solidFill>
                  <a:srgbClr val="002060"/>
                </a:solidFill>
                <a:ea typeface="Verdana" panose="020B0604030504040204" pitchFamily="34" charset="0"/>
              </a:rPr>
              <a:t>CONTRIBUTION TO UN SDGs</a:t>
            </a:r>
          </a:p>
        </p:txBody>
      </p:sp>
      <p:pic>
        <p:nvPicPr>
          <p:cNvPr id="59" name="Picture 4" descr="Résultat de recherche d'images pour &quot;sustainable development objective 3 UN&quot;">
            <a:extLst>
              <a:ext uri="{FF2B5EF4-FFF2-40B4-BE49-F238E27FC236}">
                <a16:creationId xmlns:a16="http://schemas.microsoft.com/office/drawing/2014/main" id="{983E20CA-8994-42E5-B66B-A19A4DADC362}"/>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729793" y="4039966"/>
            <a:ext cx="609457" cy="609457"/>
          </a:xfrm>
          <a:prstGeom prst="rect">
            <a:avLst/>
          </a:prstGeom>
          <a:noFill/>
          <a:extLst>
            <a:ext uri="{909E8E84-426E-40DD-AFC4-6F175D3DCCD1}">
              <a14:hiddenFill xmlns:a14="http://schemas.microsoft.com/office/drawing/2010/main">
                <a:solidFill>
                  <a:srgbClr val="FFFFFF"/>
                </a:solidFill>
              </a14:hiddenFill>
            </a:ext>
          </a:extLst>
        </p:spPr>
      </p:pic>
      <p:pic>
        <p:nvPicPr>
          <p:cNvPr id="60" name="Image 59">
            <a:extLst>
              <a:ext uri="{FF2B5EF4-FFF2-40B4-BE49-F238E27FC236}">
                <a16:creationId xmlns:a16="http://schemas.microsoft.com/office/drawing/2014/main" id="{B06610B7-2770-4711-A9C8-F29714A6632F}"/>
              </a:ext>
            </a:extLst>
          </p:cNvPr>
          <p:cNvPicPr/>
          <p:nvPr/>
        </p:nvPicPr>
        <p:blipFill>
          <a:blip r:embed="rId9"/>
          <a:stretch>
            <a:fillRect/>
          </a:stretch>
        </p:blipFill>
        <p:spPr>
          <a:xfrm>
            <a:off x="7729793" y="3336644"/>
            <a:ext cx="609457" cy="609457"/>
          </a:xfrm>
          <a:prstGeom prst="rect">
            <a:avLst/>
          </a:prstGeom>
        </p:spPr>
      </p:pic>
      <p:pic>
        <p:nvPicPr>
          <p:cNvPr id="61" name="Image 60">
            <a:extLst>
              <a:ext uri="{FF2B5EF4-FFF2-40B4-BE49-F238E27FC236}">
                <a16:creationId xmlns:a16="http://schemas.microsoft.com/office/drawing/2014/main" id="{CD53467F-C471-4B39-BDDD-744DC1269A21}"/>
              </a:ext>
            </a:extLst>
          </p:cNvPr>
          <p:cNvPicPr/>
          <p:nvPr/>
        </p:nvPicPr>
        <p:blipFill>
          <a:blip r:embed="rId10"/>
          <a:stretch>
            <a:fillRect/>
          </a:stretch>
        </p:blipFill>
        <p:spPr>
          <a:xfrm>
            <a:off x="7729793" y="1226678"/>
            <a:ext cx="609457" cy="609457"/>
          </a:xfrm>
          <a:prstGeom prst="rect">
            <a:avLst/>
          </a:prstGeom>
        </p:spPr>
      </p:pic>
      <p:pic>
        <p:nvPicPr>
          <p:cNvPr id="62" name="Image 61">
            <a:extLst>
              <a:ext uri="{FF2B5EF4-FFF2-40B4-BE49-F238E27FC236}">
                <a16:creationId xmlns:a16="http://schemas.microsoft.com/office/drawing/2014/main" id="{D9EF5729-3E8B-4B98-9337-41B8C58AA3A6}"/>
              </a:ext>
            </a:extLst>
          </p:cNvPr>
          <p:cNvPicPr/>
          <p:nvPr/>
        </p:nvPicPr>
        <p:blipFill>
          <a:blip r:embed="rId11"/>
          <a:stretch>
            <a:fillRect/>
          </a:stretch>
        </p:blipFill>
        <p:spPr>
          <a:xfrm>
            <a:off x="7729793" y="2633322"/>
            <a:ext cx="609457" cy="609457"/>
          </a:xfrm>
          <a:prstGeom prst="rect">
            <a:avLst/>
          </a:prstGeom>
        </p:spPr>
      </p:pic>
      <p:pic>
        <p:nvPicPr>
          <p:cNvPr id="63" name="Image 62">
            <a:extLst>
              <a:ext uri="{FF2B5EF4-FFF2-40B4-BE49-F238E27FC236}">
                <a16:creationId xmlns:a16="http://schemas.microsoft.com/office/drawing/2014/main" id="{A2C520D4-FC4C-400A-AAAA-807A61383814}"/>
              </a:ext>
            </a:extLst>
          </p:cNvPr>
          <p:cNvPicPr/>
          <p:nvPr/>
        </p:nvPicPr>
        <p:blipFill>
          <a:blip r:embed="rId12">
            <a:extLst>
              <a:ext uri="{28A0092B-C50C-407E-A947-70E740481C1C}">
                <a14:useLocalDpi xmlns:a14="http://schemas.microsoft.com/office/drawing/2010/main" val="0"/>
              </a:ext>
            </a:extLst>
          </a:blip>
          <a:stretch>
            <a:fillRect/>
          </a:stretch>
        </p:blipFill>
        <p:spPr>
          <a:xfrm>
            <a:off x="7729793" y="1930000"/>
            <a:ext cx="609457" cy="609457"/>
          </a:xfrm>
          <a:prstGeom prst="rect">
            <a:avLst/>
          </a:prstGeom>
        </p:spPr>
      </p:pic>
      <p:pic>
        <p:nvPicPr>
          <p:cNvPr id="34" name="Image 33">
            <a:extLst>
              <a:ext uri="{FF2B5EF4-FFF2-40B4-BE49-F238E27FC236}">
                <a16:creationId xmlns:a16="http://schemas.microsoft.com/office/drawing/2014/main" id="{FF694871-5512-448A-B044-BD98B0EA4DF8}"/>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64341" y="4026077"/>
            <a:ext cx="699971" cy="740927"/>
          </a:xfrm>
          <a:prstGeom prst="rect">
            <a:avLst/>
          </a:prstGeom>
        </p:spPr>
      </p:pic>
    </p:spTree>
    <p:extLst>
      <p:ext uri="{BB962C8B-B14F-4D97-AF65-F5344CB8AC3E}">
        <p14:creationId xmlns:p14="http://schemas.microsoft.com/office/powerpoint/2010/main" val="20992694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94DEF6-3C1A-4A21-B4C1-DDC413DB451B}"/>
              </a:ext>
            </a:extLst>
          </p:cNvPr>
          <p:cNvSpPr>
            <a:spLocks noGrp="1"/>
          </p:cNvSpPr>
          <p:nvPr>
            <p:ph type="title"/>
          </p:nvPr>
        </p:nvSpPr>
        <p:spPr/>
        <p:txBody>
          <a:bodyPr>
            <a:normAutofit/>
          </a:bodyPr>
          <a:lstStyle/>
          <a:p>
            <a:r>
              <a:rPr lang="en-GB" sz="3140" dirty="0"/>
              <a:t>GAIA INDEX RATING (1/2)</a:t>
            </a:r>
          </a:p>
        </p:txBody>
      </p:sp>
      <p:sp>
        <p:nvSpPr>
          <p:cNvPr id="15" name="Espace réservé du contenu 2">
            <a:extLst>
              <a:ext uri="{FF2B5EF4-FFF2-40B4-BE49-F238E27FC236}">
                <a16:creationId xmlns:a16="http://schemas.microsoft.com/office/drawing/2014/main" id="{F83A0D39-18CB-4075-9828-D471D423C508}"/>
              </a:ext>
            </a:extLst>
          </p:cNvPr>
          <p:cNvSpPr txBox="1">
            <a:spLocks/>
          </p:cNvSpPr>
          <p:nvPr/>
        </p:nvSpPr>
        <p:spPr>
          <a:xfrm>
            <a:off x="217274" y="1441331"/>
            <a:ext cx="8605302" cy="3014451"/>
          </a:xfrm>
          <a:prstGeom prst="rect">
            <a:avLst/>
          </a:prstGeom>
        </p:spPr>
        <p:txBody>
          <a:bodyPr vert="horz" lIns="91060" tIns="45530" rIns="91060" bIns="45530" rtlCol="0">
            <a:noAutofit/>
          </a:bodyPr>
          <a:lstStyle>
            <a:lvl1pPr marL="171450" indent="-171450" algn="l" defTabSz="685800" rtl="0" eaLnBrk="1" latinLnBrk="0" hangingPunct="1">
              <a:lnSpc>
                <a:spcPct val="90000"/>
              </a:lnSpc>
              <a:spcBef>
                <a:spcPts val="750"/>
              </a:spcBef>
              <a:buClr>
                <a:srgbClr val="FF0000"/>
              </a:buClr>
              <a:buFont typeface="Wingdings" panose="05000000000000000000" pitchFamily="2" charset="2"/>
              <a:buChar char="§"/>
              <a:defRPr sz="1800" kern="1200">
                <a:solidFill>
                  <a:schemeClr val="accent1">
                    <a:lumMod val="50000"/>
                  </a:schemeClr>
                </a:solidFill>
                <a:latin typeface="+mn-lt"/>
                <a:ea typeface="+mn-ea"/>
                <a:cs typeface="+mn-cs"/>
              </a:defRPr>
            </a:lvl1pPr>
            <a:lvl2pPr marL="514350" indent="-171450" algn="l" defTabSz="685800" rtl="0" eaLnBrk="1" latinLnBrk="0" hangingPunct="1">
              <a:lnSpc>
                <a:spcPct val="90000"/>
              </a:lnSpc>
              <a:spcBef>
                <a:spcPts val="375"/>
              </a:spcBef>
              <a:buClr>
                <a:srgbClr val="FF0000"/>
              </a:buClr>
              <a:buSzPct val="90000"/>
              <a:buFont typeface="Arial" panose="020B0604020202020204" pitchFamily="34" charset="0"/>
              <a:buChar char="•"/>
              <a:defRPr sz="1600" kern="1200">
                <a:solidFill>
                  <a:srgbClr val="002060"/>
                </a:solidFill>
                <a:latin typeface="+mn-lt"/>
                <a:ea typeface="+mn-ea"/>
                <a:cs typeface="+mn-cs"/>
              </a:defRPr>
            </a:lvl2pPr>
            <a:lvl3pPr marL="857250" indent="-171450" algn="l" defTabSz="685800" rtl="0" eaLnBrk="1" latinLnBrk="0" hangingPunct="1">
              <a:lnSpc>
                <a:spcPct val="90000"/>
              </a:lnSpc>
              <a:spcBef>
                <a:spcPts val="375"/>
              </a:spcBef>
              <a:buClr>
                <a:srgbClr val="FF0000"/>
              </a:buClr>
              <a:buSzPct val="60000"/>
              <a:buFont typeface="Wingdings" panose="05000000000000000000" pitchFamily="2" charset="2"/>
              <a:buChar char="ü"/>
              <a:defRPr sz="1600" kern="1200">
                <a:solidFill>
                  <a:srgbClr val="002060"/>
                </a:solidFill>
                <a:latin typeface="+mn-lt"/>
                <a:ea typeface="+mn-ea"/>
                <a:cs typeface="+mn-cs"/>
              </a:defRPr>
            </a:lvl3pPr>
            <a:lvl4pPr marL="1200150" indent="-171450" algn="l" defTabSz="685800" rtl="0" eaLnBrk="1" latinLnBrk="0" hangingPunct="1">
              <a:lnSpc>
                <a:spcPct val="90000"/>
              </a:lnSpc>
              <a:spcBef>
                <a:spcPts val="375"/>
              </a:spcBef>
              <a:buClr>
                <a:srgbClr val="FF0000"/>
              </a:buClr>
              <a:buSzPct val="50000"/>
              <a:buFont typeface="Courier New" panose="02070309020205020404" pitchFamily="49" charset="0"/>
              <a:buChar char="o"/>
              <a:defRPr sz="1400" kern="1200">
                <a:solidFill>
                  <a:srgbClr val="002060"/>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82894">
              <a:lnSpc>
                <a:spcPts val="3750"/>
              </a:lnSpc>
              <a:spcBef>
                <a:spcPts val="747"/>
              </a:spcBef>
              <a:buNone/>
            </a:pPr>
            <a:endParaRPr lang="fr-FR" sz="3140" dirty="0">
              <a:solidFill>
                <a:srgbClr val="4472C4">
                  <a:lumMod val="50000"/>
                </a:srgbClr>
              </a:solidFill>
              <a:latin typeface="Calibri" panose="020F0502020204030204"/>
            </a:endParaRPr>
          </a:p>
        </p:txBody>
      </p:sp>
      <p:pic>
        <p:nvPicPr>
          <p:cNvPr id="4" name="Image 3">
            <a:extLst>
              <a:ext uri="{FF2B5EF4-FFF2-40B4-BE49-F238E27FC236}">
                <a16:creationId xmlns:a16="http://schemas.microsoft.com/office/drawing/2014/main" id="{D682CF3F-A5D8-1843-9231-4402D4B5D1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4743" y="4278122"/>
            <a:ext cx="3296317" cy="247224"/>
          </a:xfrm>
          <a:prstGeom prst="rect">
            <a:avLst/>
          </a:prstGeom>
        </p:spPr>
      </p:pic>
      <p:pic>
        <p:nvPicPr>
          <p:cNvPr id="8" name="Image 7" descr="Une image contenant table&#10;&#10;Description générée automatiquement">
            <a:extLst>
              <a:ext uri="{FF2B5EF4-FFF2-40B4-BE49-F238E27FC236}">
                <a16:creationId xmlns:a16="http://schemas.microsoft.com/office/drawing/2014/main" id="{BDBB738F-8A33-104E-A0CB-DBD4C5F95B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8790" y="1767261"/>
            <a:ext cx="6742270" cy="2362589"/>
          </a:xfrm>
          <a:prstGeom prst="rect">
            <a:avLst/>
          </a:prstGeom>
        </p:spPr>
      </p:pic>
      <p:pic>
        <p:nvPicPr>
          <p:cNvPr id="10" name="Image 9">
            <a:extLst>
              <a:ext uri="{FF2B5EF4-FFF2-40B4-BE49-F238E27FC236}">
                <a16:creationId xmlns:a16="http://schemas.microsoft.com/office/drawing/2014/main" id="{E8B8DAE0-0C44-A94B-9D28-3C84A080DC4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41746" y="1502067"/>
            <a:ext cx="4049314" cy="265194"/>
          </a:xfrm>
          <a:prstGeom prst="rect">
            <a:avLst/>
          </a:prstGeom>
        </p:spPr>
      </p:pic>
      <p:pic>
        <p:nvPicPr>
          <p:cNvPr id="9" name="Image 8">
            <a:extLst>
              <a:ext uri="{FF2B5EF4-FFF2-40B4-BE49-F238E27FC236}">
                <a16:creationId xmlns:a16="http://schemas.microsoft.com/office/drawing/2014/main" id="{E7A839D5-7B11-45B2-98F8-1100F13E0931}"/>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l="-6883" b="21075"/>
          <a:stretch/>
        </p:blipFill>
        <p:spPr>
          <a:xfrm>
            <a:off x="95693" y="193772"/>
            <a:ext cx="1193698" cy="726714"/>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3728109530"/>
              </p:ext>
            </p:extLst>
          </p:nvPr>
        </p:nvGraphicFramePr>
        <p:xfrm>
          <a:off x="312821" y="1750595"/>
          <a:ext cx="3579396" cy="2396390"/>
        </p:xfrm>
        <a:graphic>
          <a:graphicData uri="http://schemas.openxmlformats.org/drawingml/2006/table">
            <a:tbl>
              <a:tblPr firstRow="1" firstCol="1" bandRow="1"/>
              <a:tblGrid>
                <a:gridCol w="3579396">
                  <a:extLst>
                    <a:ext uri="{9D8B030D-6E8A-4147-A177-3AD203B41FA5}">
                      <a16:colId xmlns:a16="http://schemas.microsoft.com/office/drawing/2014/main" val="20000"/>
                    </a:ext>
                  </a:extLst>
                </a:gridCol>
              </a:tblGrid>
              <a:tr h="336884">
                <a:tc>
                  <a:txBody>
                    <a:bodyPr/>
                    <a:lstStyle/>
                    <a:p>
                      <a:pPr>
                        <a:lnSpc>
                          <a:spcPts val="1540"/>
                        </a:lnSpc>
                        <a:spcAft>
                          <a:spcPts val="0"/>
                        </a:spcAft>
                      </a:pPr>
                      <a:r>
                        <a:rPr lang="en-GB" sz="1200" kern="1200" dirty="0">
                          <a:solidFill>
                            <a:srgbClr val="000000"/>
                          </a:solidFill>
                          <a:effectLst/>
                          <a:latin typeface="Calibri"/>
                          <a:ea typeface="Times New Roman"/>
                          <a:cs typeface="Arial"/>
                        </a:rPr>
                        <a:t>ECONOMIC DATA</a:t>
                      </a:r>
                      <a:endParaRPr lang="en-GB" sz="1100" dirty="0">
                        <a:effectLst/>
                        <a:latin typeface="Calibri"/>
                        <a:ea typeface="Calibri"/>
                        <a:cs typeface="Times New Roman"/>
                      </a:endParaRPr>
                    </a:p>
                  </a:txBody>
                  <a:tcPr marL="68580" marR="68580"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22940">
                <a:tc>
                  <a:txBody>
                    <a:bodyPr/>
                    <a:lstStyle/>
                    <a:p>
                      <a:pPr>
                        <a:lnSpc>
                          <a:spcPct val="115000"/>
                        </a:lnSpc>
                        <a:spcAft>
                          <a:spcPts val="0"/>
                        </a:spcAft>
                      </a:pPr>
                      <a:r>
                        <a:rPr lang="en-GB" sz="1200" kern="1200" dirty="0">
                          <a:solidFill>
                            <a:srgbClr val="000000"/>
                          </a:solidFill>
                          <a:effectLst/>
                          <a:latin typeface="Calibri"/>
                          <a:ea typeface="Times New Roman"/>
                          <a:cs typeface="Arial"/>
                        </a:rPr>
                        <a:t>COMPANY RESPONSE</a:t>
                      </a:r>
                      <a:endParaRPr lang="en-GB" sz="1100" dirty="0">
                        <a:effectLst/>
                        <a:latin typeface="Calibri"/>
                        <a:ea typeface="Calibri"/>
                        <a:cs typeface="Times New Roman"/>
                      </a:endParaRPr>
                    </a:p>
                  </a:txBody>
                  <a:tcPr marL="68580" marR="68580"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001"/>
                  </a:ext>
                </a:extLst>
              </a:tr>
              <a:tr h="341220">
                <a:tc>
                  <a:txBody>
                    <a:bodyPr/>
                    <a:lstStyle/>
                    <a:p>
                      <a:pPr>
                        <a:lnSpc>
                          <a:spcPct val="115000"/>
                        </a:lnSpc>
                        <a:spcAft>
                          <a:spcPts val="0"/>
                        </a:spcAft>
                      </a:pPr>
                      <a:r>
                        <a:rPr lang="en-GB" sz="1200" kern="1200" dirty="0">
                          <a:solidFill>
                            <a:srgbClr val="000000"/>
                          </a:solidFill>
                          <a:effectLst/>
                          <a:latin typeface="Calibri"/>
                          <a:ea typeface="Times New Roman"/>
                          <a:cs typeface="Arial"/>
                        </a:rPr>
                        <a:t>GOVERNANCE</a:t>
                      </a:r>
                      <a:endParaRPr lang="en-GB" sz="1100" dirty="0">
                        <a:effectLst/>
                        <a:latin typeface="Calibri"/>
                        <a:ea typeface="Calibri"/>
                        <a:cs typeface="Times New Roman"/>
                      </a:endParaRPr>
                    </a:p>
                  </a:txBody>
                  <a:tcPr marL="68580" marR="68580"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002"/>
                  </a:ext>
                </a:extLst>
              </a:tr>
              <a:tr h="231542">
                <a:tc>
                  <a:txBody>
                    <a:bodyPr/>
                    <a:lstStyle/>
                    <a:p>
                      <a:pPr>
                        <a:lnSpc>
                          <a:spcPct val="115000"/>
                        </a:lnSpc>
                        <a:spcAft>
                          <a:spcPts val="0"/>
                        </a:spcAft>
                      </a:pPr>
                      <a:r>
                        <a:rPr lang="en-GB" sz="700" kern="1200" dirty="0">
                          <a:solidFill>
                            <a:srgbClr val="000000"/>
                          </a:solidFill>
                          <a:effectLst/>
                          <a:latin typeface="Calibri"/>
                          <a:ea typeface="Times New Roman"/>
                          <a:cs typeface="Arial"/>
                        </a:rPr>
                        <a:t>Risk of dilution of minority shareholders</a:t>
                      </a:r>
                      <a:endParaRPr lang="en-GB" sz="1000" dirty="0">
                        <a:effectLst/>
                        <a:latin typeface="Calibri"/>
                        <a:ea typeface="Calibri"/>
                        <a:cs typeface="Times New Roman"/>
                      </a:endParaRPr>
                    </a:p>
                  </a:txBody>
                  <a:tcPr marL="68580" marR="68580"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213263">
                <a:tc>
                  <a:txBody>
                    <a:bodyPr/>
                    <a:lstStyle/>
                    <a:p>
                      <a:pPr>
                        <a:lnSpc>
                          <a:spcPct val="115000"/>
                        </a:lnSpc>
                        <a:spcAft>
                          <a:spcPts val="0"/>
                        </a:spcAft>
                      </a:pPr>
                      <a:r>
                        <a:rPr lang="en-GB" sz="700" kern="1200" dirty="0">
                          <a:solidFill>
                            <a:srgbClr val="000000"/>
                          </a:solidFill>
                          <a:effectLst/>
                          <a:latin typeface="Calibri"/>
                          <a:ea typeface="Times New Roman"/>
                          <a:cs typeface="Arial"/>
                        </a:rPr>
                        <a:t>Composition of governance bodies</a:t>
                      </a:r>
                      <a:endParaRPr lang="en-GB" sz="1000" dirty="0">
                        <a:effectLst/>
                        <a:latin typeface="Calibri"/>
                        <a:ea typeface="Calibri"/>
                        <a:cs typeface="Times New Roman"/>
                      </a:endParaRPr>
                    </a:p>
                  </a:txBody>
                  <a:tcPr marL="68580" marR="68580"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219355">
                <a:tc>
                  <a:txBody>
                    <a:bodyPr/>
                    <a:lstStyle/>
                    <a:p>
                      <a:pPr>
                        <a:lnSpc>
                          <a:spcPct val="115000"/>
                        </a:lnSpc>
                        <a:spcAft>
                          <a:spcPts val="0"/>
                        </a:spcAft>
                      </a:pPr>
                      <a:r>
                        <a:rPr lang="en-GB" sz="700" kern="1200" dirty="0">
                          <a:solidFill>
                            <a:srgbClr val="000000"/>
                          </a:solidFill>
                          <a:effectLst/>
                          <a:latin typeface="Calibri"/>
                          <a:ea typeface="Times New Roman"/>
                          <a:cs typeface="Arial"/>
                        </a:rPr>
                        <a:t>Functioning of governance bodies</a:t>
                      </a:r>
                      <a:endParaRPr lang="en-GB" sz="1000" dirty="0">
                        <a:effectLst/>
                        <a:latin typeface="Calibri"/>
                        <a:ea typeface="Calibri"/>
                        <a:cs typeface="Times New Roman"/>
                      </a:endParaRPr>
                    </a:p>
                  </a:txBody>
                  <a:tcPr marL="68580" marR="68580"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231542">
                <a:tc>
                  <a:txBody>
                    <a:bodyPr/>
                    <a:lstStyle/>
                    <a:p>
                      <a:pPr>
                        <a:lnSpc>
                          <a:spcPct val="115000"/>
                        </a:lnSpc>
                        <a:spcAft>
                          <a:spcPts val="0"/>
                        </a:spcAft>
                      </a:pPr>
                      <a:r>
                        <a:rPr lang="en-GB" sz="700" kern="1200" dirty="0">
                          <a:solidFill>
                            <a:srgbClr val="000000"/>
                          </a:solidFill>
                          <a:effectLst/>
                          <a:latin typeface="Calibri"/>
                          <a:ea typeface="Times New Roman"/>
                          <a:cs typeface="Arial"/>
                        </a:rPr>
                        <a:t>Compensation of directors and officers</a:t>
                      </a:r>
                      <a:endParaRPr lang="en-GB" sz="1000" dirty="0">
                        <a:effectLst/>
                        <a:latin typeface="Calibri"/>
                        <a:ea typeface="Calibri"/>
                        <a:cs typeface="Times New Roman"/>
                      </a:endParaRPr>
                    </a:p>
                  </a:txBody>
                  <a:tcPr marL="68580" marR="68580"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201076">
                <a:tc>
                  <a:txBody>
                    <a:bodyPr/>
                    <a:lstStyle/>
                    <a:p>
                      <a:pPr>
                        <a:lnSpc>
                          <a:spcPct val="115000"/>
                        </a:lnSpc>
                        <a:spcAft>
                          <a:spcPts val="0"/>
                        </a:spcAft>
                      </a:pPr>
                      <a:r>
                        <a:rPr lang="en-GB" sz="700" kern="1200" dirty="0">
                          <a:solidFill>
                            <a:srgbClr val="000000"/>
                          </a:solidFill>
                          <a:effectLst/>
                          <a:latin typeface="Calibri"/>
                          <a:ea typeface="Times New Roman"/>
                          <a:cs typeface="Arial"/>
                        </a:rPr>
                        <a:t>Business ethics</a:t>
                      </a:r>
                      <a:endParaRPr lang="en-GB" sz="1000" dirty="0">
                        <a:effectLst/>
                        <a:latin typeface="Calibri"/>
                        <a:ea typeface="Calibri"/>
                        <a:cs typeface="Times New Roman"/>
                      </a:endParaRPr>
                    </a:p>
                  </a:txBody>
                  <a:tcPr marL="68580" marR="68580"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298568">
                <a:tc>
                  <a:txBody>
                    <a:bodyPr/>
                    <a:lstStyle/>
                    <a:p>
                      <a:pPr>
                        <a:lnSpc>
                          <a:spcPct val="115000"/>
                        </a:lnSpc>
                        <a:spcAft>
                          <a:spcPts val="0"/>
                        </a:spcAft>
                      </a:pPr>
                      <a:r>
                        <a:rPr lang="en-GB" sz="700" kern="1200" dirty="0">
                          <a:solidFill>
                            <a:srgbClr val="000000"/>
                          </a:solidFill>
                          <a:effectLst/>
                          <a:latin typeface="Calibri"/>
                          <a:ea typeface="Times New Roman"/>
                          <a:cs typeface="Arial"/>
                        </a:rPr>
                        <a:t>CSR policy, non-financial priorities and implementation </a:t>
                      </a:r>
                    </a:p>
                    <a:p>
                      <a:pPr>
                        <a:lnSpc>
                          <a:spcPct val="115000"/>
                        </a:lnSpc>
                        <a:spcAft>
                          <a:spcPts val="0"/>
                        </a:spcAft>
                      </a:pPr>
                      <a:r>
                        <a:rPr lang="en-GB" sz="700" kern="1200" dirty="0">
                          <a:solidFill>
                            <a:srgbClr val="000000"/>
                          </a:solidFill>
                          <a:effectLst/>
                          <a:latin typeface="Calibri"/>
                          <a:ea typeface="Times New Roman"/>
                          <a:cs typeface="Arial"/>
                        </a:rPr>
                        <a:t>of the Non-Financial Statement</a:t>
                      </a:r>
                      <a:endParaRPr lang="en-GB" sz="1000" dirty="0">
                        <a:effectLst/>
                        <a:latin typeface="Calibri"/>
                        <a:ea typeface="Calibri"/>
                        <a:cs typeface="Times New Roman"/>
                      </a:endParaRPr>
                    </a:p>
                  </a:txBody>
                  <a:tcPr marL="68580" marR="68580"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8"/>
                  </a:ext>
                </a:extLst>
              </a:tr>
            </a:tbl>
          </a:graphicData>
        </a:graphic>
      </p:graphicFrame>
      <p:sp>
        <p:nvSpPr>
          <p:cNvPr id="16" name="Text Box 2"/>
          <p:cNvSpPr txBox="1">
            <a:spLocks noChangeArrowheads="1"/>
          </p:cNvSpPr>
          <p:nvPr/>
        </p:nvSpPr>
        <p:spPr bwMode="auto">
          <a:xfrm>
            <a:off x="4859272" y="4278122"/>
            <a:ext cx="1054250" cy="215444"/>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en-GB" sz="800" dirty="0">
                <a:solidFill>
                  <a:srgbClr val="000000"/>
                </a:solidFill>
                <a:effectLst/>
                <a:latin typeface="Times New Roman"/>
                <a:ea typeface="Times New Roman"/>
              </a:rPr>
              <a:t>Underperformance</a:t>
            </a:r>
            <a:endParaRPr lang="en-GB" sz="1200" dirty="0">
              <a:solidFill>
                <a:srgbClr val="000000"/>
              </a:solidFill>
              <a:effectLst/>
              <a:latin typeface="Times New Roman"/>
              <a:ea typeface="Times New Roman"/>
            </a:endParaRPr>
          </a:p>
        </p:txBody>
      </p:sp>
      <p:sp>
        <p:nvSpPr>
          <p:cNvPr id="17" name="Text Box 2"/>
          <p:cNvSpPr txBox="1">
            <a:spLocks noChangeArrowheads="1"/>
          </p:cNvSpPr>
          <p:nvPr/>
        </p:nvSpPr>
        <p:spPr bwMode="auto">
          <a:xfrm>
            <a:off x="6990866" y="4278122"/>
            <a:ext cx="1054250" cy="215444"/>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en-GB" sz="800" dirty="0">
                <a:solidFill>
                  <a:srgbClr val="000000"/>
                </a:solidFill>
                <a:effectLst/>
                <a:latin typeface="Times New Roman"/>
                <a:ea typeface="Times New Roman"/>
              </a:rPr>
              <a:t>Overperformance</a:t>
            </a:r>
            <a:endParaRPr lang="en-GB" sz="1200" dirty="0">
              <a:solidFill>
                <a:srgbClr val="000000"/>
              </a:solidFill>
              <a:effectLst/>
              <a:latin typeface="Times New Roman"/>
              <a:ea typeface="Times New Roman"/>
            </a:endParaRPr>
          </a:p>
        </p:txBody>
      </p:sp>
      <p:sp>
        <p:nvSpPr>
          <p:cNvPr id="18" name="Text Box 2"/>
          <p:cNvSpPr txBox="1">
            <a:spLocks noChangeArrowheads="1"/>
          </p:cNvSpPr>
          <p:nvPr/>
        </p:nvSpPr>
        <p:spPr bwMode="auto">
          <a:xfrm>
            <a:off x="6178734" y="4280719"/>
            <a:ext cx="504807" cy="215444"/>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en-GB" sz="800" dirty="0">
                <a:solidFill>
                  <a:srgbClr val="000000"/>
                </a:solidFill>
                <a:effectLst/>
                <a:latin typeface="Times New Roman"/>
                <a:ea typeface="Times New Roman"/>
              </a:rPr>
              <a:t>Neutral</a:t>
            </a:r>
            <a:endParaRPr lang="en-GB" sz="1200" dirty="0">
              <a:solidFill>
                <a:srgbClr val="000000"/>
              </a:solidFill>
              <a:effectLst/>
              <a:latin typeface="Times New Roman"/>
              <a:ea typeface="Times New Roman"/>
            </a:endParaRPr>
          </a:p>
        </p:txBody>
      </p:sp>
    </p:spTree>
    <p:extLst>
      <p:ext uri="{BB962C8B-B14F-4D97-AF65-F5344CB8AC3E}">
        <p14:creationId xmlns:p14="http://schemas.microsoft.com/office/powerpoint/2010/main" val="16218111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CEDDDD-59A2-493E-A5D0-4C754E0181A7}"/>
              </a:ext>
            </a:extLst>
          </p:cNvPr>
          <p:cNvSpPr txBox="1">
            <a:spLocks/>
          </p:cNvSpPr>
          <p:nvPr/>
        </p:nvSpPr>
        <p:spPr>
          <a:xfrm>
            <a:off x="4376777" y="1869171"/>
            <a:ext cx="4412536" cy="1041991"/>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ts val="4100"/>
              </a:lnSpc>
            </a:pPr>
            <a:r>
              <a:rPr lang="en-GB" sz="4400" cap="all" dirty="0">
                <a:solidFill>
                  <a:schemeClr val="bg1"/>
                </a:solidFill>
              </a:rPr>
              <a:t>H1 2021</a:t>
            </a:r>
            <a:br>
              <a:rPr lang="en-GB" cap="all" dirty="0">
                <a:solidFill>
                  <a:schemeClr val="bg1"/>
                </a:solidFill>
              </a:rPr>
            </a:br>
            <a:r>
              <a:rPr lang="en-GB" sz="4400" cap="all" dirty="0">
                <a:solidFill>
                  <a:schemeClr val="bg1"/>
                </a:solidFill>
              </a:rPr>
              <a:t>HIGHLIGHTS</a:t>
            </a:r>
            <a:br>
              <a:rPr lang="en-GB" sz="4400" cap="all" dirty="0">
                <a:solidFill>
                  <a:schemeClr val="bg1"/>
                </a:solidFill>
              </a:rPr>
            </a:br>
            <a:endParaRPr lang="en-GB" sz="4400" cap="all" dirty="0">
              <a:solidFill>
                <a:schemeClr val="bg1"/>
              </a:solidFill>
            </a:endParaRPr>
          </a:p>
        </p:txBody>
      </p:sp>
      <p:pic>
        <p:nvPicPr>
          <p:cNvPr id="3" name="Image 1">
            <a:extLst>
              <a:ext uri="{FF2B5EF4-FFF2-40B4-BE49-F238E27FC236}">
                <a16:creationId xmlns:a16="http://schemas.microsoft.com/office/drawing/2014/main" id="{09902789-08E4-49AF-98D5-924EA3E2CFB1}"/>
              </a:ext>
            </a:extLst>
          </p:cNvPr>
          <p:cNvPicPr>
            <a:picLocks noChangeAspect="1"/>
          </p:cNvPicPr>
          <p:nvPr/>
        </p:nvPicPr>
        <p:blipFill>
          <a:blip r:embed="rId2"/>
          <a:srcRect/>
          <a:stretch>
            <a:fillRect/>
          </a:stretch>
        </p:blipFill>
        <p:spPr bwMode="auto">
          <a:xfrm>
            <a:off x="4023479" y="1958502"/>
            <a:ext cx="353298" cy="354374"/>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08671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94DEF6-3C1A-4A21-B4C1-DDC413DB451B}"/>
              </a:ext>
            </a:extLst>
          </p:cNvPr>
          <p:cNvSpPr>
            <a:spLocks noGrp="1"/>
          </p:cNvSpPr>
          <p:nvPr>
            <p:ph type="title"/>
          </p:nvPr>
        </p:nvSpPr>
        <p:spPr/>
        <p:txBody>
          <a:bodyPr>
            <a:normAutofit/>
          </a:bodyPr>
          <a:lstStyle/>
          <a:p>
            <a:r>
              <a:rPr lang="en-GB" sz="3140" dirty="0"/>
              <a:t>GAIA INDEX RATING (2/2)</a:t>
            </a:r>
          </a:p>
        </p:txBody>
      </p:sp>
      <p:sp>
        <p:nvSpPr>
          <p:cNvPr id="15" name="Espace réservé du contenu 2">
            <a:extLst>
              <a:ext uri="{FF2B5EF4-FFF2-40B4-BE49-F238E27FC236}">
                <a16:creationId xmlns:a16="http://schemas.microsoft.com/office/drawing/2014/main" id="{F83A0D39-18CB-4075-9828-D471D423C508}"/>
              </a:ext>
            </a:extLst>
          </p:cNvPr>
          <p:cNvSpPr txBox="1">
            <a:spLocks/>
          </p:cNvSpPr>
          <p:nvPr/>
        </p:nvSpPr>
        <p:spPr>
          <a:xfrm>
            <a:off x="217274" y="1441331"/>
            <a:ext cx="8605302" cy="3014451"/>
          </a:xfrm>
          <a:prstGeom prst="rect">
            <a:avLst/>
          </a:prstGeom>
        </p:spPr>
        <p:txBody>
          <a:bodyPr vert="horz" lIns="91060" tIns="45530" rIns="91060" bIns="45530" rtlCol="0">
            <a:noAutofit/>
          </a:bodyPr>
          <a:lstStyle>
            <a:lvl1pPr marL="171450" indent="-171450" algn="l" defTabSz="685800" rtl="0" eaLnBrk="1" latinLnBrk="0" hangingPunct="1">
              <a:lnSpc>
                <a:spcPct val="90000"/>
              </a:lnSpc>
              <a:spcBef>
                <a:spcPts val="750"/>
              </a:spcBef>
              <a:buClr>
                <a:srgbClr val="FF0000"/>
              </a:buClr>
              <a:buFont typeface="Wingdings" panose="05000000000000000000" pitchFamily="2" charset="2"/>
              <a:buChar char="§"/>
              <a:defRPr sz="1800" kern="1200">
                <a:solidFill>
                  <a:schemeClr val="accent1">
                    <a:lumMod val="50000"/>
                  </a:schemeClr>
                </a:solidFill>
                <a:latin typeface="+mn-lt"/>
                <a:ea typeface="+mn-ea"/>
                <a:cs typeface="+mn-cs"/>
              </a:defRPr>
            </a:lvl1pPr>
            <a:lvl2pPr marL="514350" indent="-171450" algn="l" defTabSz="685800" rtl="0" eaLnBrk="1" latinLnBrk="0" hangingPunct="1">
              <a:lnSpc>
                <a:spcPct val="90000"/>
              </a:lnSpc>
              <a:spcBef>
                <a:spcPts val="375"/>
              </a:spcBef>
              <a:buClr>
                <a:srgbClr val="FF0000"/>
              </a:buClr>
              <a:buSzPct val="90000"/>
              <a:buFont typeface="Arial" panose="020B0604020202020204" pitchFamily="34" charset="0"/>
              <a:buChar char="•"/>
              <a:defRPr sz="1600" kern="1200">
                <a:solidFill>
                  <a:srgbClr val="002060"/>
                </a:solidFill>
                <a:latin typeface="+mn-lt"/>
                <a:ea typeface="+mn-ea"/>
                <a:cs typeface="+mn-cs"/>
              </a:defRPr>
            </a:lvl2pPr>
            <a:lvl3pPr marL="857250" indent="-171450" algn="l" defTabSz="685800" rtl="0" eaLnBrk="1" latinLnBrk="0" hangingPunct="1">
              <a:lnSpc>
                <a:spcPct val="90000"/>
              </a:lnSpc>
              <a:spcBef>
                <a:spcPts val="375"/>
              </a:spcBef>
              <a:buClr>
                <a:srgbClr val="FF0000"/>
              </a:buClr>
              <a:buSzPct val="60000"/>
              <a:buFont typeface="Wingdings" panose="05000000000000000000" pitchFamily="2" charset="2"/>
              <a:buChar char="ü"/>
              <a:defRPr sz="1600" kern="1200">
                <a:solidFill>
                  <a:srgbClr val="002060"/>
                </a:solidFill>
                <a:latin typeface="+mn-lt"/>
                <a:ea typeface="+mn-ea"/>
                <a:cs typeface="+mn-cs"/>
              </a:defRPr>
            </a:lvl3pPr>
            <a:lvl4pPr marL="1200150" indent="-171450" algn="l" defTabSz="685800" rtl="0" eaLnBrk="1" latinLnBrk="0" hangingPunct="1">
              <a:lnSpc>
                <a:spcPct val="90000"/>
              </a:lnSpc>
              <a:spcBef>
                <a:spcPts val="375"/>
              </a:spcBef>
              <a:buClr>
                <a:srgbClr val="FF0000"/>
              </a:buClr>
              <a:buSzPct val="50000"/>
              <a:buFont typeface="Courier New" panose="02070309020205020404" pitchFamily="49" charset="0"/>
              <a:buChar char="o"/>
              <a:defRPr sz="1400" kern="1200">
                <a:solidFill>
                  <a:srgbClr val="002060"/>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82894">
              <a:lnSpc>
                <a:spcPts val="3750"/>
              </a:lnSpc>
              <a:spcBef>
                <a:spcPts val="747"/>
              </a:spcBef>
              <a:buNone/>
            </a:pPr>
            <a:endParaRPr lang="fr-FR" sz="3140" dirty="0">
              <a:solidFill>
                <a:srgbClr val="4472C4">
                  <a:lumMod val="50000"/>
                </a:srgbClr>
              </a:solidFill>
              <a:latin typeface="Calibri" panose="020F0502020204030204"/>
            </a:endParaRPr>
          </a:p>
        </p:txBody>
      </p:sp>
      <p:pic>
        <p:nvPicPr>
          <p:cNvPr id="4" name="Image 3">
            <a:extLst>
              <a:ext uri="{FF2B5EF4-FFF2-40B4-BE49-F238E27FC236}">
                <a16:creationId xmlns:a16="http://schemas.microsoft.com/office/drawing/2014/main" id="{D682CF3F-A5D8-1843-9231-4402D4B5D1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9558" y="4590555"/>
            <a:ext cx="3296317" cy="247224"/>
          </a:xfrm>
          <a:prstGeom prst="rect">
            <a:avLst/>
          </a:prstGeom>
        </p:spPr>
      </p:pic>
      <p:pic>
        <p:nvPicPr>
          <p:cNvPr id="6" name="Image 5" descr="Une image contenant table&#10;&#10;Description générée automatiquement">
            <a:extLst>
              <a:ext uri="{FF2B5EF4-FFF2-40B4-BE49-F238E27FC236}">
                <a16:creationId xmlns:a16="http://schemas.microsoft.com/office/drawing/2014/main" id="{392B5E92-8B52-624B-87FC-864BA5DA327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7942" y="1322984"/>
            <a:ext cx="6742270" cy="3209158"/>
          </a:xfrm>
          <a:prstGeom prst="rect">
            <a:avLst/>
          </a:prstGeom>
        </p:spPr>
      </p:pic>
      <p:pic>
        <p:nvPicPr>
          <p:cNvPr id="10" name="Image 9">
            <a:extLst>
              <a:ext uri="{FF2B5EF4-FFF2-40B4-BE49-F238E27FC236}">
                <a16:creationId xmlns:a16="http://schemas.microsoft.com/office/drawing/2014/main" id="{E8B8DAE0-0C44-A94B-9D28-3C84A080DC4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01244" y="1051867"/>
            <a:ext cx="4049314" cy="265194"/>
          </a:xfrm>
          <a:prstGeom prst="rect">
            <a:avLst/>
          </a:prstGeom>
        </p:spPr>
      </p:pic>
      <p:pic>
        <p:nvPicPr>
          <p:cNvPr id="7" name="Image 6">
            <a:extLst>
              <a:ext uri="{FF2B5EF4-FFF2-40B4-BE49-F238E27FC236}">
                <a16:creationId xmlns:a16="http://schemas.microsoft.com/office/drawing/2014/main" id="{B6FDE60C-5FF5-4DD4-8CEC-3A895491FADD}"/>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l="-6883" b="21075"/>
          <a:stretch/>
        </p:blipFill>
        <p:spPr>
          <a:xfrm>
            <a:off x="95693" y="193772"/>
            <a:ext cx="1193698" cy="726714"/>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1552026998"/>
              </p:ext>
            </p:extLst>
          </p:nvPr>
        </p:nvGraphicFramePr>
        <p:xfrm>
          <a:off x="303284" y="1320024"/>
          <a:ext cx="3664643" cy="3171457"/>
        </p:xfrm>
        <a:graphic>
          <a:graphicData uri="http://schemas.openxmlformats.org/drawingml/2006/table">
            <a:tbl>
              <a:tblPr firstRow="1" firstCol="1" bandRow="1"/>
              <a:tblGrid>
                <a:gridCol w="3664643">
                  <a:extLst>
                    <a:ext uri="{9D8B030D-6E8A-4147-A177-3AD203B41FA5}">
                      <a16:colId xmlns:a16="http://schemas.microsoft.com/office/drawing/2014/main" val="20000"/>
                    </a:ext>
                  </a:extLst>
                </a:gridCol>
              </a:tblGrid>
              <a:tr h="336665">
                <a:tc>
                  <a:txBody>
                    <a:bodyPr/>
                    <a:lstStyle/>
                    <a:p>
                      <a:pPr>
                        <a:lnSpc>
                          <a:spcPct val="115000"/>
                        </a:lnSpc>
                        <a:spcAft>
                          <a:spcPts val="0"/>
                        </a:spcAft>
                      </a:pPr>
                      <a:r>
                        <a:rPr lang="en-GB" sz="1200" kern="1200" dirty="0">
                          <a:solidFill>
                            <a:srgbClr val="000000"/>
                          </a:solidFill>
                          <a:effectLst/>
                          <a:latin typeface="Calibri"/>
                          <a:ea typeface="Calibri"/>
                          <a:cs typeface="Times New Roman"/>
                        </a:rPr>
                        <a:t>EMPLOYMENT</a:t>
                      </a:r>
                      <a:endParaRPr lang="en-GB" sz="1100" dirty="0">
                        <a:effectLst/>
                        <a:latin typeface="Calibri"/>
                        <a:ea typeface="Calibri"/>
                        <a:cs typeface="Times New Roman"/>
                      </a:endParaRPr>
                    </a:p>
                  </a:txBody>
                  <a:tcPr marL="59598" marR="59598" marT="951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192899">
                <a:tc>
                  <a:txBody>
                    <a:bodyPr/>
                    <a:lstStyle/>
                    <a:p>
                      <a:pPr>
                        <a:lnSpc>
                          <a:spcPct val="115000"/>
                        </a:lnSpc>
                        <a:spcAft>
                          <a:spcPts val="0"/>
                        </a:spcAft>
                      </a:pPr>
                      <a:r>
                        <a:rPr lang="en-GB" sz="800" kern="1200" dirty="0">
                          <a:solidFill>
                            <a:srgbClr val="000000"/>
                          </a:solidFill>
                          <a:effectLst/>
                          <a:latin typeface="Calibri"/>
                          <a:ea typeface="Calibri"/>
                          <a:cs typeface="Times New Roman"/>
                        </a:rPr>
                        <a:t>Characteristics and labour policy</a:t>
                      </a:r>
                      <a:endParaRPr lang="en-GB" sz="1100" dirty="0">
                        <a:effectLst/>
                        <a:latin typeface="Calibri"/>
                        <a:ea typeface="Calibri"/>
                        <a:cs typeface="Times New Roman"/>
                      </a:endParaRPr>
                    </a:p>
                  </a:txBody>
                  <a:tcPr marL="59598" marR="59598" marT="951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198521">
                <a:tc>
                  <a:txBody>
                    <a:bodyPr/>
                    <a:lstStyle/>
                    <a:p>
                      <a:pPr>
                        <a:lnSpc>
                          <a:spcPct val="115000"/>
                        </a:lnSpc>
                        <a:spcAft>
                          <a:spcPts val="0"/>
                        </a:spcAft>
                      </a:pPr>
                      <a:r>
                        <a:rPr lang="en-GB" sz="800" kern="1200" dirty="0">
                          <a:solidFill>
                            <a:srgbClr val="000000"/>
                          </a:solidFill>
                          <a:effectLst/>
                          <a:latin typeface="Calibri"/>
                          <a:ea typeface="Calibri"/>
                          <a:cs typeface="Times New Roman"/>
                        </a:rPr>
                        <a:t>Working conditions</a:t>
                      </a:r>
                      <a:endParaRPr lang="en-GB" sz="1100" dirty="0">
                        <a:effectLst/>
                        <a:latin typeface="Calibri"/>
                        <a:ea typeface="Calibri"/>
                        <a:cs typeface="Times New Roman"/>
                      </a:endParaRPr>
                    </a:p>
                  </a:txBody>
                  <a:tcPr marL="59598" marR="59598" marT="951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222584">
                <a:tc>
                  <a:txBody>
                    <a:bodyPr/>
                    <a:lstStyle/>
                    <a:p>
                      <a:pPr>
                        <a:lnSpc>
                          <a:spcPct val="115000"/>
                        </a:lnSpc>
                        <a:spcAft>
                          <a:spcPts val="0"/>
                        </a:spcAft>
                      </a:pPr>
                      <a:r>
                        <a:rPr lang="en-GB" sz="800" kern="1200" dirty="0">
                          <a:solidFill>
                            <a:srgbClr val="000000"/>
                          </a:solidFill>
                          <a:effectLst/>
                          <a:latin typeface="Calibri"/>
                          <a:ea typeface="Calibri"/>
                          <a:cs typeface="Times New Roman"/>
                        </a:rPr>
                        <a:t>Developing competencies</a:t>
                      </a:r>
                      <a:endParaRPr lang="en-GB" sz="1100" dirty="0">
                        <a:effectLst/>
                        <a:latin typeface="Calibri"/>
                        <a:ea typeface="Calibri"/>
                        <a:cs typeface="Times New Roman"/>
                      </a:endParaRPr>
                    </a:p>
                  </a:txBody>
                  <a:tcPr marL="59598" marR="59598" marT="951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216568">
                <a:tc>
                  <a:txBody>
                    <a:bodyPr/>
                    <a:lstStyle/>
                    <a:p>
                      <a:pPr>
                        <a:lnSpc>
                          <a:spcPct val="115000"/>
                        </a:lnSpc>
                        <a:spcAft>
                          <a:spcPts val="0"/>
                        </a:spcAft>
                      </a:pPr>
                      <a:r>
                        <a:rPr lang="en-GB" sz="800" kern="1200" dirty="0">
                          <a:solidFill>
                            <a:srgbClr val="000000"/>
                          </a:solidFill>
                          <a:effectLst/>
                          <a:latin typeface="Calibri"/>
                          <a:ea typeface="Calibri"/>
                          <a:cs typeface="Times New Roman"/>
                        </a:rPr>
                        <a:t>Equal opportunity employment</a:t>
                      </a:r>
                      <a:endParaRPr lang="en-GB" sz="1100" dirty="0">
                        <a:effectLst/>
                        <a:latin typeface="Calibri"/>
                        <a:ea typeface="Calibri"/>
                        <a:cs typeface="Times New Roman"/>
                      </a:endParaRPr>
                    </a:p>
                  </a:txBody>
                  <a:tcPr marL="59598" marR="59598" marT="951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204537">
                <a:tc>
                  <a:txBody>
                    <a:bodyPr/>
                    <a:lstStyle/>
                    <a:p>
                      <a:pPr>
                        <a:lnSpc>
                          <a:spcPct val="115000"/>
                        </a:lnSpc>
                        <a:spcAft>
                          <a:spcPts val="0"/>
                        </a:spcAft>
                      </a:pPr>
                      <a:r>
                        <a:rPr lang="en-GB" sz="800" kern="1200" dirty="0">
                          <a:solidFill>
                            <a:srgbClr val="000000"/>
                          </a:solidFill>
                          <a:effectLst/>
                          <a:latin typeface="Calibri"/>
                          <a:ea typeface="Calibri"/>
                          <a:cs typeface="Times New Roman"/>
                        </a:rPr>
                        <a:t>Health-safety</a:t>
                      </a:r>
                      <a:endParaRPr lang="en-GB" sz="1100" dirty="0">
                        <a:effectLst/>
                        <a:latin typeface="Calibri"/>
                        <a:ea typeface="Calibri"/>
                        <a:cs typeface="Times New Roman"/>
                      </a:endParaRPr>
                    </a:p>
                  </a:txBody>
                  <a:tcPr marL="59598" marR="59598" marT="951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327789">
                <a:tc>
                  <a:txBody>
                    <a:bodyPr/>
                    <a:lstStyle/>
                    <a:p>
                      <a:pPr>
                        <a:lnSpc>
                          <a:spcPct val="115000"/>
                        </a:lnSpc>
                        <a:spcAft>
                          <a:spcPts val="0"/>
                        </a:spcAft>
                      </a:pPr>
                      <a:r>
                        <a:rPr lang="en-GB" sz="1200" kern="1200" dirty="0">
                          <a:solidFill>
                            <a:srgbClr val="000000"/>
                          </a:solidFill>
                          <a:effectLst/>
                          <a:latin typeface="Calibri"/>
                          <a:ea typeface="Calibri"/>
                          <a:cs typeface="Times New Roman"/>
                        </a:rPr>
                        <a:t>ENVIRONMENT</a:t>
                      </a:r>
                      <a:endParaRPr lang="en-GB" sz="1100" dirty="0">
                        <a:effectLst/>
                        <a:latin typeface="Calibri"/>
                        <a:ea typeface="Calibri"/>
                        <a:cs typeface="Times New Roman"/>
                      </a:endParaRPr>
                    </a:p>
                  </a:txBody>
                  <a:tcPr marL="59598" marR="59598" marT="951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006"/>
                  </a:ext>
                </a:extLst>
              </a:tr>
              <a:tr h="213632">
                <a:tc>
                  <a:txBody>
                    <a:bodyPr/>
                    <a:lstStyle/>
                    <a:p>
                      <a:pPr>
                        <a:lnSpc>
                          <a:spcPct val="115000"/>
                        </a:lnSpc>
                        <a:spcAft>
                          <a:spcPts val="0"/>
                        </a:spcAft>
                      </a:pPr>
                      <a:r>
                        <a:rPr lang="en-GB" sz="800" kern="1200" dirty="0">
                          <a:solidFill>
                            <a:srgbClr val="000000"/>
                          </a:solidFill>
                          <a:effectLst/>
                          <a:latin typeface="Calibri"/>
                          <a:ea typeface="Calibri"/>
                          <a:cs typeface="Times New Roman"/>
                        </a:rPr>
                        <a:t>Environmental policy and management system</a:t>
                      </a:r>
                      <a:endParaRPr lang="en-GB" sz="1100" dirty="0">
                        <a:effectLst/>
                        <a:latin typeface="Calibri"/>
                        <a:ea typeface="Calibri"/>
                        <a:cs typeface="Times New Roman"/>
                      </a:endParaRPr>
                    </a:p>
                  </a:txBody>
                  <a:tcPr marL="59598" marR="59598" marT="951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204537">
                <a:tc>
                  <a:txBody>
                    <a:bodyPr/>
                    <a:lstStyle/>
                    <a:p>
                      <a:pPr>
                        <a:lnSpc>
                          <a:spcPct val="115000"/>
                        </a:lnSpc>
                        <a:spcAft>
                          <a:spcPts val="0"/>
                        </a:spcAft>
                      </a:pPr>
                      <a:r>
                        <a:rPr lang="en-GB" sz="800" kern="1200" dirty="0">
                          <a:solidFill>
                            <a:srgbClr val="000000"/>
                          </a:solidFill>
                          <a:effectLst/>
                          <a:latin typeface="Calibri"/>
                          <a:ea typeface="Calibri"/>
                          <a:cs typeface="Times New Roman"/>
                        </a:rPr>
                        <a:t>Energy and GHG</a:t>
                      </a:r>
                      <a:endParaRPr lang="en-GB" sz="1100" dirty="0">
                        <a:effectLst/>
                        <a:latin typeface="Calibri"/>
                        <a:ea typeface="Calibri"/>
                        <a:cs typeface="Times New Roman"/>
                      </a:endParaRPr>
                    </a:p>
                  </a:txBody>
                  <a:tcPr marL="59598" marR="59598" marT="951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8"/>
                  </a:ext>
                </a:extLst>
              </a:tr>
              <a:tr h="216569">
                <a:tc>
                  <a:txBody>
                    <a:bodyPr/>
                    <a:lstStyle/>
                    <a:p>
                      <a:pPr>
                        <a:lnSpc>
                          <a:spcPct val="115000"/>
                        </a:lnSpc>
                        <a:spcAft>
                          <a:spcPts val="0"/>
                        </a:spcAft>
                      </a:pPr>
                      <a:r>
                        <a:rPr lang="en-GB" sz="800" kern="1200" dirty="0">
                          <a:solidFill>
                            <a:srgbClr val="000000"/>
                          </a:solidFill>
                          <a:effectLst/>
                          <a:latin typeface="Calibri"/>
                          <a:ea typeface="Calibri"/>
                          <a:cs typeface="Times New Roman"/>
                        </a:rPr>
                        <a:t>Water, air, ground and waste</a:t>
                      </a:r>
                      <a:endParaRPr lang="en-GB" sz="1100" dirty="0">
                        <a:effectLst/>
                        <a:latin typeface="Calibri"/>
                        <a:ea typeface="Calibri"/>
                        <a:cs typeface="Times New Roman"/>
                      </a:endParaRPr>
                    </a:p>
                  </a:txBody>
                  <a:tcPr marL="59598" marR="59598" marT="951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9"/>
                  </a:ext>
                </a:extLst>
              </a:tr>
              <a:tr h="315743">
                <a:tc>
                  <a:txBody>
                    <a:bodyPr/>
                    <a:lstStyle/>
                    <a:p>
                      <a:pPr>
                        <a:lnSpc>
                          <a:spcPct val="115000"/>
                        </a:lnSpc>
                        <a:spcAft>
                          <a:spcPts val="0"/>
                        </a:spcAft>
                      </a:pPr>
                      <a:r>
                        <a:rPr lang="en-GB" sz="1200" kern="1200" dirty="0">
                          <a:solidFill>
                            <a:srgbClr val="000000"/>
                          </a:solidFill>
                          <a:effectLst/>
                          <a:latin typeface="Calibri"/>
                          <a:ea typeface="Calibri"/>
                          <a:cs typeface="Times New Roman"/>
                        </a:rPr>
                        <a:t>EXTERNAL STAKEHOLDERS</a:t>
                      </a:r>
                      <a:endParaRPr lang="en-GB" sz="1100" dirty="0">
                        <a:effectLst/>
                        <a:latin typeface="Calibri"/>
                        <a:ea typeface="Calibri"/>
                        <a:cs typeface="Times New Roman"/>
                      </a:endParaRPr>
                    </a:p>
                  </a:txBody>
                  <a:tcPr marL="59598" marR="59598" marT="951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010"/>
                  </a:ext>
                </a:extLst>
              </a:tr>
              <a:tr h="225678">
                <a:tc>
                  <a:txBody>
                    <a:bodyPr/>
                    <a:lstStyle/>
                    <a:p>
                      <a:pPr>
                        <a:lnSpc>
                          <a:spcPct val="115000"/>
                        </a:lnSpc>
                        <a:spcAft>
                          <a:spcPts val="0"/>
                        </a:spcAft>
                      </a:pPr>
                      <a:r>
                        <a:rPr lang="en-GB" sz="800" kern="1200" dirty="0">
                          <a:solidFill>
                            <a:srgbClr val="000000"/>
                          </a:solidFill>
                          <a:effectLst/>
                          <a:latin typeface="Calibri"/>
                          <a:ea typeface="Calibri"/>
                          <a:cs typeface="Times New Roman"/>
                        </a:rPr>
                        <a:t>Relations with suppliers</a:t>
                      </a:r>
                      <a:endParaRPr lang="en-GB" sz="1100" dirty="0">
                        <a:effectLst/>
                        <a:latin typeface="Calibri"/>
                        <a:ea typeface="Calibri"/>
                        <a:cs typeface="Times New Roman"/>
                      </a:endParaRPr>
                    </a:p>
                  </a:txBody>
                  <a:tcPr marL="59598" marR="59598" marT="951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11"/>
                  </a:ext>
                </a:extLst>
              </a:tr>
              <a:tr h="295735">
                <a:tc>
                  <a:txBody>
                    <a:bodyPr/>
                    <a:lstStyle/>
                    <a:p>
                      <a:pPr>
                        <a:lnSpc>
                          <a:spcPct val="115000"/>
                        </a:lnSpc>
                        <a:spcAft>
                          <a:spcPts val="0"/>
                        </a:spcAft>
                      </a:pPr>
                      <a:r>
                        <a:rPr lang="en-GB" sz="800" kern="1200" dirty="0">
                          <a:solidFill>
                            <a:srgbClr val="000000"/>
                          </a:solidFill>
                          <a:effectLst/>
                          <a:latin typeface="Calibri"/>
                          <a:ea typeface="Calibri"/>
                          <a:cs typeface="Times New Roman"/>
                        </a:rPr>
                        <a:t>Relations with customers, civil society and product liability</a:t>
                      </a:r>
                      <a:endParaRPr lang="en-GB" sz="1100" dirty="0">
                        <a:effectLst/>
                        <a:latin typeface="Calibri"/>
                        <a:ea typeface="Calibri"/>
                        <a:cs typeface="Times New Roman"/>
                      </a:endParaRPr>
                    </a:p>
                  </a:txBody>
                  <a:tcPr marL="59598" marR="59598" marT="951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12"/>
                  </a:ext>
                </a:extLst>
              </a:tr>
            </a:tbl>
          </a:graphicData>
        </a:graphic>
      </p:graphicFrame>
      <p:sp>
        <p:nvSpPr>
          <p:cNvPr id="11" name="Text Box 2"/>
          <p:cNvSpPr txBox="1">
            <a:spLocks noChangeArrowheads="1"/>
          </p:cNvSpPr>
          <p:nvPr/>
        </p:nvSpPr>
        <p:spPr bwMode="auto">
          <a:xfrm>
            <a:off x="4836695" y="4590555"/>
            <a:ext cx="989206" cy="215444"/>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en-GB" sz="800" dirty="0">
                <a:solidFill>
                  <a:srgbClr val="000000"/>
                </a:solidFill>
                <a:effectLst/>
                <a:latin typeface="Times New Roman"/>
                <a:ea typeface="Times New Roman"/>
              </a:rPr>
              <a:t>Underperformance</a:t>
            </a:r>
            <a:endParaRPr lang="en-GB" sz="1200" dirty="0">
              <a:solidFill>
                <a:srgbClr val="000000"/>
              </a:solidFill>
              <a:effectLst/>
              <a:latin typeface="Times New Roman"/>
              <a:ea typeface="Times New Roman"/>
            </a:endParaRPr>
          </a:p>
        </p:txBody>
      </p:sp>
      <p:sp>
        <p:nvSpPr>
          <p:cNvPr id="12" name="Text Box 2"/>
          <p:cNvSpPr txBox="1">
            <a:spLocks noChangeArrowheads="1"/>
          </p:cNvSpPr>
          <p:nvPr/>
        </p:nvSpPr>
        <p:spPr bwMode="auto">
          <a:xfrm>
            <a:off x="6185864" y="4597447"/>
            <a:ext cx="504807" cy="215444"/>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en-GB" sz="800" dirty="0">
                <a:solidFill>
                  <a:srgbClr val="000000"/>
                </a:solidFill>
                <a:effectLst/>
                <a:latin typeface="Times New Roman"/>
                <a:ea typeface="Times New Roman"/>
              </a:rPr>
              <a:t>Neutral</a:t>
            </a:r>
            <a:endParaRPr lang="en-GB" sz="1200" dirty="0">
              <a:solidFill>
                <a:srgbClr val="000000"/>
              </a:solidFill>
              <a:effectLst/>
              <a:latin typeface="Times New Roman"/>
              <a:ea typeface="Times New Roman"/>
            </a:endParaRPr>
          </a:p>
        </p:txBody>
      </p:sp>
      <p:sp>
        <p:nvSpPr>
          <p:cNvPr id="13" name="Text Box 2"/>
          <p:cNvSpPr txBox="1">
            <a:spLocks noChangeArrowheads="1"/>
          </p:cNvSpPr>
          <p:nvPr/>
        </p:nvSpPr>
        <p:spPr bwMode="auto">
          <a:xfrm>
            <a:off x="6976780" y="4597447"/>
            <a:ext cx="1054250" cy="215444"/>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en-GB" sz="800" dirty="0">
                <a:solidFill>
                  <a:srgbClr val="000000"/>
                </a:solidFill>
                <a:effectLst/>
                <a:latin typeface="Times New Roman"/>
                <a:ea typeface="Times New Roman"/>
              </a:rPr>
              <a:t>Overperformance</a:t>
            </a:r>
            <a:endParaRPr lang="en-GB" sz="1200" dirty="0">
              <a:solidFill>
                <a:srgbClr val="000000"/>
              </a:solidFill>
              <a:effectLst/>
              <a:latin typeface="Times New Roman"/>
              <a:ea typeface="Times New Roman"/>
            </a:endParaRPr>
          </a:p>
        </p:txBody>
      </p:sp>
    </p:spTree>
    <p:extLst>
      <p:ext uri="{BB962C8B-B14F-4D97-AF65-F5344CB8AC3E}">
        <p14:creationId xmlns:p14="http://schemas.microsoft.com/office/powerpoint/2010/main" val="26431386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re 1"/>
          <p:cNvSpPr txBox="1">
            <a:spLocks/>
          </p:cNvSpPr>
          <p:nvPr/>
        </p:nvSpPr>
        <p:spPr bwMode="auto">
          <a:xfrm>
            <a:off x="255181" y="311796"/>
            <a:ext cx="8708066" cy="55310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fr-FR"/>
            </a:defPPr>
            <a:lvl1pPr defTabSz="457200">
              <a:lnSpc>
                <a:spcPts val="2400"/>
              </a:lnSpc>
              <a:defRPr sz="4000" cap="all">
                <a:solidFill>
                  <a:schemeClr val="bg1"/>
                </a:solidFill>
                <a:latin typeface="+mj-lt"/>
              </a:defRPr>
            </a:lvl1pPr>
            <a:lvl2pPr algn="ctr" defTabSz="457200">
              <a:defRPr sz="4400">
                <a:latin typeface="Calibri" charset="0"/>
                <a:cs typeface="MS PGothic" charset="0"/>
              </a:defRPr>
            </a:lvl2pPr>
            <a:lvl3pPr algn="ctr" defTabSz="457200">
              <a:defRPr sz="4400">
                <a:latin typeface="Calibri" charset="0"/>
                <a:cs typeface="MS PGothic" charset="0"/>
              </a:defRPr>
            </a:lvl3pPr>
            <a:lvl4pPr algn="ctr" defTabSz="457200">
              <a:defRPr sz="4400">
                <a:latin typeface="Calibri" charset="0"/>
                <a:cs typeface="MS PGothic" charset="0"/>
              </a:defRPr>
            </a:lvl4pPr>
            <a:lvl5pPr algn="ctr" defTabSz="457200">
              <a:defRPr sz="4400">
                <a:latin typeface="Calibri" charset="0"/>
                <a:cs typeface="MS PGothic" charset="0"/>
              </a:defRPr>
            </a:lvl5pPr>
            <a:lvl6pPr marL="457200" algn="ctr" defTabSz="457200" fontAlgn="base">
              <a:spcBef>
                <a:spcPct val="0"/>
              </a:spcBef>
              <a:spcAft>
                <a:spcPct val="0"/>
              </a:spcAft>
              <a:defRPr sz="4400">
                <a:latin typeface="Calibri" charset="0"/>
                <a:ea typeface="ＭＳ Ｐゴシック" charset="0"/>
                <a:cs typeface="ＭＳ Ｐゴシック" charset="0"/>
              </a:defRPr>
            </a:lvl6pPr>
            <a:lvl7pPr marL="914400" algn="ctr" defTabSz="457200" fontAlgn="base">
              <a:spcBef>
                <a:spcPct val="0"/>
              </a:spcBef>
              <a:spcAft>
                <a:spcPct val="0"/>
              </a:spcAft>
              <a:defRPr sz="4400">
                <a:latin typeface="Calibri" charset="0"/>
                <a:ea typeface="ＭＳ Ｐゴシック" charset="0"/>
                <a:cs typeface="ＭＳ Ｐゴシック" charset="0"/>
              </a:defRPr>
            </a:lvl7pPr>
            <a:lvl8pPr marL="1371600" algn="ctr" defTabSz="457200" fontAlgn="base">
              <a:spcBef>
                <a:spcPct val="0"/>
              </a:spcBef>
              <a:spcAft>
                <a:spcPct val="0"/>
              </a:spcAft>
              <a:defRPr sz="4400">
                <a:latin typeface="Calibri" charset="0"/>
                <a:ea typeface="ＭＳ Ｐゴシック" charset="0"/>
                <a:cs typeface="ＭＳ Ｐゴシック" charset="0"/>
              </a:defRPr>
            </a:lvl8pPr>
            <a:lvl9pPr marL="1828800" algn="ctr" defTabSz="457200" fontAlgn="base">
              <a:spcBef>
                <a:spcPct val="0"/>
              </a:spcBef>
              <a:spcAft>
                <a:spcPct val="0"/>
              </a:spcAft>
              <a:defRPr sz="4400">
                <a:latin typeface="Calibri" charset="0"/>
                <a:ea typeface="ＭＳ Ｐゴシック" charset="0"/>
                <a:cs typeface="ＭＳ Ｐゴシック" charset="0"/>
              </a:defRPr>
            </a:lvl9pPr>
          </a:lstStyle>
          <a:p>
            <a:pPr algn="ctr">
              <a:defRPr/>
            </a:pPr>
            <a:r>
              <a:rPr lang="en-GB" sz="3000" dirty="0">
                <a:ea typeface="+mj-ea"/>
                <a:cs typeface="+mj-cs"/>
              </a:rPr>
              <a:t>Sustainable development goals </a:t>
            </a:r>
          </a:p>
        </p:txBody>
      </p:sp>
      <p:sp>
        <p:nvSpPr>
          <p:cNvPr id="5" name="ZoneTexte 4">
            <a:extLst>
              <a:ext uri="{FF2B5EF4-FFF2-40B4-BE49-F238E27FC236}">
                <a16:creationId xmlns:a16="http://schemas.microsoft.com/office/drawing/2014/main" id="{6A20D7BF-5527-457B-8DB5-30403708ED2C}"/>
              </a:ext>
            </a:extLst>
          </p:cNvPr>
          <p:cNvSpPr txBox="1"/>
          <p:nvPr/>
        </p:nvSpPr>
        <p:spPr>
          <a:xfrm>
            <a:off x="255181" y="1414179"/>
            <a:ext cx="6634717" cy="3258841"/>
          </a:xfrm>
          <a:prstGeom prst="rect">
            <a:avLst/>
          </a:prstGeom>
          <a:noFill/>
        </p:spPr>
        <p:txBody>
          <a:bodyPr wrap="square" rtlCol="0">
            <a:spAutoFit/>
          </a:bodyPr>
          <a:lstStyle/>
          <a:p>
            <a:endParaRPr lang="fr-FR" sz="1195" dirty="0">
              <a:solidFill>
                <a:prstClr val="black"/>
              </a:solidFill>
              <a:ea typeface="Verdana" panose="020B0604030504040204" pitchFamily="34" charset="0"/>
            </a:endParaRPr>
          </a:p>
          <a:p>
            <a:pPr marL="981075" lvl="2" indent="-176213">
              <a:lnSpc>
                <a:spcPct val="90000"/>
              </a:lnSpc>
              <a:spcBef>
                <a:spcPts val="1000"/>
              </a:spcBef>
              <a:buClr>
                <a:srgbClr val="FF0000"/>
              </a:buClr>
              <a:buSzPct val="60000"/>
              <a:buFont typeface="Wingdings" panose="05000000000000000000" pitchFamily="2" charset="2"/>
              <a:buChar char="ü"/>
            </a:pPr>
            <a:r>
              <a:rPr lang="en-GB" sz="1600" dirty="0">
                <a:solidFill>
                  <a:srgbClr val="002060"/>
                </a:solidFill>
              </a:rPr>
              <a:t>Adapting our offerings, proposing alternatives </a:t>
            </a:r>
          </a:p>
          <a:p>
            <a:pPr marL="981075" lvl="2" indent="-176213">
              <a:lnSpc>
                <a:spcPct val="90000"/>
              </a:lnSpc>
              <a:spcBef>
                <a:spcPts val="1000"/>
              </a:spcBef>
              <a:buClr>
                <a:srgbClr val="FF0000"/>
              </a:buClr>
              <a:buSzPct val="60000"/>
              <a:buFont typeface="Wingdings" panose="05000000000000000000" pitchFamily="2" charset="2"/>
              <a:buChar char="ü"/>
            </a:pPr>
            <a:r>
              <a:rPr lang="en-GB" sz="1600" dirty="0">
                <a:solidFill>
                  <a:srgbClr val="002060"/>
                </a:solidFill>
              </a:rPr>
              <a:t>Reducing/recycling our waste, shifting to a circular economy</a:t>
            </a:r>
          </a:p>
          <a:p>
            <a:pPr marL="981075" lvl="2" indent="-176213">
              <a:lnSpc>
                <a:spcPct val="90000"/>
              </a:lnSpc>
              <a:spcBef>
                <a:spcPts val="1000"/>
              </a:spcBef>
              <a:buClr>
                <a:srgbClr val="FF0000"/>
              </a:buClr>
              <a:buSzPct val="60000"/>
              <a:buFont typeface="Wingdings" panose="05000000000000000000" pitchFamily="2" charset="2"/>
              <a:buChar char="ü"/>
            </a:pPr>
            <a:r>
              <a:rPr lang="en-GB" sz="1600" dirty="0">
                <a:solidFill>
                  <a:srgbClr val="002060"/>
                </a:solidFill>
              </a:rPr>
              <a:t>Combating climate change</a:t>
            </a:r>
          </a:p>
          <a:p>
            <a:pPr marL="981075" lvl="2" indent="-176213">
              <a:lnSpc>
                <a:spcPct val="90000"/>
              </a:lnSpc>
              <a:spcBef>
                <a:spcPts val="1000"/>
              </a:spcBef>
              <a:buClr>
                <a:srgbClr val="FF0000"/>
              </a:buClr>
              <a:buSzPct val="60000"/>
              <a:buFont typeface="Wingdings" panose="05000000000000000000" pitchFamily="2" charset="2"/>
              <a:buChar char="ü"/>
            </a:pPr>
            <a:r>
              <a:rPr lang="en-GB" sz="1600" dirty="0">
                <a:solidFill>
                  <a:srgbClr val="002060"/>
                </a:solidFill>
              </a:rPr>
              <a:t>Fostering employee development and collaborative initiatives</a:t>
            </a:r>
          </a:p>
          <a:p>
            <a:pPr marL="981075" lvl="2" indent="-176213">
              <a:lnSpc>
                <a:spcPct val="90000"/>
              </a:lnSpc>
              <a:spcBef>
                <a:spcPts val="1000"/>
              </a:spcBef>
              <a:buClr>
                <a:srgbClr val="FF0000"/>
              </a:buClr>
              <a:buSzPct val="60000"/>
              <a:buFont typeface="Wingdings" panose="05000000000000000000" pitchFamily="2" charset="2"/>
              <a:buChar char="ü"/>
            </a:pPr>
            <a:r>
              <a:rPr lang="en-GB" sz="1600" dirty="0">
                <a:solidFill>
                  <a:srgbClr val="002060"/>
                </a:solidFill>
              </a:rPr>
              <a:t>Promoting diversity and integration</a:t>
            </a:r>
          </a:p>
          <a:p>
            <a:pPr marL="981075" lvl="2" indent="-176213">
              <a:lnSpc>
                <a:spcPct val="90000"/>
              </a:lnSpc>
              <a:spcBef>
                <a:spcPts val="1000"/>
              </a:spcBef>
              <a:buClr>
                <a:srgbClr val="FF0000"/>
              </a:buClr>
              <a:buSzPct val="60000"/>
              <a:buFont typeface="Wingdings" panose="05000000000000000000" pitchFamily="2" charset="2"/>
              <a:buChar char="ü"/>
            </a:pPr>
            <a:r>
              <a:rPr lang="en-GB" sz="1600" dirty="0">
                <a:solidFill>
                  <a:srgbClr val="002060"/>
                </a:solidFill>
              </a:rPr>
              <a:t>Proposing a safe and stimulating work environment</a:t>
            </a:r>
          </a:p>
          <a:p>
            <a:pPr marL="981075" lvl="2" indent="-176213">
              <a:lnSpc>
                <a:spcPct val="90000"/>
              </a:lnSpc>
              <a:spcBef>
                <a:spcPts val="1000"/>
              </a:spcBef>
              <a:buClr>
                <a:srgbClr val="FF0000"/>
              </a:buClr>
              <a:buSzPct val="60000"/>
              <a:buFont typeface="Wingdings" panose="05000000000000000000" pitchFamily="2" charset="2"/>
              <a:buChar char="ü"/>
            </a:pPr>
            <a:r>
              <a:rPr lang="en-GB" sz="1600" dirty="0">
                <a:solidFill>
                  <a:srgbClr val="002060"/>
                </a:solidFill>
              </a:rPr>
              <a:t>Creating value and employment for territories</a:t>
            </a:r>
          </a:p>
          <a:p>
            <a:pPr marL="981075" lvl="2" indent="-176213">
              <a:lnSpc>
                <a:spcPct val="90000"/>
              </a:lnSpc>
              <a:spcBef>
                <a:spcPts val="1000"/>
              </a:spcBef>
              <a:buClr>
                <a:srgbClr val="FF0000"/>
              </a:buClr>
              <a:buSzPct val="60000"/>
              <a:buFont typeface="Wingdings" panose="05000000000000000000" pitchFamily="2" charset="2"/>
              <a:buChar char="ü"/>
            </a:pPr>
            <a:r>
              <a:rPr lang="en-GB" sz="1600" dirty="0">
                <a:solidFill>
                  <a:srgbClr val="002060"/>
                </a:solidFill>
              </a:rPr>
              <a:t>Ethics and integrity</a:t>
            </a:r>
          </a:p>
          <a:p>
            <a:pPr>
              <a:buClr>
                <a:srgbClr val="FF0000"/>
              </a:buClr>
            </a:pPr>
            <a:endParaRPr lang="fr-FR" sz="1195" dirty="0">
              <a:solidFill>
                <a:prstClr val="black"/>
              </a:solidFill>
              <a:ea typeface="Verdana" panose="020B0604030504040204" pitchFamily="34" charset="0"/>
            </a:endParaRPr>
          </a:p>
        </p:txBody>
      </p:sp>
      <p:pic>
        <p:nvPicPr>
          <p:cNvPr id="27" name="Graphique 26">
            <a:extLst>
              <a:ext uri="{FF2B5EF4-FFF2-40B4-BE49-F238E27FC236}">
                <a16:creationId xmlns:a16="http://schemas.microsoft.com/office/drawing/2014/main" id="{F112E622-2D41-4F51-853A-38E26BCF5D09}"/>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28151" y="2445127"/>
            <a:ext cx="244750" cy="244750"/>
          </a:xfrm>
          <a:prstGeom prst="rect">
            <a:avLst/>
          </a:prstGeom>
        </p:spPr>
      </p:pic>
      <p:pic>
        <p:nvPicPr>
          <p:cNvPr id="35" name="Graphique 34">
            <a:extLst>
              <a:ext uri="{FF2B5EF4-FFF2-40B4-BE49-F238E27FC236}">
                <a16:creationId xmlns:a16="http://schemas.microsoft.com/office/drawing/2014/main" id="{80BA6658-61B5-4DE9-8640-AA4AF8771E4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9513" y="3165468"/>
            <a:ext cx="302034" cy="302034"/>
          </a:xfrm>
          <a:prstGeom prst="rect">
            <a:avLst/>
          </a:prstGeom>
        </p:spPr>
      </p:pic>
      <p:pic>
        <p:nvPicPr>
          <p:cNvPr id="36" name="Graphique 35">
            <a:extLst>
              <a:ext uri="{FF2B5EF4-FFF2-40B4-BE49-F238E27FC236}">
                <a16:creationId xmlns:a16="http://schemas.microsoft.com/office/drawing/2014/main" id="{635141EE-38AE-425E-8464-8372EA7AA6AC}"/>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08679" y="2773909"/>
            <a:ext cx="283694" cy="283694"/>
          </a:xfrm>
          <a:prstGeom prst="rect">
            <a:avLst/>
          </a:prstGeom>
        </p:spPr>
      </p:pic>
      <p:pic>
        <p:nvPicPr>
          <p:cNvPr id="37" name="Graphique 36">
            <a:extLst>
              <a:ext uri="{FF2B5EF4-FFF2-40B4-BE49-F238E27FC236}">
                <a16:creationId xmlns:a16="http://schemas.microsoft.com/office/drawing/2014/main" id="{1F9A5C9B-EB5A-4BFF-BE62-5888FEC834E7}"/>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84375" y="2090441"/>
            <a:ext cx="244750" cy="244750"/>
          </a:xfrm>
          <a:prstGeom prst="rect">
            <a:avLst/>
          </a:prstGeom>
        </p:spPr>
      </p:pic>
      <p:pic>
        <p:nvPicPr>
          <p:cNvPr id="42" name="Graphique 41" descr="Repère">
            <a:extLst>
              <a:ext uri="{FF2B5EF4-FFF2-40B4-BE49-F238E27FC236}">
                <a16:creationId xmlns:a16="http://schemas.microsoft.com/office/drawing/2014/main" id="{590FFC6F-3310-4B7A-9529-047A967181C2}"/>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95086" y="3821687"/>
            <a:ext cx="355800" cy="355800"/>
          </a:xfrm>
          <a:prstGeom prst="rect">
            <a:avLst/>
          </a:prstGeom>
        </p:spPr>
      </p:pic>
      <p:pic>
        <p:nvPicPr>
          <p:cNvPr id="55" name="Graphique 54" descr="Tête avec engrenages">
            <a:extLst>
              <a:ext uri="{FF2B5EF4-FFF2-40B4-BE49-F238E27FC236}">
                <a16:creationId xmlns:a16="http://schemas.microsoft.com/office/drawing/2014/main" id="{C221CD8A-9F86-4616-969C-B9A9F4C04A57}"/>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6870" y="1725868"/>
            <a:ext cx="337217" cy="337217"/>
          </a:xfrm>
          <a:prstGeom prst="rect">
            <a:avLst/>
          </a:prstGeom>
        </p:spPr>
      </p:pic>
      <p:pic>
        <p:nvPicPr>
          <p:cNvPr id="56" name="Graphique 55" descr="Signe du pouce levé ">
            <a:extLst>
              <a:ext uri="{FF2B5EF4-FFF2-40B4-BE49-F238E27FC236}">
                <a16:creationId xmlns:a16="http://schemas.microsoft.com/office/drawing/2014/main" id="{BF28A609-0514-4E7F-BC5D-4F78F394E9A8}"/>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712765" y="3467502"/>
            <a:ext cx="328782" cy="328782"/>
          </a:xfrm>
          <a:prstGeom prst="rect">
            <a:avLst/>
          </a:prstGeom>
        </p:spPr>
      </p:pic>
      <p:pic>
        <p:nvPicPr>
          <p:cNvPr id="14" name="Image 13">
            <a:extLst>
              <a:ext uri="{FF2B5EF4-FFF2-40B4-BE49-F238E27FC236}">
                <a16:creationId xmlns:a16="http://schemas.microsoft.com/office/drawing/2014/main" id="{AA517198-B2DD-4A1A-866A-DC7DA2FBF116}"/>
              </a:ext>
            </a:extLst>
          </p:cNvPr>
          <p:cNvPicPr/>
          <p:nvPr/>
        </p:nvPicPr>
        <p:blipFill>
          <a:blip r:embed="rId17"/>
          <a:stretch>
            <a:fillRect/>
          </a:stretch>
        </p:blipFill>
        <p:spPr>
          <a:xfrm>
            <a:off x="7724142" y="1829525"/>
            <a:ext cx="691707" cy="692261"/>
          </a:xfrm>
          <a:prstGeom prst="rect">
            <a:avLst/>
          </a:prstGeom>
        </p:spPr>
      </p:pic>
      <p:pic>
        <p:nvPicPr>
          <p:cNvPr id="15" name="Image 14">
            <a:extLst>
              <a:ext uri="{FF2B5EF4-FFF2-40B4-BE49-F238E27FC236}">
                <a16:creationId xmlns:a16="http://schemas.microsoft.com/office/drawing/2014/main" id="{397AFBF3-07CC-4863-8CDB-733768CA1CD2}"/>
              </a:ext>
            </a:extLst>
          </p:cNvPr>
          <p:cNvPicPr/>
          <p:nvPr/>
        </p:nvPicPr>
        <p:blipFill>
          <a:blip r:embed="rId18"/>
          <a:stretch>
            <a:fillRect/>
          </a:stretch>
        </p:blipFill>
        <p:spPr>
          <a:xfrm>
            <a:off x="7736326" y="2628845"/>
            <a:ext cx="679523" cy="663463"/>
          </a:xfrm>
          <a:prstGeom prst="rect">
            <a:avLst/>
          </a:prstGeom>
        </p:spPr>
      </p:pic>
      <p:pic>
        <p:nvPicPr>
          <p:cNvPr id="16" name="Image 15">
            <a:extLst>
              <a:ext uri="{FF2B5EF4-FFF2-40B4-BE49-F238E27FC236}">
                <a16:creationId xmlns:a16="http://schemas.microsoft.com/office/drawing/2014/main" id="{833C8763-AE94-4B42-9F8E-37E16DBBF05E}"/>
              </a:ext>
            </a:extLst>
          </p:cNvPr>
          <p:cNvPicPr/>
          <p:nvPr/>
        </p:nvPicPr>
        <p:blipFill>
          <a:blip r:embed="rId19"/>
          <a:stretch>
            <a:fillRect/>
          </a:stretch>
        </p:blipFill>
        <p:spPr>
          <a:xfrm>
            <a:off x="7722203" y="3394268"/>
            <a:ext cx="695584" cy="688385"/>
          </a:xfrm>
          <a:prstGeom prst="rect">
            <a:avLst/>
          </a:prstGeom>
        </p:spPr>
      </p:pic>
      <p:pic>
        <p:nvPicPr>
          <p:cNvPr id="17" name="Image 16">
            <a:extLst>
              <a:ext uri="{FF2B5EF4-FFF2-40B4-BE49-F238E27FC236}">
                <a16:creationId xmlns:a16="http://schemas.microsoft.com/office/drawing/2014/main" id="{0C7515D8-F80C-4495-8F31-E29472E67440}"/>
              </a:ext>
            </a:extLst>
          </p:cNvPr>
          <p:cNvPicPr/>
          <p:nvPr/>
        </p:nvPicPr>
        <p:blipFill>
          <a:blip r:embed="rId20">
            <a:extLst>
              <a:ext uri="{28A0092B-C50C-407E-A947-70E740481C1C}">
                <a14:useLocalDpi xmlns:a14="http://schemas.microsoft.com/office/drawing/2010/main" val="0"/>
              </a:ext>
            </a:extLst>
          </a:blip>
          <a:stretch>
            <a:fillRect/>
          </a:stretch>
        </p:blipFill>
        <p:spPr>
          <a:xfrm>
            <a:off x="7733556" y="4164790"/>
            <a:ext cx="672878" cy="684508"/>
          </a:xfrm>
          <a:prstGeom prst="rect">
            <a:avLst/>
          </a:prstGeom>
        </p:spPr>
      </p:pic>
      <p:sp>
        <p:nvSpPr>
          <p:cNvPr id="18" name="ZoneTexte 17">
            <a:extLst>
              <a:ext uri="{FF2B5EF4-FFF2-40B4-BE49-F238E27FC236}">
                <a16:creationId xmlns:a16="http://schemas.microsoft.com/office/drawing/2014/main" id="{F49C7279-85C7-4DFC-80C8-B702AF77C90C}"/>
              </a:ext>
            </a:extLst>
          </p:cNvPr>
          <p:cNvSpPr txBox="1"/>
          <p:nvPr/>
        </p:nvSpPr>
        <p:spPr>
          <a:xfrm>
            <a:off x="5895474" y="1515593"/>
            <a:ext cx="3385825" cy="313932"/>
          </a:xfrm>
          <a:prstGeom prst="rect">
            <a:avLst/>
          </a:prstGeom>
          <a:noFill/>
        </p:spPr>
        <p:txBody>
          <a:bodyPr wrap="square" rtlCol="0">
            <a:spAutoFit/>
          </a:bodyPr>
          <a:lstStyle/>
          <a:p>
            <a:pPr marL="857250" lvl="2" indent="-171450">
              <a:lnSpc>
                <a:spcPct val="90000"/>
              </a:lnSpc>
              <a:spcBef>
                <a:spcPts val="375"/>
              </a:spcBef>
              <a:buClr>
                <a:srgbClr val="FF0000"/>
              </a:buClr>
              <a:buSzPct val="60000"/>
              <a:buFont typeface="Wingdings" panose="05000000000000000000" pitchFamily="2" charset="2"/>
              <a:buChar char="ü"/>
            </a:pPr>
            <a:r>
              <a:rPr lang="en-GB" sz="1600" dirty="0">
                <a:solidFill>
                  <a:srgbClr val="002060"/>
                </a:solidFill>
              </a:rPr>
              <a:t>Contribution to UN SDGs</a:t>
            </a:r>
          </a:p>
        </p:txBody>
      </p:sp>
      <p:sp>
        <p:nvSpPr>
          <p:cNvPr id="19" name="ZoneTexte 18">
            <a:extLst>
              <a:ext uri="{FF2B5EF4-FFF2-40B4-BE49-F238E27FC236}">
                <a16:creationId xmlns:a16="http://schemas.microsoft.com/office/drawing/2014/main" id="{52CCED71-7F49-40B9-845C-F4B47B92610E}"/>
              </a:ext>
            </a:extLst>
          </p:cNvPr>
          <p:cNvSpPr txBox="1"/>
          <p:nvPr/>
        </p:nvSpPr>
        <p:spPr>
          <a:xfrm>
            <a:off x="255182" y="951616"/>
            <a:ext cx="8633638" cy="575157"/>
          </a:xfrm>
          <a:prstGeom prst="rect">
            <a:avLst/>
          </a:prstGeom>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defTabSz="797517" eaLnBrk="0" fontAlgn="base" hangingPunct="0">
              <a:spcBef>
                <a:spcPct val="0"/>
              </a:spcBef>
              <a:spcAft>
                <a:spcPct val="0"/>
              </a:spcAft>
            </a:pPr>
            <a:endParaRPr lang="fr-FR" sz="1046" b="1" cap="all" dirty="0">
              <a:solidFill>
                <a:srgbClr val="1F497D">
                  <a:lumMod val="50000"/>
                </a:srgbClr>
              </a:solidFill>
              <a:latin typeface="Verdana" panose="020B0604030504040204" pitchFamily="34" charset="0"/>
              <a:ea typeface="MS PGothic" panose="020B0600070205080204" pitchFamily="34" charset="-128"/>
            </a:endParaRPr>
          </a:p>
          <a:p>
            <a:pPr algn="ctr" defTabSz="797517" eaLnBrk="0" fontAlgn="base" hangingPunct="0">
              <a:spcBef>
                <a:spcPct val="0"/>
              </a:spcBef>
              <a:spcAft>
                <a:spcPct val="0"/>
              </a:spcAft>
            </a:pPr>
            <a:r>
              <a:rPr lang="en-GB" sz="1046" b="1" cap="all" dirty="0">
                <a:solidFill>
                  <a:srgbClr val="1F497D">
                    <a:lumMod val="50000"/>
                  </a:srgbClr>
                </a:solidFill>
                <a:latin typeface="Verdana" panose="020B0604030504040204" pitchFamily="34" charset="0"/>
                <a:ea typeface="MS PGothic" panose="020B0600070205080204" pitchFamily="34" charset="-128"/>
              </a:rPr>
              <a:t>Sustainable development goals aligned with those of the UN</a:t>
            </a:r>
          </a:p>
          <a:p>
            <a:pPr algn="ctr" defTabSz="797517" eaLnBrk="0" fontAlgn="base" hangingPunct="0">
              <a:spcBef>
                <a:spcPct val="0"/>
              </a:spcBef>
              <a:spcAft>
                <a:spcPct val="0"/>
              </a:spcAft>
            </a:pPr>
            <a:r>
              <a:rPr lang="en-GB" sz="1046" b="1" cap="all" dirty="0">
                <a:solidFill>
                  <a:srgbClr val="1F497D">
                    <a:lumMod val="50000"/>
                  </a:srgbClr>
                </a:solidFill>
                <a:latin typeface="Verdana" panose="020B0604030504040204" pitchFamily="34" charset="0"/>
                <a:ea typeface="MS PGothic" panose="020B0600070205080204" pitchFamily="34" charset="-128"/>
              </a:rPr>
              <a:t> </a:t>
            </a:r>
          </a:p>
        </p:txBody>
      </p:sp>
      <p:pic>
        <p:nvPicPr>
          <p:cNvPr id="3" name="Graphique 2" descr="Caisse enregistreuse">
            <a:extLst>
              <a:ext uri="{FF2B5EF4-FFF2-40B4-BE49-F238E27FC236}">
                <a16:creationId xmlns:a16="http://schemas.microsoft.com/office/drawing/2014/main" id="{5916954A-D030-4C39-AF19-CB85B57E0CEC}"/>
              </a:ext>
            </a:extLst>
          </p:cNvPr>
          <p:cNvPicPr>
            <a:picLocks noChangeAspect="1"/>
          </p:cNvPicPr>
          <p:nvPr/>
        </p:nvPicPr>
        <p:blipFill>
          <a:blip r:embed="rId21" cstate="print">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728151" y="4167375"/>
            <a:ext cx="355800" cy="355800"/>
          </a:xfrm>
          <a:prstGeom prst="rect">
            <a:avLst/>
          </a:prstGeom>
        </p:spPr>
      </p:pic>
    </p:spTree>
    <p:extLst>
      <p:ext uri="{BB962C8B-B14F-4D97-AF65-F5344CB8AC3E}">
        <p14:creationId xmlns:p14="http://schemas.microsoft.com/office/powerpoint/2010/main" val="3604011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0EBEA8F-F158-485E-9DDA-71CA9414CFD7}"/>
              </a:ext>
            </a:extLst>
          </p:cNvPr>
          <p:cNvSpPr txBox="1">
            <a:spLocks/>
          </p:cNvSpPr>
          <p:nvPr/>
        </p:nvSpPr>
        <p:spPr>
          <a:xfrm>
            <a:off x="5100677" y="2237471"/>
            <a:ext cx="3357523" cy="1041991"/>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ts val="3400"/>
              </a:lnSpc>
            </a:pPr>
            <a:r>
              <a:rPr lang="en-GB" sz="4000" cap="all" dirty="0">
                <a:solidFill>
                  <a:schemeClr val="bg1"/>
                </a:solidFill>
              </a:rPr>
              <a:t>Information on</a:t>
            </a:r>
            <a:br>
              <a:rPr lang="en-GB" sz="4000" cap="all" dirty="0">
                <a:solidFill>
                  <a:schemeClr val="bg1"/>
                </a:solidFill>
              </a:rPr>
            </a:br>
            <a:r>
              <a:rPr lang="en-GB" sz="4000" cap="all" dirty="0">
                <a:solidFill>
                  <a:schemeClr val="bg1"/>
                </a:solidFill>
              </a:rPr>
              <a:t>share capital</a:t>
            </a:r>
            <a:br>
              <a:rPr lang="en-GB" sz="4000" cap="all" dirty="0">
                <a:solidFill>
                  <a:schemeClr val="bg1"/>
                </a:solidFill>
              </a:rPr>
            </a:br>
            <a:endParaRPr lang="en-GB" sz="4000" cap="all" dirty="0">
              <a:solidFill>
                <a:schemeClr val="bg1"/>
              </a:solidFill>
            </a:endParaRPr>
          </a:p>
        </p:txBody>
      </p:sp>
      <p:pic>
        <p:nvPicPr>
          <p:cNvPr id="3" name="Image 1">
            <a:extLst>
              <a:ext uri="{FF2B5EF4-FFF2-40B4-BE49-F238E27FC236}">
                <a16:creationId xmlns:a16="http://schemas.microsoft.com/office/drawing/2014/main" id="{9CB2E016-4DB3-4BF5-9549-7103CA88FFB3}"/>
              </a:ext>
            </a:extLst>
          </p:cNvPr>
          <p:cNvPicPr>
            <a:picLocks noChangeAspect="1"/>
          </p:cNvPicPr>
          <p:nvPr/>
        </p:nvPicPr>
        <p:blipFill>
          <a:blip r:embed="rId2"/>
          <a:srcRect/>
          <a:stretch>
            <a:fillRect/>
          </a:stretch>
        </p:blipFill>
        <p:spPr bwMode="auto">
          <a:xfrm>
            <a:off x="4747379" y="2282352"/>
            <a:ext cx="353298" cy="354374"/>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31482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94DEF6-3C1A-4A21-B4C1-DDC413DB451B}"/>
              </a:ext>
            </a:extLst>
          </p:cNvPr>
          <p:cNvSpPr>
            <a:spLocks noGrp="1"/>
          </p:cNvSpPr>
          <p:nvPr>
            <p:ph type="title"/>
          </p:nvPr>
        </p:nvSpPr>
        <p:spPr>
          <a:xfrm>
            <a:off x="199103" y="194036"/>
            <a:ext cx="8745794" cy="675914"/>
          </a:xfrm>
        </p:spPr>
        <p:txBody>
          <a:bodyPr/>
          <a:lstStyle/>
          <a:p>
            <a:r>
              <a:rPr lang="en-GB" dirty="0"/>
              <a:t>INFORMATION ON THE SHARE CAPITAL </a:t>
            </a:r>
          </a:p>
        </p:txBody>
      </p:sp>
      <p:sp>
        <p:nvSpPr>
          <p:cNvPr id="3" name="Espace réservé du contenu 2">
            <a:extLst>
              <a:ext uri="{FF2B5EF4-FFF2-40B4-BE49-F238E27FC236}">
                <a16:creationId xmlns:a16="http://schemas.microsoft.com/office/drawing/2014/main" id="{59ECB994-6AFC-4704-AA82-7324C4CC53F9}"/>
              </a:ext>
            </a:extLst>
          </p:cNvPr>
          <p:cNvSpPr>
            <a:spLocks noGrp="1"/>
          </p:cNvSpPr>
          <p:nvPr>
            <p:ph idx="1"/>
          </p:nvPr>
        </p:nvSpPr>
        <p:spPr>
          <a:xfrm>
            <a:off x="276447" y="988828"/>
            <a:ext cx="8745794" cy="2169042"/>
          </a:xfrm>
        </p:spPr>
        <p:txBody>
          <a:bodyPr>
            <a:noAutofit/>
          </a:bodyPr>
          <a:lstStyle/>
          <a:p>
            <a:r>
              <a:rPr lang="en-GB" sz="1600" b="1" dirty="0"/>
              <a:t>Breakdown of capital and voting rights at 30 June 2021</a:t>
            </a:r>
          </a:p>
          <a:p>
            <a:pPr marL="0" indent="0">
              <a:buNone/>
            </a:pPr>
            <a:endParaRPr lang="fr-FR" sz="1200" dirty="0">
              <a:solidFill>
                <a:schemeClr val="tx1"/>
              </a:solidFill>
            </a:endParaRPr>
          </a:p>
          <a:p>
            <a:pPr marL="0" indent="0">
              <a:buNone/>
            </a:pPr>
            <a:endParaRPr lang="fr-FR" sz="1200" dirty="0"/>
          </a:p>
          <a:p>
            <a:pPr marL="0" indent="0">
              <a:buNone/>
            </a:pPr>
            <a:endParaRPr lang="fr-FR" sz="1200" dirty="0"/>
          </a:p>
          <a:p>
            <a:pPr marL="0" indent="0">
              <a:buNone/>
            </a:pPr>
            <a:endParaRPr lang="fr-FR" sz="1200" dirty="0"/>
          </a:p>
          <a:p>
            <a:pPr marL="0" indent="0">
              <a:buNone/>
            </a:pPr>
            <a:endParaRPr lang="fr-FR" sz="1200" dirty="0"/>
          </a:p>
          <a:p>
            <a:pPr marL="0" indent="0">
              <a:buNone/>
            </a:pPr>
            <a:endParaRPr lang="fr-FR" sz="1200" dirty="0"/>
          </a:p>
          <a:p>
            <a:pPr marL="0" indent="0">
              <a:buNone/>
            </a:pPr>
            <a:endParaRPr lang="fr-FR" sz="1200" dirty="0"/>
          </a:p>
        </p:txBody>
      </p:sp>
      <p:sp>
        <p:nvSpPr>
          <p:cNvPr id="6" name="ZoneTexte 5">
            <a:extLst>
              <a:ext uri="{FF2B5EF4-FFF2-40B4-BE49-F238E27FC236}">
                <a16:creationId xmlns:a16="http://schemas.microsoft.com/office/drawing/2014/main" id="{20D9CA5E-1D39-43E5-B28D-C5DF724BEA6B}"/>
              </a:ext>
            </a:extLst>
          </p:cNvPr>
          <p:cNvSpPr txBox="1"/>
          <p:nvPr/>
        </p:nvSpPr>
        <p:spPr>
          <a:xfrm>
            <a:off x="199103" y="4270994"/>
            <a:ext cx="4457118" cy="507831"/>
          </a:xfrm>
          <a:prstGeom prst="rect">
            <a:avLst/>
          </a:prstGeom>
          <a:solidFill>
            <a:schemeClr val="accent1">
              <a:lumMod val="40000"/>
              <a:lumOff val="60000"/>
            </a:schemeClr>
          </a:solidFill>
          <a:ln>
            <a:noFill/>
          </a:ln>
        </p:spPr>
        <p:txBody>
          <a:bodyPr wrap="square" rtlCol="0">
            <a:spAutoFit/>
          </a:bodyPr>
          <a:lstStyle/>
          <a:p>
            <a:pPr algn="just"/>
            <a:r>
              <a:rPr lang="en-GB" sz="900" dirty="0"/>
              <a:t>The concert party comprised of Polygone, Sofina, Olivier Ginon* (and the companies they control: Le Grand Rey and La Ferme d’Anna) holds 72.25% of GL events' share capital and 81.67% of the voting rights. </a:t>
            </a:r>
          </a:p>
        </p:txBody>
      </p:sp>
      <p:sp>
        <p:nvSpPr>
          <p:cNvPr id="7" name="Espace réservé du contenu 2">
            <a:extLst>
              <a:ext uri="{FF2B5EF4-FFF2-40B4-BE49-F238E27FC236}">
                <a16:creationId xmlns:a16="http://schemas.microsoft.com/office/drawing/2014/main" id="{949A0C27-D871-4720-8522-4F608421100F}"/>
              </a:ext>
            </a:extLst>
          </p:cNvPr>
          <p:cNvSpPr txBox="1">
            <a:spLocks/>
          </p:cNvSpPr>
          <p:nvPr/>
        </p:nvSpPr>
        <p:spPr>
          <a:xfrm>
            <a:off x="4444410" y="1377654"/>
            <a:ext cx="4414865" cy="3546927"/>
          </a:xfrm>
          <a:prstGeom prst="rect">
            <a:avLst/>
          </a:prstGeom>
          <a:ln>
            <a:noFill/>
          </a:ln>
        </p:spPr>
        <p:txBody>
          <a:bodyPr vert="horz" lIns="91440" tIns="45720" rIns="91440" bIns="45720" rtlCol="0">
            <a:noAutofit/>
          </a:bodyPr>
          <a:lstStyle>
            <a:lvl1pPr marL="171450" indent="-171450" algn="l" defTabSz="685800" rtl="0" eaLnBrk="1" latinLnBrk="0" hangingPunct="1">
              <a:lnSpc>
                <a:spcPct val="90000"/>
              </a:lnSpc>
              <a:spcBef>
                <a:spcPts val="750"/>
              </a:spcBef>
              <a:buClr>
                <a:srgbClr val="FF0000"/>
              </a:buClr>
              <a:buFont typeface="Wingdings" panose="05000000000000000000" pitchFamily="2" charset="2"/>
              <a:buChar char="§"/>
              <a:defRPr sz="1800" kern="1200">
                <a:solidFill>
                  <a:schemeClr val="accent1">
                    <a:lumMod val="50000"/>
                  </a:schemeClr>
                </a:solidFill>
                <a:latin typeface="+mn-lt"/>
                <a:ea typeface="+mn-ea"/>
                <a:cs typeface="+mn-cs"/>
              </a:defRPr>
            </a:lvl1pPr>
            <a:lvl2pPr marL="514350" indent="-171450" algn="l" defTabSz="685800" rtl="0" eaLnBrk="1" latinLnBrk="0" hangingPunct="1">
              <a:lnSpc>
                <a:spcPct val="90000"/>
              </a:lnSpc>
              <a:spcBef>
                <a:spcPts val="375"/>
              </a:spcBef>
              <a:buClr>
                <a:srgbClr val="FF0000"/>
              </a:buClr>
              <a:buSzPct val="90000"/>
              <a:buFont typeface="Arial" panose="020B0604020202020204" pitchFamily="34" charset="0"/>
              <a:buChar char="•"/>
              <a:defRPr sz="1600" kern="1200">
                <a:solidFill>
                  <a:srgbClr val="002060"/>
                </a:solidFill>
                <a:latin typeface="+mn-lt"/>
                <a:ea typeface="+mn-ea"/>
                <a:cs typeface="+mn-cs"/>
              </a:defRPr>
            </a:lvl2pPr>
            <a:lvl3pPr marL="857250" indent="-171450" algn="l" defTabSz="685800" rtl="0" eaLnBrk="1" latinLnBrk="0" hangingPunct="1">
              <a:lnSpc>
                <a:spcPct val="90000"/>
              </a:lnSpc>
              <a:spcBef>
                <a:spcPts val="375"/>
              </a:spcBef>
              <a:buClr>
                <a:srgbClr val="FF0000"/>
              </a:buClr>
              <a:buSzPct val="60000"/>
              <a:buFont typeface="Wingdings" panose="05000000000000000000" pitchFamily="2" charset="2"/>
              <a:buChar char="ü"/>
              <a:defRPr sz="1600" kern="1200">
                <a:solidFill>
                  <a:srgbClr val="002060"/>
                </a:solidFill>
                <a:latin typeface="+mn-lt"/>
                <a:ea typeface="+mn-ea"/>
                <a:cs typeface="+mn-cs"/>
              </a:defRPr>
            </a:lvl3pPr>
            <a:lvl4pPr marL="1200150" indent="-171450" algn="l" defTabSz="685800" rtl="0" eaLnBrk="1" latinLnBrk="0" hangingPunct="1">
              <a:lnSpc>
                <a:spcPct val="90000"/>
              </a:lnSpc>
              <a:spcBef>
                <a:spcPts val="375"/>
              </a:spcBef>
              <a:buClr>
                <a:srgbClr val="FF0000"/>
              </a:buClr>
              <a:buSzPct val="50000"/>
              <a:buFont typeface="Courier New" panose="02070309020205020404" pitchFamily="49" charset="0"/>
              <a:buChar char="o"/>
              <a:defRPr sz="1400" kern="1200">
                <a:solidFill>
                  <a:srgbClr val="002060"/>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542925" lvl="2" indent="-180975" algn="just" fontAlgn="base">
              <a:spcBef>
                <a:spcPts val="1000"/>
              </a:spcBef>
              <a:spcAft>
                <a:spcPct val="0"/>
              </a:spcAft>
              <a:buFont typeface="Arial" panose="020B0604020202020204" pitchFamily="34" charset="0"/>
              <a:buChar char="•"/>
              <a:defRPr/>
            </a:pPr>
            <a:r>
              <a:rPr lang="en-GB" sz="1500" dirty="0"/>
              <a:t>Number of shares 29,982,787 (at 30/06/2021)</a:t>
            </a:r>
          </a:p>
          <a:p>
            <a:pPr marL="542925" lvl="2" indent="-180975" algn="just" fontAlgn="base">
              <a:spcBef>
                <a:spcPts val="1000"/>
              </a:spcBef>
              <a:spcAft>
                <a:spcPct val="0"/>
              </a:spcAft>
              <a:buFont typeface="Arial" panose="020B0604020202020204" pitchFamily="34" charset="0"/>
              <a:buChar char="•"/>
              <a:defRPr/>
            </a:pPr>
            <a:r>
              <a:rPr lang="en-GB" sz="1500" dirty="0"/>
              <a:t>LEI: 9695002PXZMQNBPY2P44</a:t>
            </a:r>
          </a:p>
          <a:p>
            <a:pPr marL="542925" lvl="2" indent="-180975" algn="just" fontAlgn="base">
              <a:spcBef>
                <a:spcPts val="1000"/>
              </a:spcBef>
              <a:spcAft>
                <a:spcPct val="0"/>
              </a:spcAft>
              <a:buFont typeface="Arial" panose="020B0604020202020204" pitchFamily="34" charset="0"/>
              <a:buChar char="•"/>
              <a:defRPr/>
            </a:pPr>
            <a:r>
              <a:rPr lang="en-GB" sz="1500" dirty="0"/>
              <a:t>ISIN code: FR0000066672  </a:t>
            </a:r>
          </a:p>
          <a:p>
            <a:pPr marL="542925" lvl="2" indent="-180975" algn="just" fontAlgn="base">
              <a:spcBef>
                <a:spcPts val="1000"/>
              </a:spcBef>
              <a:spcAft>
                <a:spcPct val="0"/>
              </a:spcAft>
              <a:buFont typeface="Arial" panose="020B0604020202020204" pitchFamily="34" charset="0"/>
              <a:buChar char="•"/>
              <a:defRPr/>
            </a:pPr>
            <a:r>
              <a:rPr lang="en-GB" sz="1500" dirty="0"/>
              <a:t>SYMBOL: GLO</a:t>
            </a:r>
          </a:p>
          <a:p>
            <a:pPr marL="542925" lvl="2" indent="-180975" algn="just" fontAlgn="base">
              <a:spcBef>
                <a:spcPts val="1000"/>
              </a:spcBef>
              <a:spcAft>
                <a:spcPct val="0"/>
              </a:spcAft>
              <a:buFont typeface="Arial" panose="020B0604020202020204" pitchFamily="34" charset="0"/>
              <a:buChar char="•"/>
              <a:defRPr/>
            </a:pPr>
            <a:r>
              <a:rPr lang="en-GB" sz="1500" dirty="0"/>
              <a:t>Main index: CAC All shares</a:t>
            </a:r>
          </a:p>
          <a:p>
            <a:pPr marL="542925" lvl="2" indent="-180975" algn="just" fontAlgn="base">
              <a:spcBef>
                <a:spcPts val="1000"/>
              </a:spcBef>
              <a:spcAft>
                <a:spcPct val="0"/>
              </a:spcAft>
              <a:buFont typeface="Arial" panose="020B0604020202020204" pitchFamily="34" charset="0"/>
              <a:buChar char="•"/>
              <a:defRPr/>
            </a:pPr>
            <a:r>
              <a:rPr lang="en-GB" sz="1500" dirty="0"/>
              <a:t>Market: COMPARTMENT B (mid-caps) (EURONEXT PARIS)</a:t>
            </a:r>
          </a:p>
          <a:p>
            <a:pPr marL="542925" lvl="2" indent="-180975" algn="just" fontAlgn="base">
              <a:spcBef>
                <a:spcPts val="1000"/>
              </a:spcBef>
              <a:spcAft>
                <a:spcPct val="0"/>
              </a:spcAft>
              <a:buFont typeface="Arial" panose="020B0604020202020204" pitchFamily="34" charset="0"/>
              <a:buChar char="•"/>
              <a:defRPr/>
            </a:pPr>
            <a:r>
              <a:rPr lang="en-GB" sz="1500" dirty="0"/>
              <a:t>Eligibility for French Personal Equity Savings Plans PEA/PEA-PME): Yes</a:t>
            </a:r>
          </a:p>
          <a:p>
            <a:pPr lvl="1" algn="just" fontAlgn="base">
              <a:lnSpc>
                <a:spcPct val="100000"/>
              </a:lnSpc>
              <a:spcBef>
                <a:spcPts val="600"/>
              </a:spcBef>
              <a:spcAft>
                <a:spcPct val="0"/>
              </a:spcAft>
              <a:defRPr/>
            </a:pPr>
            <a:endParaRPr lang="fr-FR" altLang="fr-FR" sz="1500" dirty="0">
              <a:solidFill>
                <a:schemeClr val="tx1"/>
              </a:solidFill>
            </a:endParaRPr>
          </a:p>
          <a:p>
            <a:pPr marL="342900" lvl="1" indent="0" algn="just" fontAlgn="base">
              <a:lnSpc>
                <a:spcPct val="100000"/>
              </a:lnSpc>
              <a:spcBef>
                <a:spcPts val="600"/>
              </a:spcBef>
              <a:spcAft>
                <a:spcPct val="0"/>
              </a:spcAft>
              <a:buNone/>
              <a:defRPr/>
            </a:pPr>
            <a:endParaRPr lang="fr-FR" altLang="fr-FR" sz="15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870" y="1377654"/>
            <a:ext cx="4108450" cy="2468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93898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5DF54B-3340-4C9C-A2BE-D37E886390ED}"/>
              </a:ext>
            </a:extLst>
          </p:cNvPr>
          <p:cNvSpPr txBox="1">
            <a:spLocks/>
          </p:cNvSpPr>
          <p:nvPr/>
        </p:nvSpPr>
        <p:spPr>
          <a:xfrm>
            <a:off x="5187415" y="2199911"/>
            <a:ext cx="3081095" cy="1041991"/>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ts val="3400"/>
              </a:lnSpc>
            </a:pPr>
            <a:r>
              <a:rPr lang="en-GB" sz="4000" cap="all" dirty="0">
                <a:solidFill>
                  <a:schemeClr val="bg1"/>
                </a:solidFill>
              </a:rPr>
              <a:t>THE GROUP’S</a:t>
            </a:r>
            <a:br>
              <a:rPr lang="en-GB" sz="4000" cap="all" dirty="0">
                <a:solidFill>
                  <a:schemeClr val="bg1"/>
                </a:solidFill>
              </a:rPr>
            </a:br>
            <a:r>
              <a:rPr lang="en-GB" sz="4000" cap="all" dirty="0">
                <a:solidFill>
                  <a:schemeClr val="bg1"/>
                </a:solidFill>
              </a:rPr>
              <a:t>3 BUSINESSES</a:t>
            </a:r>
            <a:br>
              <a:rPr lang="en-GB" sz="4000" cap="all" dirty="0">
                <a:solidFill>
                  <a:schemeClr val="bg1"/>
                </a:solidFill>
              </a:rPr>
            </a:br>
            <a:endParaRPr lang="en-GB" sz="4000" cap="all" dirty="0">
              <a:solidFill>
                <a:schemeClr val="bg1"/>
              </a:solidFill>
            </a:endParaRPr>
          </a:p>
        </p:txBody>
      </p:sp>
      <p:pic>
        <p:nvPicPr>
          <p:cNvPr id="3" name="Image 1">
            <a:extLst>
              <a:ext uri="{FF2B5EF4-FFF2-40B4-BE49-F238E27FC236}">
                <a16:creationId xmlns:a16="http://schemas.microsoft.com/office/drawing/2014/main" id="{0BD247C1-E814-44C2-BE7A-7D3192E467B0}"/>
              </a:ext>
            </a:extLst>
          </p:cNvPr>
          <p:cNvPicPr>
            <a:picLocks noChangeAspect="1"/>
          </p:cNvPicPr>
          <p:nvPr/>
        </p:nvPicPr>
        <p:blipFill>
          <a:blip r:embed="rId2"/>
          <a:srcRect/>
          <a:stretch>
            <a:fillRect/>
          </a:stretch>
        </p:blipFill>
        <p:spPr bwMode="auto">
          <a:xfrm>
            <a:off x="4834117" y="2244792"/>
            <a:ext cx="353298" cy="354374"/>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895910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E480DB2-0B48-47A8-9AEB-FA4833D970CC}"/>
              </a:ext>
            </a:extLst>
          </p:cNvPr>
          <p:cNvSpPr/>
          <p:nvPr/>
        </p:nvSpPr>
        <p:spPr>
          <a:xfrm>
            <a:off x="173355" y="1624648"/>
            <a:ext cx="2346854" cy="1482457"/>
          </a:xfrm>
          <a:prstGeom prst="rect">
            <a:avLst/>
          </a:prstGeom>
        </p:spPr>
        <p:txBody>
          <a:bodyPr wrap="square">
            <a:spAutoFit/>
          </a:bodyPr>
          <a:lstStyle/>
          <a:p>
            <a:pPr marL="0" lvl="1">
              <a:spcBef>
                <a:spcPts val="200"/>
              </a:spcBef>
              <a:spcAft>
                <a:spcPts val="200"/>
              </a:spcAft>
              <a:buClr>
                <a:schemeClr val="accent2"/>
              </a:buClr>
              <a:defRPr/>
            </a:pPr>
            <a:r>
              <a:rPr lang="en-GB" sz="1100" dirty="0">
                <a:solidFill>
                  <a:prstClr val="black"/>
                </a:solidFill>
                <a:latin typeface="Montserrat" panose="00000500000000000000" pitchFamily="2" charset="0"/>
                <a:ea typeface="Verdana" panose="020B0604030504040204" pitchFamily="34" charset="0"/>
                <a:cs typeface="Verdana" panose="020B0604030504040204" pitchFamily="34" charset="0"/>
              </a:rPr>
              <a:t>Organising committee</a:t>
            </a:r>
          </a:p>
          <a:p>
            <a:pPr marL="0" lvl="1">
              <a:spcBef>
                <a:spcPts val="200"/>
              </a:spcBef>
              <a:spcAft>
                <a:spcPts val="200"/>
              </a:spcAft>
              <a:buClr>
                <a:schemeClr val="accent2"/>
              </a:buClr>
              <a:defRPr/>
            </a:pPr>
            <a:r>
              <a:rPr lang="en-GB" sz="1100" dirty="0">
                <a:solidFill>
                  <a:prstClr val="black"/>
                </a:solidFill>
                <a:latin typeface="Montserrat" panose="00000500000000000000" pitchFamily="2" charset="0"/>
                <a:ea typeface="Verdana" panose="020B0604030504040204" pitchFamily="34" charset="0"/>
                <a:cs typeface="Verdana" panose="020B0604030504040204" pitchFamily="34" charset="0"/>
              </a:rPr>
              <a:t>Local and regional governments</a:t>
            </a:r>
          </a:p>
          <a:p>
            <a:pPr marL="0" lvl="1">
              <a:spcBef>
                <a:spcPts val="200"/>
              </a:spcBef>
              <a:spcAft>
                <a:spcPts val="200"/>
              </a:spcAft>
              <a:buClr>
                <a:schemeClr val="accent2"/>
              </a:buClr>
              <a:defRPr/>
            </a:pPr>
            <a:r>
              <a:rPr lang="en-GB" sz="1100" dirty="0">
                <a:solidFill>
                  <a:prstClr val="black"/>
                </a:solidFill>
                <a:latin typeface="Montserrat" panose="00000500000000000000" pitchFamily="2" charset="0"/>
                <a:ea typeface="Verdana" panose="020B0604030504040204" pitchFamily="34" charset="0"/>
                <a:cs typeface="Verdana" panose="020B0604030504040204" pitchFamily="34" charset="0"/>
              </a:rPr>
              <a:t>Key accounts</a:t>
            </a:r>
          </a:p>
          <a:p>
            <a:pPr marL="0" lvl="1">
              <a:spcBef>
                <a:spcPts val="200"/>
              </a:spcBef>
              <a:spcAft>
                <a:spcPts val="200"/>
              </a:spcAft>
              <a:buClr>
                <a:schemeClr val="accent2"/>
              </a:buClr>
              <a:defRPr/>
            </a:pPr>
            <a:r>
              <a:rPr lang="en-GB" sz="1100" dirty="0">
                <a:solidFill>
                  <a:prstClr val="black"/>
                </a:solidFill>
                <a:latin typeface="Montserrat" panose="00000500000000000000" pitchFamily="2" charset="0"/>
                <a:ea typeface="Verdana" panose="020B0604030504040204" pitchFamily="34" charset="0"/>
                <a:cs typeface="Verdana" panose="020B0604030504040204" pitchFamily="34" charset="0"/>
              </a:rPr>
              <a:t>Companies and community-based organisations</a:t>
            </a:r>
          </a:p>
          <a:p>
            <a:pPr marL="0" lvl="1">
              <a:spcBef>
                <a:spcPts val="200"/>
              </a:spcBef>
              <a:spcAft>
                <a:spcPts val="200"/>
              </a:spcAft>
              <a:buClr>
                <a:schemeClr val="accent2"/>
              </a:buClr>
              <a:defRPr/>
            </a:pPr>
            <a:r>
              <a:rPr lang="en-GB" sz="1100" dirty="0">
                <a:solidFill>
                  <a:prstClr val="black"/>
                </a:solidFill>
                <a:latin typeface="Montserrat" panose="00000500000000000000" pitchFamily="2" charset="0"/>
                <a:ea typeface="Verdana" panose="020B0604030504040204" pitchFamily="34" charset="0"/>
                <a:cs typeface="Verdana" panose="020B0604030504040204" pitchFamily="34" charset="0"/>
              </a:rPr>
              <a:t>General public</a:t>
            </a:r>
          </a:p>
        </p:txBody>
      </p:sp>
      <p:sp>
        <p:nvSpPr>
          <p:cNvPr id="52" name="ZoneTexte 51">
            <a:extLst>
              <a:ext uri="{FF2B5EF4-FFF2-40B4-BE49-F238E27FC236}">
                <a16:creationId xmlns:a16="http://schemas.microsoft.com/office/drawing/2014/main" id="{34D31B20-56F0-4913-B6BC-2B227D5F1B7B}"/>
              </a:ext>
            </a:extLst>
          </p:cNvPr>
          <p:cNvSpPr txBox="1"/>
          <p:nvPr/>
        </p:nvSpPr>
        <p:spPr>
          <a:xfrm>
            <a:off x="173355" y="1220918"/>
            <a:ext cx="3993799" cy="261610"/>
          </a:xfrm>
          <a:prstGeom prst="rect">
            <a:avLst/>
          </a:prstGeom>
          <a:noFill/>
        </p:spPr>
        <p:txBody>
          <a:bodyPr wrap="square" rtlCol="0">
            <a:spAutoFit/>
          </a:bodyPr>
          <a:lstStyle/>
          <a:p>
            <a:r>
              <a:rPr lang="en-GB" sz="1050" b="1" dirty="0">
                <a:latin typeface="Montserrat" panose="00000500000000000000" pitchFamily="2" charset="0"/>
              </a:rPr>
              <a:t>Multicultural and international</a:t>
            </a:r>
          </a:p>
        </p:txBody>
      </p:sp>
      <p:sp>
        <p:nvSpPr>
          <p:cNvPr id="7" name="ZoneTexte 6">
            <a:extLst>
              <a:ext uri="{FF2B5EF4-FFF2-40B4-BE49-F238E27FC236}">
                <a16:creationId xmlns:a16="http://schemas.microsoft.com/office/drawing/2014/main" id="{8E927FBC-7168-49EA-9A25-361174461319}"/>
              </a:ext>
            </a:extLst>
          </p:cNvPr>
          <p:cNvSpPr txBox="1"/>
          <p:nvPr/>
        </p:nvSpPr>
        <p:spPr>
          <a:xfrm>
            <a:off x="173355" y="924618"/>
            <a:ext cx="3359902" cy="323165"/>
          </a:xfrm>
          <a:prstGeom prst="rect">
            <a:avLst/>
          </a:prstGeom>
          <a:noFill/>
        </p:spPr>
        <p:txBody>
          <a:bodyPr wrap="square" rtlCol="0">
            <a:spAutoFit/>
          </a:bodyPr>
          <a:lstStyle/>
          <a:p>
            <a:r>
              <a:rPr lang="en-GB" sz="1500" dirty="0">
                <a:solidFill>
                  <a:srgbClr val="FF0000"/>
                </a:solidFill>
                <a:latin typeface="Montserrat" panose="00000500000000000000" pitchFamily="2" charset="0"/>
              </a:rPr>
              <a:t>CUSTOMER PROFILE:</a:t>
            </a:r>
          </a:p>
        </p:txBody>
      </p:sp>
      <p:sp>
        <p:nvSpPr>
          <p:cNvPr id="44" name="ZoneTexte 43">
            <a:extLst>
              <a:ext uri="{FF2B5EF4-FFF2-40B4-BE49-F238E27FC236}">
                <a16:creationId xmlns:a16="http://schemas.microsoft.com/office/drawing/2014/main" id="{24B8DA98-64BF-42BD-A399-FE3D3CF9706B}"/>
              </a:ext>
            </a:extLst>
          </p:cNvPr>
          <p:cNvSpPr txBox="1"/>
          <p:nvPr/>
        </p:nvSpPr>
        <p:spPr>
          <a:xfrm>
            <a:off x="6155871" y="1578481"/>
            <a:ext cx="2889453" cy="1236236"/>
          </a:xfrm>
          <a:prstGeom prst="rect">
            <a:avLst/>
          </a:prstGeom>
          <a:noFill/>
        </p:spPr>
        <p:txBody>
          <a:bodyPr wrap="square" rtlCol="0">
            <a:spAutoFit/>
          </a:bodyPr>
          <a:lstStyle/>
          <a:p>
            <a:pPr>
              <a:spcAft>
                <a:spcPts val="200"/>
              </a:spcAft>
            </a:pPr>
            <a:r>
              <a:rPr lang="en-GB" sz="1100" dirty="0">
                <a:latin typeface="Montserrat" panose="00000500000000000000" pitchFamily="2" charset="0"/>
              </a:rPr>
              <a:t>Congresses and seminars</a:t>
            </a:r>
          </a:p>
          <a:p>
            <a:pPr>
              <a:spcAft>
                <a:spcPts val="200"/>
              </a:spcAft>
            </a:pPr>
            <a:r>
              <a:rPr lang="en-GB" sz="1100" dirty="0">
                <a:latin typeface="Montserrat" panose="00000500000000000000" pitchFamily="2" charset="0"/>
              </a:rPr>
              <a:t>Digital events</a:t>
            </a:r>
          </a:p>
          <a:p>
            <a:pPr>
              <a:spcAft>
                <a:spcPts val="200"/>
              </a:spcAft>
            </a:pPr>
            <a:r>
              <a:rPr lang="en-GB" sz="1100" dirty="0">
                <a:latin typeface="Montserrat" panose="00000500000000000000" pitchFamily="2" charset="0"/>
              </a:rPr>
              <a:t>Sports events</a:t>
            </a:r>
          </a:p>
          <a:p>
            <a:pPr>
              <a:spcAft>
                <a:spcPts val="200"/>
              </a:spcAft>
            </a:pPr>
            <a:r>
              <a:rPr lang="en-GB" sz="1100" dirty="0">
                <a:latin typeface="Montserrat" panose="00000500000000000000" pitchFamily="2" charset="0"/>
              </a:rPr>
              <a:t>Exhibitions and fairs </a:t>
            </a:r>
          </a:p>
          <a:p>
            <a:pPr>
              <a:spcAft>
                <a:spcPts val="200"/>
              </a:spcAft>
            </a:pPr>
            <a:r>
              <a:rPr lang="en-GB" sz="1100" dirty="0">
                <a:latin typeface="Montserrat" panose="00000500000000000000" pitchFamily="2" charset="0"/>
              </a:rPr>
              <a:t>Conventions</a:t>
            </a:r>
          </a:p>
          <a:p>
            <a:pPr>
              <a:spcAft>
                <a:spcPts val="200"/>
              </a:spcAft>
            </a:pPr>
            <a:r>
              <a:rPr lang="en-GB" sz="1100" dirty="0">
                <a:latin typeface="Montserrat" panose="00000500000000000000" pitchFamily="2" charset="0"/>
              </a:rPr>
              <a:t>Construction I Long-term leases</a:t>
            </a:r>
          </a:p>
        </p:txBody>
      </p:sp>
      <p:sp>
        <p:nvSpPr>
          <p:cNvPr id="10" name="Rectangle 9">
            <a:extLst>
              <a:ext uri="{FF2B5EF4-FFF2-40B4-BE49-F238E27FC236}">
                <a16:creationId xmlns:a16="http://schemas.microsoft.com/office/drawing/2014/main" id="{282872BA-ED30-49F5-9523-5CA7BE226437}"/>
              </a:ext>
            </a:extLst>
          </p:cNvPr>
          <p:cNvSpPr/>
          <p:nvPr/>
        </p:nvSpPr>
        <p:spPr>
          <a:xfrm>
            <a:off x="6069926" y="924618"/>
            <a:ext cx="2889453" cy="323165"/>
          </a:xfrm>
          <a:prstGeom prst="rect">
            <a:avLst/>
          </a:prstGeom>
          <a:noFill/>
        </p:spPr>
        <p:txBody>
          <a:bodyPr wrap="square" rtlCol="0">
            <a:spAutoFit/>
          </a:bodyPr>
          <a:lstStyle/>
          <a:p>
            <a:r>
              <a:rPr lang="en-GB" sz="1500" dirty="0">
                <a:solidFill>
                  <a:srgbClr val="FF0000"/>
                </a:solidFill>
                <a:latin typeface="Montserrat" panose="00000500000000000000" pitchFamily="2" charset="0"/>
              </a:rPr>
              <a:t>EVENT PROFILE: </a:t>
            </a:r>
          </a:p>
        </p:txBody>
      </p:sp>
      <p:sp>
        <p:nvSpPr>
          <p:cNvPr id="65" name="ZoneTexte 64">
            <a:extLst>
              <a:ext uri="{FF2B5EF4-FFF2-40B4-BE49-F238E27FC236}">
                <a16:creationId xmlns:a16="http://schemas.microsoft.com/office/drawing/2014/main" id="{DFC86728-38C2-4B34-986B-C410F437A14B}"/>
              </a:ext>
            </a:extLst>
          </p:cNvPr>
          <p:cNvSpPr txBox="1"/>
          <p:nvPr/>
        </p:nvSpPr>
        <p:spPr>
          <a:xfrm>
            <a:off x="6111836" y="1220918"/>
            <a:ext cx="1742785" cy="253916"/>
          </a:xfrm>
          <a:prstGeom prst="rect">
            <a:avLst/>
          </a:prstGeom>
          <a:noFill/>
        </p:spPr>
        <p:txBody>
          <a:bodyPr wrap="square" rtlCol="0">
            <a:spAutoFit/>
          </a:bodyPr>
          <a:lstStyle/>
          <a:p>
            <a:r>
              <a:rPr lang="en-GB" sz="1050" b="1" dirty="0">
                <a:latin typeface="Montserrat" panose="00000500000000000000" pitchFamily="2" charset="0"/>
              </a:rPr>
              <a:t>Varied and diverse</a:t>
            </a:r>
          </a:p>
        </p:txBody>
      </p:sp>
      <p:sp>
        <p:nvSpPr>
          <p:cNvPr id="69" name="Titre 1">
            <a:extLst>
              <a:ext uri="{FF2B5EF4-FFF2-40B4-BE49-F238E27FC236}">
                <a16:creationId xmlns:a16="http://schemas.microsoft.com/office/drawing/2014/main" id="{846499EA-647A-4D53-A162-B397763EC343}"/>
              </a:ext>
            </a:extLst>
          </p:cNvPr>
          <p:cNvSpPr txBox="1">
            <a:spLocks/>
          </p:cNvSpPr>
          <p:nvPr/>
        </p:nvSpPr>
        <p:spPr bwMode="auto">
          <a:xfrm>
            <a:off x="247044" y="249090"/>
            <a:ext cx="8530856" cy="6015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fr-FR"/>
            </a:defPPr>
            <a:lvl1pPr algn="ctr" defTabSz="457200">
              <a:lnSpc>
                <a:spcPts val="2616"/>
              </a:lnSpc>
              <a:defRPr sz="2500" cap="all">
                <a:solidFill>
                  <a:prstClr val="white"/>
                </a:solidFill>
                <a:latin typeface="Montserrat" panose="00000500000000000000" pitchFamily="2" charset="0"/>
              </a:defRPr>
            </a:lvl1pPr>
            <a:lvl2pPr algn="ctr" defTabSz="457200">
              <a:defRPr sz="4400">
                <a:latin typeface="Calibri" charset="0"/>
                <a:cs typeface="MS PGothic" charset="0"/>
              </a:defRPr>
            </a:lvl2pPr>
            <a:lvl3pPr algn="ctr" defTabSz="457200">
              <a:defRPr sz="4400">
                <a:latin typeface="Calibri" charset="0"/>
                <a:cs typeface="MS PGothic" charset="0"/>
              </a:defRPr>
            </a:lvl3pPr>
            <a:lvl4pPr algn="ctr" defTabSz="457200">
              <a:defRPr sz="4400">
                <a:latin typeface="Calibri" charset="0"/>
                <a:cs typeface="MS PGothic" charset="0"/>
              </a:defRPr>
            </a:lvl4pPr>
            <a:lvl5pPr algn="ctr" defTabSz="457200">
              <a:defRPr sz="4400">
                <a:latin typeface="Calibri" charset="0"/>
                <a:cs typeface="MS PGothic" charset="0"/>
              </a:defRPr>
            </a:lvl5pPr>
            <a:lvl6pPr marL="457200" algn="ctr" defTabSz="457200" fontAlgn="base">
              <a:spcBef>
                <a:spcPct val="0"/>
              </a:spcBef>
              <a:spcAft>
                <a:spcPct val="0"/>
              </a:spcAft>
              <a:defRPr sz="4400">
                <a:latin typeface="Calibri" charset="0"/>
                <a:ea typeface="ＭＳ Ｐゴシック" charset="0"/>
                <a:cs typeface="ＭＳ Ｐゴシック" charset="0"/>
              </a:defRPr>
            </a:lvl6pPr>
            <a:lvl7pPr marL="914400" algn="ctr" defTabSz="457200" fontAlgn="base">
              <a:spcBef>
                <a:spcPct val="0"/>
              </a:spcBef>
              <a:spcAft>
                <a:spcPct val="0"/>
              </a:spcAft>
              <a:defRPr sz="4400">
                <a:latin typeface="Calibri" charset="0"/>
                <a:ea typeface="ＭＳ Ｐゴシック" charset="0"/>
                <a:cs typeface="ＭＳ Ｐゴシック" charset="0"/>
              </a:defRPr>
            </a:lvl7pPr>
            <a:lvl8pPr marL="1371600" algn="ctr" defTabSz="457200" fontAlgn="base">
              <a:spcBef>
                <a:spcPct val="0"/>
              </a:spcBef>
              <a:spcAft>
                <a:spcPct val="0"/>
              </a:spcAft>
              <a:defRPr sz="4400">
                <a:latin typeface="Calibri" charset="0"/>
                <a:ea typeface="ＭＳ Ｐゴシック" charset="0"/>
                <a:cs typeface="ＭＳ Ｐゴシック" charset="0"/>
              </a:defRPr>
            </a:lvl8pPr>
            <a:lvl9pPr marL="1828800" algn="ctr" defTabSz="457200" fontAlgn="base">
              <a:spcBef>
                <a:spcPct val="0"/>
              </a:spcBef>
              <a:spcAft>
                <a:spcPct val="0"/>
              </a:spcAft>
              <a:defRPr sz="4400">
                <a:latin typeface="Calibri" charset="0"/>
                <a:ea typeface="ＭＳ Ｐゴシック" charset="0"/>
                <a:cs typeface="ＭＳ Ｐゴシック" charset="0"/>
              </a:defRPr>
            </a:lvl9pPr>
          </a:lstStyle>
          <a:p>
            <a:r>
              <a:rPr lang="en-GB" sz="3200" dirty="0">
                <a:solidFill>
                  <a:schemeClr val="bg1"/>
                </a:solidFill>
                <a:latin typeface="+mj-lt"/>
                <a:ea typeface="+mj-ea"/>
                <a:cs typeface="+mj-cs"/>
              </a:rPr>
              <a:t>GL events LIVE</a:t>
            </a:r>
          </a:p>
        </p:txBody>
      </p:sp>
      <p:sp>
        <p:nvSpPr>
          <p:cNvPr id="47" name="ZoneTexte 46">
            <a:extLst>
              <a:ext uri="{FF2B5EF4-FFF2-40B4-BE49-F238E27FC236}">
                <a16:creationId xmlns:a16="http://schemas.microsoft.com/office/drawing/2014/main" id="{AD550FF1-93F2-4006-A413-9EB04FB3DA20}"/>
              </a:ext>
            </a:extLst>
          </p:cNvPr>
          <p:cNvSpPr txBox="1"/>
          <p:nvPr/>
        </p:nvSpPr>
        <p:spPr>
          <a:xfrm>
            <a:off x="552819" y="3297060"/>
            <a:ext cx="7938309" cy="369332"/>
          </a:xfrm>
          <a:prstGeom prst="rect">
            <a:avLst/>
          </a:prstGeom>
          <a:noFill/>
        </p:spPr>
        <p:txBody>
          <a:bodyPr wrap="square" rtlCol="0">
            <a:spAutoFit/>
          </a:bodyPr>
          <a:lstStyle/>
          <a:p>
            <a:pPr algn="ctr"/>
            <a:r>
              <a:rPr lang="en-GB" sz="1800" dirty="0">
                <a:solidFill>
                  <a:srgbClr val="FF0000"/>
                </a:solidFill>
                <a:latin typeface="Montserrat" panose="00000500000000000000" pitchFamily="2" charset="0"/>
              </a:rPr>
              <a:t>THE DEPLOYMENT OF ASSETS AND COMPETENCIES</a:t>
            </a:r>
          </a:p>
        </p:txBody>
      </p:sp>
      <p:sp>
        <p:nvSpPr>
          <p:cNvPr id="49" name="ZoneTexte 48">
            <a:extLst>
              <a:ext uri="{FF2B5EF4-FFF2-40B4-BE49-F238E27FC236}">
                <a16:creationId xmlns:a16="http://schemas.microsoft.com/office/drawing/2014/main" id="{C23BB49E-F18D-4969-81EF-B3D8C252F029}"/>
              </a:ext>
            </a:extLst>
          </p:cNvPr>
          <p:cNvSpPr txBox="1"/>
          <p:nvPr/>
        </p:nvSpPr>
        <p:spPr>
          <a:xfrm>
            <a:off x="2630320" y="1224765"/>
            <a:ext cx="3481516" cy="256684"/>
          </a:xfrm>
          <a:prstGeom prst="rect">
            <a:avLst/>
          </a:prstGeom>
          <a:noFill/>
        </p:spPr>
        <p:txBody>
          <a:bodyPr wrap="square" rtlCol="0">
            <a:spAutoFit/>
          </a:bodyPr>
          <a:lstStyle/>
          <a:p>
            <a:pPr algn="ctr"/>
            <a:r>
              <a:rPr lang="en-GB" sz="1050" b="1" dirty="0">
                <a:latin typeface="Montserrat" panose="00000500000000000000" pitchFamily="2" charset="0"/>
              </a:rPr>
              <a:t>GL events Live’s operational teams</a:t>
            </a:r>
          </a:p>
        </p:txBody>
      </p:sp>
      <p:pic>
        <p:nvPicPr>
          <p:cNvPr id="2" name="Image 1">
            <a:extLst>
              <a:ext uri="{FF2B5EF4-FFF2-40B4-BE49-F238E27FC236}">
                <a16:creationId xmlns:a16="http://schemas.microsoft.com/office/drawing/2014/main" id="{B800E69E-2644-4BC2-BCF3-F3E785B0A22C}"/>
              </a:ext>
            </a:extLst>
          </p:cNvPr>
          <p:cNvPicPr>
            <a:picLocks noChangeAspect="1"/>
          </p:cNvPicPr>
          <p:nvPr/>
        </p:nvPicPr>
        <p:blipFill>
          <a:blip r:embed="rId2" cstate="print">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tretch>
            <a:fillRect/>
          </a:stretch>
        </p:blipFill>
        <p:spPr>
          <a:xfrm>
            <a:off x="3791722" y="3692267"/>
            <a:ext cx="1407906" cy="886856"/>
          </a:xfrm>
          <a:prstGeom prst="rect">
            <a:avLst/>
          </a:prstGeom>
        </p:spPr>
      </p:pic>
      <p:pic>
        <p:nvPicPr>
          <p:cNvPr id="9" name="Image 8">
            <a:extLst>
              <a:ext uri="{FF2B5EF4-FFF2-40B4-BE49-F238E27FC236}">
                <a16:creationId xmlns:a16="http://schemas.microsoft.com/office/drawing/2014/main" id="{56AC33D1-567C-4978-BC03-9795006835B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56452" y="3691313"/>
            <a:ext cx="865181" cy="886856"/>
          </a:xfrm>
          <a:prstGeom prst="rect">
            <a:avLst/>
          </a:prstGeom>
        </p:spPr>
      </p:pic>
      <p:pic>
        <p:nvPicPr>
          <p:cNvPr id="16" name="Image 15" descr="Une image contenant bâtiment, intérieur, plafond, bagage&#10;&#10;Description générée automatiquement">
            <a:extLst>
              <a:ext uri="{FF2B5EF4-FFF2-40B4-BE49-F238E27FC236}">
                <a16:creationId xmlns:a16="http://schemas.microsoft.com/office/drawing/2014/main" id="{8CDE0818-541A-4611-B23D-5009B51EFCF5}"/>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a:ext>
            </a:extLst>
          </a:blip>
          <a:srcRect/>
          <a:stretch/>
        </p:blipFill>
        <p:spPr>
          <a:xfrm>
            <a:off x="1973330" y="3692594"/>
            <a:ext cx="1817372" cy="885823"/>
          </a:xfrm>
          <a:prstGeom prst="rect">
            <a:avLst/>
          </a:prstGeom>
        </p:spPr>
      </p:pic>
      <p:pic>
        <p:nvPicPr>
          <p:cNvPr id="18" name="Image 17">
            <a:extLst>
              <a:ext uri="{FF2B5EF4-FFF2-40B4-BE49-F238E27FC236}">
                <a16:creationId xmlns:a16="http://schemas.microsoft.com/office/drawing/2014/main" id="{B76BB918-DA3E-4BBE-A9A4-9F331387FC7A}"/>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6721633" y="3690942"/>
            <a:ext cx="1769495" cy="888166"/>
          </a:xfrm>
          <a:prstGeom prst="rect">
            <a:avLst/>
          </a:prstGeom>
        </p:spPr>
      </p:pic>
      <p:pic>
        <p:nvPicPr>
          <p:cNvPr id="21" name="Image 20">
            <a:extLst>
              <a:ext uri="{FF2B5EF4-FFF2-40B4-BE49-F238E27FC236}">
                <a16:creationId xmlns:a16="http://schemas.microsoft.com/office/drawing/2014/main" id="{F7E6B157-3961-4761-9EF3-A102D2EAEAB6}"/>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3883" y="3695948"/>
            <a:ext cx="1239447" cy="883092"/>
          </a:xfrm>
          <a:prstGeom prst="rect">
            <a:avLst/>
          </a:prstGeom>
        </p:spPr>
      </p:pic>
      <p:sp>
        <p:nvSpPr>
          <p:cNvPr id="23" name="Rectangle 22">
            <a:extLst>
              <a:ext uri="{FF2B5EF4-FFF2-40B4-BE49-F238E27FC236}">
                <a16:creationId xmlns:a16="http://schemas.microsoft.com/office/drawing/2014/main" id="{BD3F6F55-4E47-4DE5-AAFB-674441E35C09}"/>
              </a:ext>
            </a:extLst>
          </p:cNvPr>
          <p:cNvSpPr/>
          <p:nvPr/>
        </p:nvSpPr>
        <p:spPr>
          <a:xfrm>
            <a:off x="733882" y="4584562"/>
            <a:ext cx="1238427" cy="161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b="1" dirty="0">
                <a:solidFill>
                  <a:schemeClr val="tx1"/>
                </a:solidFill>
                <a:latin typeface="Montserrat" panose="00000500000000000000" pitchFamily="2" charset="0"/>
              </a:rPr>
              <a:t>Tents</a:t>
            </a:r>
          </a:p>
        </p:txBody>
      </p:sp>
      <p:sp>
        <p:nvSpPr>
          <p:cNvPr id="53" name="Rectangle 52">
            <a:extLst>
              <a:ext uri="{FF2B5EF4-FFF2-40B4-BE49-F238E27FC236}">
                <a16:creationId xmlns:a16="http://schemas.microsoft.com/office/drawing/2014/main" id="{2EBB3FF8-A46D-433E-BF44-81485791E0FA}"/>
              </a:ext>
            </a:extLst>
          </p:cNvPr>
          <p:cNvSpPr/>
          <p:nvPr/>
        </p:nvSpPr>
        <p:spPr>
          <a:xfrm>
            <a:off x="1973839" y="4584562"/>
            <a:ext cx="1816862" cy="161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b="1" dirty="0">
                <a:solidFill>
                  <a:schemeClr val="tx1"/>
                </a:solidFill>
                <a:latin typeface="Montserrat" panose="00000500000000000000" pitchFamily="2" charset="0"/>
              </a:rPr>
              <a:t>Signage, audio-visual</a:t>
            </a:r>
          </a:p>
        </p:txBody>
      </p:sp>
      <p:sp>
        <p:nvSpPr>
          <p:cNvPr id="54" name="Rectangle 53">
            <a:extLst>
              <a:ext uri="{FF2B5EF4-FFF2-40B4-BE49-F238E27FC236}">
                <a16:creationId xmlns:a16="http://schemas.microsoft.com/office/drawing/2014/main" id="{DD7A44F9-6845-41E7-98C7-3ED8EFC3C702}"/>
              </a:ext>
            </a:extLst>
          </p:cNvPr>
          <p:cNvSpPr/>
          <p:nvPr/>
        </p:nvSpPr>
        <p:spPr>
          <a:xfrm>
            <a:off x="3791721" y="4565884"/>
            <a:ext cx="1406885" cy="1984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b="1" dirty="0">
                <a:solidFill>
                  <a:schemeClr val="tx1"/>
                </a:solidFill>
                <a:latin typeface="Montserrat" panose="00000500000000000000" pitchFamily="2" charset="0"/>
              </a:rPr>
              <a:t>Furniture</a:t>
            </a:r>
          </a:p>
        </p:txBody>
      </p:sp>
      <p:sp>
        <p:nvSpPr>
          <p:cNvPr id="56" name="Rectangle 55">
            <a:extLst>
              <a:ext uri="{FF2B5EF4-FFF2-40B4-BE49-F238E27FC236}">
                <a16:creationId xmlns:a16="http://schemas.microsoft.com/office/drawing/2014/main" id="{2D132F07-77B7-4270-BDCF-F68C97309AEA}"/>
              </a:ext>
            </a:extLst>
          </p:cNvPr>
          <p:cNvSpPr/>
          <p:nvPr/>
        </p:nvSpPr>
        <p:spPr>
          <a:xfrm>
            <a:off x="6721632" y="4584562"/>
            <a:ext cx="1769495" cy="161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b="1" dirty="0">
                <a:solidFill>
                  <a:schemeClr val="tx1"/>
                </a:solidFill>
                <a:latin typeface="Montserrat" panose="00000500000000000000" pitchFamily="2" charset="0"/>
              </a:rPr>
              <a:t>Temporary structures</a:t>
            </a:r>
          </a:p>
        </p:txBody>
      </p:sp>
      <p:sp>
        <p:nvSpPr>
          <p:cNvPr id="25" name="Triangle isocèle 24">
            <a:extLst>
              <a:ext uri="{FF2B5EF4-FFF2-40B4-BE49-F238E27FC236}">
                <a16:creationId xmlns:a16="http://schemas.microsoft.com/office/drawing/2014/main" id="{514C1347-31B6-4536-BB02-AD97CE93144C}"/>
              </a:ext>
            </a:extLst>
          </p:cNvPr>
          <p:cNvSpPr/>
          <p:nvPr/>
        </p:nvSpPr>
        <p:spPr>
          <a:xfrm>
            <a:off x="3043966" y="3024161"/>
            <a:ext cx="2654224" cy="211652"/>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57" name="Triangle isocèle 56">
            <a:extLst>
              <a:ext uri="{FF2B5EF4-FFF2-40B4-BE49-F238E27FC236}">
                <a16:creationId xmlns:a16="http://schemas.microsoft.com/office/drawing/2014/main" id="{027669AC-AACA-49E9-9EC1-CAA5ED63072C}"/>
              </a:ext>
            </a:extLst>
          </p:cNvPr>
          <p:cNvSpPr/>
          <p:nvPr/>
        </p:nvSpPr>
        <p:spPr>
          <a:xfrm rot="5400000">
            <a:off x="2130770" y="2117828"/>
            <a:ext cx="1236238" cy="157543"/>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26" name="Rectangle : coins arrondis 25">
            <a:extLst>
              <a:ext uri="{FF2B5EF4-FFF2-40B4-BE49-F238E27FC236}">
                <a16:creationId xmlns:a16="http://schemas.microsoft.com/office/drawing/2014/main" id="{5A6BF0AD-61E8-4E5A-9EC8-191B6163E5D1}"/>
              </a:ext>
            </a:extLst>
          </p:cNvPr>
          <p:cNvSpPr/>
          <p:nvPr/>
        </p:nvSpPr>
        <p:spPr>
          <a:xfrm>
            <a:off x="2947738" y="1529540"/>
            <a:ext cx="2907692" cy="1334119"/>
          </a:xfrm>
          <a:prstGeom prst="round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srgbClr val="FF0000"/>
                </a:solidFill>
                <a:latin typeface="Montserrat" panose="00000500000000000000" pitchFamily="2" charset="0"/>
              </a:rPr>
              <a:t>EXECUTION</a:t>
            </a:r>
          </a:p>
          <a:p>
            <a:pPr algn="ctr"/>
            <a:r>
              <a:rPr lang="en-GB" sz="900" dirty="0">
                <a:solidFill>
                  <a:srgbClr val="FF0000"/>
                </a:solidFill>
                <a:latin typeface="Montserrat" panose="00000500000000000000" pitchFamily="2" charset="0"/>
              </a:rPr>
              <a:t>ON TIME &amp; ON BUDGET </a:t>
            </a:r>
          </a:p>
          <a:p>
            <a:pPr algn="ctr"/>
            <a:r>
              <a:rPr lang="en-GB" sz="900" dirty="0">
                <a:solidFill>
                  <a:srgbClr val="FF0000"/>
                </a:solidFill>
                <a:latin typeface="Montserrat" panose="00000500000000000000" pitchFamily="2" charset="0"/>
              </a:rPr>
              <a:t>SUPPORT</a:t>
            </a:r>
          </a:p>
          <a:p>
            <a:pPr algn="ctr"/>
            <a:r>
              <a:rPr lang="en-GB" sz="900" dirty="0">
                <a:solidFill>
                  <a:srgbClr val="FF0000"/>
                </a:solidFill>
                <a:latin typeface="Montserrat" panose="00000500000000000000" pitchFamily="2" charset="0"/>
              </a:rPr>
              <a:t>RESPONSIVENESS </a:t>
            </a:r>
          </a:p>
          <a:p>
            <a:pPr algn="ctr"/>
            <a:r>
              <a:rPr lang="en-GB" sz="900" dirty="0">
                <a:solidFill>
                  <a:srgbClr val="FF0000"/>
                </a:solidFill>
                <a:latin typeface="Montserrat" panose="00000500000000000000" pitchFamily="2" charset="0"/>
              </a:rPr>
              <a:t>OFFERINGS SPECIFICALLY ADAPTED </a:t>
            </a:r>
          </a:p>
          <a:p>
            <a:pPr algn="ctr"/>
            <a:r>
              <a:rPr lang="en-GB" sz="900" dirty="0">
                <a:solidFill>
                  <a:srgbClr val="FF0000"/>
                </a:solidFill>
                <a:latin typeface="Montserrat" panose="00000500000000000000" pitchFamily="2" charset="0"/>
              </a:rPr>
              <a:t>TO THE CONTEXT AND CUSTOMER PROFILE</a:t>
            </a:r>
          </a:p>
          <a:p>
            <a:pPr algn="ctr"/>
            <a:r>
              <a:rPr lang="en-GB" sz="900" dirty="0">
                <a:solidFill>
                  <a:srgbClr val="FF0000"/>
                </a:solidFill>
                <a:latin typeface="Montserrat" panose="00000500000000000000" pitchFamily="2" charset="0"/>
              </a:rPr>
              <a:t>LOYALTY</a:t>
            </a:r>
          </a:p>
        </p:txBody>
      </p:sp>
      <p:sp>
        <p:nvSpPr>
          <p:cNvPr id="60" name="Triangle isocèle 59">
            <a:extLst>
              <a:ext uri="{FF2B5EF4-FFF2-40B4-BE49-F238E27FC236}">
                <a16:creationId xmlns:a16="http://schemas.microsoft.com/office/drawing/2014/main" id="{0ADC521A-C5B3-41BE-85FB-D9310473677E}"/>
              </a:ext>
            </a:extLst>
          </p:cNvPr>
          <p:cNvSpPr/>
          <p:nvPr/>
        </p:nvSpPr>
        <p:spPr>
          <a:xfrm rot="5400000">
            <a:off x="5401399" y="2117828"/>
            <a:ext cx="1236238" cy="157543"/>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pic>
        <p:nvPicPr>
          <p:cNvPr id="3" name="Image 2">
            <a:extLst>
              <a:ext uri="{FF2B5EF4-FFF2-40B4-BE49-F238E27FC236}">
                <a16:creationId xmlns:a16="http://schemas.microsoft.com/office/drawing/2014/main" id="{41BEAEFE-5D29-487E-B6EF-955AEBDC111E}"/>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199628" y="3690942"/>
            <a:ext cx="661154" cy="887227"/>
          </a:xfrm>
          <a:prstGeom prst="rect">
            <a:avLst/>
          </a:prstGeom>
        </p:spPr>
      </p:pic>
      <p:sp>
        <p:nvSpPr>
          <p:cNvPr id="43" name="Rectangle 42">
            <a:extLst>
              <a:ext uri="{FF2B5EF4-FFF2-40B4-BE49-F238E27FC236}">
                <a16:creationId xmlns:a16="http://schemas.microsoft.com/office/drawing/2014/main" id="{1259F23E-4E2D-47AD-957A-B4D8CD11667B}"/>
              </a:ext>
            </a:extLst>
          </p:cNvPr>
          <p:cNvSpPr/>
          <p:nvPr/>
        </p:nvSpPr>
        <p:spPr>
          <a:xfrm>
            <a:off x="5199628" y="4565884"/>
            <a:ext cx="655802" cy="1984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b="1" dirty="0">
                <a:solidFill>
                  <a:schemeClr val="tx1"/>
                </a:solidFill>
                <a:latin typeface="Montserrat" panose="00000500000000000000" pitchFamily="2" charset="0"/>
              </a:rPr>
              <a:t>Teams</a:t>
            </a:r>
          </a:p>
        </p:txBody>
      </p:sp>
      <p:sp>
        <p:nvSpPr>
          <p:cNvPr id="55" name="Rectangle 54">
            <a:extLst>
              <a:ext uri="{FF2B5EF4-FFF2-40B4-BE49-F238E27FC236}">
                <a16:creationId xmlns:a16="http://schemas.microsoft.com/office/drawing/2014/main" id="{431001B3-0126-45B9-A4E8-E45243ED0163}"/>
              </a:ext>
            </a:extLst>
          </p:cNvPr>
          <p:cNvSpPr/>
          <p:nvPr/>
        </p:nvSpPr>
        <p:spPr>
          <a:xfrm>
            <a:off x="5856452" y="4584562"/>
            <a:ext cx="941182" cy="161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b="1" dirty="0">
                <a:solidFill>
                  <a:schemeClr val="tx1"/>
                </a:solidFill>
                <a:latin typeface="Montserrat" panose="00000500000000000000" pitchFamily="2" charset="0"/>
              </a:rPr>
              <a:t>Air conditioning</a:t>
            </a:r>
          </a:p>
        </p:txBody>
      </p:sp>
    </p:spTree>
    <p:extLst>
      <p:ext uri="{BB962C8B-B14F-4D97-AF65-F5344CB8AC3E}">
        <p14:creationId xmlns:p14="http://schemas.microsoft.com/office/powerpoint/2010/main" val="18790306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D211E49-37DF-4A1D-8E59-A0873468FA7D}"/>
              </a:ext>
            </a:extLst>
          </p:cNvPr>
          <p:cNvSpPr txBox="1">
            <a:spLocks/>
          </p:cNvSpPr>
          <p:nvPr/>
        </p:nvSpPr>
        <p:spPr bwMode="auto">
          <a:xfrm>
            <a:off x="366102" y="249090"/>
            <a:ext cx="8411797" cy="6015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fr-FR"/>
            </a:defPPr>
            <a:lvl1pPr algn="ctr" defTabSz="457200">
              <a:lnSpc>
                <a:spcPts val="2616"/>
              </a:lnSpc>
              <a:defRPr sz="3200" cap="all">
                <a:solidFill>
                  <a:schemeClr val="bg1"/>
                </a:solidFill>
                <a:latin typeface="+mj-lt"/>
                <a:ea typeface="+mj-ea"/>
                <a:cs typeface="+mj-cs"/>
              </a:defRPr>
            </a:lvl1pPr>
            <a:lvl2pPr algn="ctr" defTabSz="457200">
              <a:defRPr sz="4400">
                <a:latin typeface="Calibri" charset="0"/>
                <a:cs typeface="MS PGothic" charset="0"/>
              </a:defRPr>
            </a:lvl2pPr>
            <a:lvl3pPr algn="ctr" defTabSz="457200">
              <a:defRPr sz="4400">
                <a:latin typeface="Calibri" charset="0"/>
                <a:cs typeface="MS PGothic" charset="0"/>
              </a:defRPr>
            </a:lvl3pPr>
            <a:lvl4pPr algn="ctr" defTabSz="457200">
              <a:defRPr sz="4400">
                <a:latin typeface="Calibri" charset="0"/>
                <a:cs typeface="MS PGothic" charset="0"/>
              </a:defRPr>
            </a:lvl4pPr>
            <a:lvl5pPr algn="ctr" defTabSz="457200">
              <a:defRPr sz="4400">
                <a:latin typeface="Calibri" charset="0"/>
                <a:cs typeface="MS PGothic" charset="0"/>
              </a:defRPr>
            </a:lvl5pPr>
            <a:lvl6pPr marL="457200" algn="ctr" defTabSz="457200" fontAlgn="base">
              <a:spcBef>
                <a:spcPct val="0"/>
              </a:spcBef>
              <a:spcAft>
                <a:spcPct val="0"/>
              </a:spcAft>
              <a:defRPr sz="4400">
                <a:latin typeface="Calibri" charset="0"/>
                <a:ea typeface="ＭＳ Ｐゴシック" charset="0"/>
                <a:cs typeface="ＭＳ Ｐゴシック" charset="0"/>
              </a:defRPr>
            </a:lvl6pPr>
            <a:lvl7pPr marL="914400" algn="ctr" defTabSz="457200" fontAlgn="base">
              <a:spcBef>
                <a:spcPct val="0"/>
              </a:spcBef>
              <a:spcAft>
                <a:spcPct val="0"/>
              </a:spcAft>
              <a:defRPr sz="4400">
                <a:latin typeface="Calibri" charset="0"/>
                <a:ea typeface="ＭＳ Ｐゴシック" charset="0"/>
                <a:cs typeface="ＭＳ Ｐゴシック" charset="0"/>
              </a:defRPr>
            </a:lvl7pPr>
            <a:lvl8pPr marL="1371600" algn="ctr" defTabSz="457200" fontAlgn="base">
              <a:spcBef>
                <a:spcPct val="0"/>
              </a:spcBef>
              <a:spcAft>
                <a:spcPct val="0"/>
              </a:spcAft>
              <a:defRPr sz="4400">
                <a:latin typeface="Calibri" charset="0"/>
                <a:ea typeface="ＭＳ Ｐゴシック" charset="0"/>
                <a:cs typeface="ＭＳ Ｐゴシック" charset="0"/>
              </a:defRPr>
            </a:lvl8pPr>
            <a:lvl9pPr marL="1828800" algn="ctr" defTabSz="457200" fontAlgn="base">
              <a:spcBef>
                <a:spcPct val="0"/>
              </a:spcBef>
              <a:spcAft>
                <a:spcPct val="0"/>
              </a:spcAft>
              <a:defRPr sz="4400">
                <a:latin typeface="Calibri" charset="0"/>
                <a:ea typeface="ＭＳ Ｐゴシック" charset="0"/>
                <a:cs typeface="ＭＳ Ｐゴシック" charset="0"/>
              </a:defRPr>
            </a:lvl9pPr>
          </a:lstStyle>
          <a:p>
            <a:r>
              <a:rPr lang="en-GB" dirty="0"/>
              <a:t>GL events EXHIBITIONS</a:t>
            </a:r>
          </a:p>
        </p:txBody>
      </p:sp>
      <p:grpSp>
        <p:nvGrpSpPr>
          <p:cNvPr id="43" name="Group 5">
            <a:extLst>
              <a:ext uri="{FF2B5EF4-FFF2-40B4-BE49-F238E27FC236}">
                <a16:creationId xmlns:a16="http://schemas.microsoft.com/office/drawing/2014/main" id="{B90584B2-8D65-4571-9D05-4DD0A3C19B95}"/>
              </a:ext>
            </a:extLst>
          </p:cNvPr>
          <p:cNvGrpSpPr>
            <a:grpSpLocks/>
          </p:cNvGrpSpPr>
          <p:nvPr/>
        </p:nvGrpSpPr>
        <p:grpSpPr bwMode="auto">
          <a:xfrm>
            <a:off x="1422395" y="1332549"/>
            <a:ext cx="6324559" cy="2589257"/>
            <a:chOff x="-132" y="-594"/>
            <a:chExt cx="6024" cy="3662"/>
          </a:xfrm>
          <a:solidFill>
            <a:schemeClr val="tx2">
              <a:lumMod val="40000"/>
              <a:lumOff val="60000"/>
            </a:schemeClr>
          </a:solidFill>
        </p:grpSpPr>
        <p:sp>
          <p:nvSpPr>
            <p:cNvPr id="46" name="Freeform 6">
              <a:extLst>
                <a:ext uri="{FF2B5EF4-FFF2-40B4-BE49-F238E27FC236}">
                  <a16:creationId xmlns:a16="http://schemas.microsoft.com/office/drawing/2014/main" id="{CCB6F941-EEB8-4B36-A0C3-F75C945FAFBF}"/>
                </a:ext>
              </a:extLst>
            </p:cNvPr>
            <p:cNvSpPr>
              <a:spLocks/>
            </p:cNvSpPr>
            <p:nvPr/>
          </p:nvSpPr>
          <p:spPr bwMode="auto">
            <a:xfrm>
              <a:off x="-132" y="-594"/>
              <a:ext cx="3012" cy="3543"/>
            </a:xfrm>
            <a:custGeom>
              <a:avLst/>
              <a:gdLst>
                <a:gd name="T0" fmla="*/ 13210 w 1275"/>
                <a:gd name="T1" fmla="*/ 10924 h 1500"/>
                <a:gd name="T2" fmla="*/ 13182 w 1275"/>
                <a:gd name="T3" fmla="*/ 10216 h 1500"/>
                <a:gd name="T4" fmla="*/ 16808 w 1275"/>
                <a:gd name="T5" fmla="*/ 2409 h 1500"/>
                <a:gd name="T6" fmla="*/ 10217 w 1275"/>
                <a:gd name="T7" fmla="*/ 0 h 1500"/>
                <a:gd name="T8" fmla="*/ 0 w 1275"/>
                <a:gd name="T9" fmla="*/ 10216 h 1500"/>
                <a:gd name="T10" fmla="*/ 6619 w 1275"/>
                <a:gd name="T11" fmla="*/ 19768 h 1500"/>
                <a:gd name="T12" fmla="*/ 13210 w 1275"/>
                <a:gd name="T13" fmla="*/ 10924 h 1500"/>
                <a:gd name="T14" fmla="*/ 0 60000 65536"/>
                <a:gd name="T15" fmla="*/ 0 60000 65536"/>
                <a:gd name="T16" fmla="*/ 0 60000 65536"/>
                <a:gd name="T17" fmla="*/ 0 60000 65536"/>
                <a:gd name="T18" fmla="*/ 0 60000 65536"/>
                <a:gd name="T19" fmla="*/ 0 60000 65536"/>
                <a:gd name="T20" fmla="*/ 0 60000 65536"/>
                <a:gd name="T21" fmla="*/ 0 w 1275"/>
                <a:gd name="T22" fmla="*/ 0 h 1500"/>
                <a:gd name="T23" fmla="*/ 1275 w 1275"/>
                <a:gd name="T24" fmla="*/ 1500 h 15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75" h="1500">
                  <a:moveTo>
                    <a:pt x="1002" y="829"/>
                  </a:moveTo>
                  <a:cubicBezTo>
                    <a:pt x="1001" y="811"/>
                    <a:pt x="1000" y="793"/>
                    <a:pt x="1000" y="775"/>
                  </a:cubicBezTo>
                  <a:cubicBezTo>
                    <a:pt x="1000" y="537"/>
                    <a:pt x="1107" y="325"/>
                    <a:pt x="1275" y="183"/>
                  </a:cubicBezTo>
                  <a:cubicBezTo>
                    <a:pt x="1140" y="69"/>
                    <a:pt x="966" y="0"/>
                    <a:pt x="775" y="0"/>
                  </a:cubicBezTo>
                  <a:cubicBezTo>
                    <a:pt x="347" y="0"/>
                    <a:pt x="0" y="347"/>
                    <a:pt x="0" y="775"/>
                  </a:cubicBezTo>
                  <a:cubicBezTo>
                    <a:pt x="0" y="1107"/>
                    <a:pt x="209" y="1390"/>
                    <a:pt x="502" y="1500"/>
                  </a:cubicBezTo>
                  <a:cubicBezTo>
                    <a:pt x="523" y="1192"/>
                    <a:pt x="725" y="934"/>
                    <a:pt x="1002" y="829"/>
                  </a:cubicBezTo>
                  <a:close/>
                </a:path>
              </a:pathLst>
            </a:custGeom>
            <a:solidFill>
              <a:schemeClr val="bg1">
                <a:lumMod val="95000"/>
              </a:schemeClr>
            </a:solidFill>
            <a:ln w="14351" cap="flat">
              <a:solidFill>
                <a:srgbClr val="FFFFFF"/>
              </a:solidFill>
              <a:prstDash val="solid"/>
              <a:miter lim="800000"/>
              <a:headEnd/>
              <a:tailEnd/>
            </a:ln>
          </p:spPr>
          <p:txBody>
            <a:bodyPr/>
            <a:lstStyle/>
            <a:p>
              <a:endParaRPr lang="en-GB" dirty="0"/>
            </a:p>
          </p:txBody>
        </p:sp>
        <p:sp>
          <p:nvSpPr>
            <p:cNvPr id="47" name="Freeform 7">
              <a:extLst>
                <a:ext uri="{FF2B5EF4-FFF2-40B4-BE49-F238E27FC236}">
                  <a16:creationId xmlns:a16="http://schemas.microsoft.com/office/drawing/2014/main" id="{51FB5DAB-E69E-4E69-8885-A51BE055DD01}"/>
                </a:ext>
              </a:extLst>
            </p:cNvPr>
            <p:cNvSpPr>
              <a:spLocks/>
            </p:cNvSpPr>
            <p:nvPr/>
          </p:nvSpPr>
          <p:spPr bwMode="auto">
            <a:xfrm>
              <a:off x="2880" y="-572"/>
              <a:ext cx="3012" cy="3543"/>
            </a:xfrm>
            <a:custGeom>
              <a:avLst/>
              <a:gdLst>
                <a:gd name="T0" fmla="*/ 16808 w 1275"/>
                <a:gd name="T1" fmla="*/ 10216 h 1500"/>
                <a:gd name="T2" fmla="*/ 6591 w 1275"/>
                <a:gd name="T3" fmla="*/ 0 h 1500"/>
                <a:gd name="T4" fmla="*/ 0 w 1275"/>
                <a:gd name="T5" fmla="*/ 2409 h 1500"/>
                <a:gd name="T6" fmla="*/ 3629 w 1275"/>
                <a:gd name="T7" fmla="*/ 10216 h 1500"/>
                <a:gd name="T8" fmla="*/ 3600 w 1275"/>
                <a:gd name="T9" fmla="*/ 10924 h 1500"/>
                <a:gd name="T10" fmla="*/ 10191 w 1275"/>
                <a:gd name="T11" fmla="*/ 19768 h 1500"/>
                <a:gd name="T12" fmla="*/ 16808 w 1275"/>
                <a:gd name="T13" fmla="*/ 10216 h 1500"/>
                <a:gd name="T14" fmla="*/ 0 60000 65536"/>
                <a:gd name="T15" fmla="*/ 0 60000 65536"/>
                <a:gd name="T16" fmla="*/ 0 60000 65536"/>
                <a:gd name="T17" fmla="*/ 0 60000 65536"/>
                <a:gd name="T18" fmla="*/ 0 60000 65536"/>
                <a:gd name="T19" fmla="*/ 0 60000 65536"/>
                <a:gd name="T20" fmla="*/ 0 60000 65536"/>
                <a:gd name="T21" fmla="*/ 0 w 1275"/>
                <a:gd name="T22" fmla="*/ 0 h 1500"/>
                <a:gd name="T23" fmla="*/ 1275 w 1275"/>
                <a:gd name="T24" fmla="*/ 1500 h 15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75" h="1500">
                  <a:moveTo>
                    <a:pt x="1275" y="775"/>
                  </a:moveTo>
                  <a:cubicBezTo>
                    <a:pt x="1275" y="347"/>
                    <a:pt x="928" y="0"/>
                    <a:pt x="500" y="0"/>
                  </a:cubicBezTo>
                  <a:cubicBezTo>
                    <a:pt x="309" y="0"/>
                    <a:pt x="135" y="69"/>
                    <a:pt x="0" y="183"/>
                  </a:cubicBezTo>
                  <a:cubicBezTo>
                    <a:pt x="168" y="325"/>
                    <a:pt x="275" y="537"/>
                    <a:pt x="275" y="775"/>
                  </a:cubicBezTo>
                  <a:cubicBezTo>
                    <a:pt x="275" y="793"/>
                    <a:pt x="274" y="811"/>
                    <a:pt x="273" y="829"/>
                  </a:cubicBezTo>
                  <a:cubicBezTo>
                    <a:pt x="550" y="934"/>
                    <a:pt x="752" y="1192"/>
                    <a:pt x="773" y="1500"/>
                  </a:cubicBezTo>
                  <a:cubicBezTo>
                    <a:pt x="1066" y="1390"/>
                    <a:pt x="1275" y="1107"/>
                    <a:pt x="1275" y="775"/>
                  </a:cubicBezTo>
                  <a:close/>
                </a:path>
              </a:pathLst>
            </a:custGeom>
            <a:solidFill>
              <a:schemeClr val="bg1">
                <a:lumMod val="95000"/>
              </a:schemeClr>
            </a:solidFill>
            <a:ln w="14351" cap="flat">
              <a:solidFill>
                <a:srgbClr val="FFFFFF"/>
              </a:solidFill>
              <a:prstDash val="solid"/>
              <a:miter lim="800000"/>
              <a:headEnd/>
              <a:tailEnd/>
            </a:ln>
          </p:spPr>
          <p:txBody>
            <a:bodyPr/>
            <a:lstStyle/>
            <a:p>
              <a:endParaRPr lang="en-GB" dirty="0"/>
            </a:p>
          </p:txBody>
        </p:sp>
        <p:sp>
          <p:nvSpPr>
            <p:cNvPr id="48" name="Freeform 8">
              <a:extLst>
                <a:ext uri="{FF2B5EF4-FFF2-40B4-BE49-F238E27FC236}">
                  <a16:creationId xmlns:a16="http://schemas.microsoft.com/office/drawing/2014/main" id="{E97F232A-8698-4DF7-BFDD-46811960DDA7}"/>
                </a:ext>
              </a:extLst>
            </p:cNvPr>
            <p:cNvSpPr>
              <a:spLocks/>
            </p:cNvSpPr>
            <p:nvPr/>
          </p:nvSpPr>
          <p:spPr bwMode="auto">
            <a:xfrm>
              <a:off x="2230" y="-161"/>
              <a:ext cx="1300" cy="1526"/>
            </a:xfrm>
            <a:custGeom>
              <a:avLst/>
              <a:gdLst>
                <a:gd name="T0" fmla="*/ 0 w 550"/>
                <a:gd name="T1" fmla="*/ 7800 h 646"/>
                <a:gd name="T2" fmla="*/ 28 w 550"/>
                <a:gd name="T3" fmla="*/ 8516 h 646"/>
                <a:gd name="T4" fmla="*/ 3631 w 550"/>
                <a:gd name="T5" fmla="*/ 7869 h 646"/>
                <a:gd name="T6" fmla="*/ 7235 w 550"/>
                <a:gd name="T7" fmla="*/ 8516 h 646"/>
                <a:gd name="T8" fmla="*/ 7263 w 550"/>
                <a:gd name="T9" fmla="*/ 7800 h 646"/>
                <a:gd name="T10" fmla="*/ 3631 w 550"/>
                <a:gd name="T11" fmla="*/ 0 h 646"/>
                <a:gd name="T12" fmla="*/ 0 w 550"/>
                <a:gd name="T13" fmla="*/ 7800 h 646"/>
                <a:gd name="T14" fmla="*/ 0 60000 65536"/>
                <a:gd name="T15" fmla="*/ 0 60000 65536"/>
                <a:gd name="T16" fmla="*/ 0 60000 65536"/>
                <a:gd name="T17" fmla="*/ 0 60000 65536"/>
                <a:gd name="T18" fmla="*/ 0 60000 65536"/>
                <a:gd name="T19" fmla="*/ 0 60000 65536"/>
                <a:gd name="T20" fmla="*/ 0 60000 65536"/>
                <a:gd name="T21" fmla="*/ 0 w 550"/>
                <a:gd name="T22" fmla="*/ 0 h 646"/>
                <a:gd name="T23" fmla="*/ 550 w 550"/>
                <a:gd name="T24" fmla="*/ 646 h 6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0" h="646">
                  <a:moveTo>
                    <a:pt x="0" y="592"/>
                  </a:moveTo>
                  <a:cubicBezTo>
                    <a:pt x="0" y="610"/>
                    <a:pt x="1" y="628"/>
                    <a:pt x="2" y="646"/>
                  </a:cubicBezTo>
                  <a:cubicBezTo>
                    <a:pt x="87" y="614"/>
                    <a:pt x="179" y="597"/>
                    <a:pt x="275" y="597"/>
                  </a:cubicBezTo>
                  <a:cubicBezTo>
                    <a:pt x="371" y="597"/>
                    <a:pt x="463" y="614"/>
                    <a:pt x="548" y="646"/>
                  </a:cubicBezTo>
                  <a:cubicBezTo>
                    <a:pt x="549" y="628"/>
                    <a:pt x="550" y="610"/>
                    <a:pt x="550" y="592"/>
                  </a:cubicBezTo>
                  <a:cubicBezTo>
                    <a:pt x="550" y="354"/>
                    <a:pt x="443" y="142"/>
                    <a:pt x="275" y="0"/>
                  </a:cubicBezTo>
                  <a:cubicBezTo>
                    <a:pt x="107" y="142"/>
                    <a:pt x="0" y="354"/>
                    <a:pt x="0" y="592"/>
                  </a:cubicBezTo>
                  <a:close/>
                </a:path>
              </a:pathLst>
            </a:custGeom>
            <a:solidFill>
              <a:schemeClr val="tx2">
                <a:lumMod val="40000"/>
                <a:lumOff val="60000"/>
              </a:schemeClr>
            </a:solidFill>
            <a:ln w="14351" cap="flat">
              <a:solidFill>
                <a:srgbClr val="FFFFFF"/>
              </a:solidFill>
              <a:prstDash val="solid"/>
              <a:miter lim="800000"/>
              <a:headEnd/>
              <a:tailEnd/>
            </a:ln>
          </p:spPr>
          <p:txBody>
            <a:bodyPr/>
            <a:lstStyle/>
            <a:p>
              <a:endParaRPr lang="en-GB" dirty="0"/>
            </a:p>
          </p:txBody>
        </p:sp>
        <p:sp>
          <p:nvSpPr>
            <p:cNvPr id="50" name="Freeform 10">
              <a:extLst>
                <a:ext uri="{FF2B5EF4-FFF2-40B4-BE49-F238E27FC236}">
                  <a16:creationId xmlns:a16="http://schemas.microsoft.com/office/drawing/2014/main" id="{2F5106EF-AEE6-4914-AAB5-A849CC408A56}"/>
                </a:ext>
              </a:extLst>
            </p:cNvPr>
            <p:cNvSpPr>
              <a:spLocks/>
            </p:cNvSpPr>
            <p:nvPr/>
          </p:nvSpPr>
          <p:spPr bwMode="auto">
            <a:xfrm>
              <a:off x="1054" y="1365"/>
              <a:ext cx="1826" cy="1703"/>
            </a:xfrm>
            <a:custGeom>
              <a:avLst/>
              <a:gdLst>
                <a:gd name="T0" fmla="*/ 10188 w 773"/>
                <a:gd name="T1" fmla="*/ 7091 h 721"/>
                <a:gd name="T2" fmla="*/ 6591 w 773"/>
                <a:gd name="T3" fmla="*/ 0 h 721"/>
                <a:gd name="T4" fmla="*/ 0 w 773"/>
                <a:gd name="T5" fmla="*/ 8843 h 721"/>
                <a:gd name="T6" fmla="*/ 3600 w 773"/>
                <a:gd name="T7" fmla="*/ 9500 h 721"/>
                <a:gd name="T8" fmla="*/ 10188 w 773"/>
                <a:gd name="T9" fmla="*/ 7091 h 721"/>
                <a:gd name="T10" fmla="*/ 0 60000 65536"/>
                <a:gd name="T11" fmla="*/ 0 60000 65536"/>
                <a:gd name="T12" fmla="*/ 0 60000 65536"/>
                <a:gd name="T13" fmla="*/ 0 60000 65536"/>
                <a:gd name="T14" fmla="*/ 0 60000 65536"/>
                <a:gd name="T15" fmla="*/ 0 w 773"/>
                <a:gd name="T16" fmla="*/ 0 h 721"/>
                <a:gd name="T17" fmla="*/ 773 w 773"/>
                <a:gd name="T18" fmla="*/ 721 h 721"/>
              </a:gdLst>
              <a:ahLst/>
              <a:cxnLst>
                <a:cxn ang="T10">
                  <a:pos x="T0" y="T1"/>
                </a:cxn>
                <a:cxn ang="T11">
                  <a:pos x="T2" y="T3"/>
                </a:cxn>
                <a:cxn ang="T12">
                  <a:pos x="T4" y="T5"/>
                </a:cxn>
                <a:cxn ang="T13">
                  <a:pos x="T6" y="T7"/>
                </a:cxn>
                <a:cxn ang="T14">
                  <a:pos x="T8" y="T9"/>
                </a:cxn>
              </a:cxnLst>
              <a:rect l="T15" t="T16" r="T17" b="T18"/>
              <a:pathLst>
                <a:path w="773" h="721">
                  <a:moveTo>
                    <a:pt x="773" y="538"/>
                  </a:moveTo>
                  <a:cubicBezTo>
                    <a:pt x="618" y="407"/>
                    <a:pt x="515" y="216"/>
                    <a:pt x="500" y="0"/>
                  </a:cubicBezTo>
                  <a:cubicBezTo>
                    <a:pt x="223" y="105"/>
                    <a:pt x="21" y="363"/>
                    <a:pt x="0" y="671"/>
                  </a:cubicBezTo>
                  <a:cubicBezTo>
                    <a:pt x="85" y="703"/>
                    <a:pt x="177" y="721"/>
                    <a:pt x="273" y="721"/>
                  </a:cubicBezTo>
                  <a:cubicBezTo>
                    <a:pt x="464" y="721"/>
                    <a:pt x="638" y="652"/>
                    <a:pt x="773" y="538"/>
                  </a:cubicBezTo>
                  <a:close/>
                </a:path>
              </a:pathLst>
            </a:custGeom>
            <a:solidFill>
              <a:schemeClr val="tx2">
                <a:lumMod val="40000"/>
                <a:lumOff val="60000"/>
              </a:schemeClr>
            </a:solidFill>
            <a:ln w="14351" cap="flat">
              <a:solidFill>
                <a:srgbClr val="FFFFFF"/>
              </a:solidFill>
              <a:prstDash val="solid"/>
              <a:miter lim="800000"/>
              <a:headEnd/>
              <a:tailEnd/>
            </a:ln>
          </p:spPr>
          <p:txBody>
            <a:bodyPr/>
            <a:lstStyle/>
            <a:p>
              <a:endParaRPr lang="en-GB" dirty="0"/>
            </a:p>
          </p:txBody>
        </p:sp>
        <p:sp>
          <p:nvSpPr>
            <p:cNvPr id="51" name="Freeform 11">
              <a:extLst>
                <a:ext uri="{FF2B5EF4-FFF2-40B4-BE49-F238E27FC236}">
                  <a16:creationId xmlns:a16="http://schemas.microsoft.com/office/drawing/2014/main" id="{EF94FBBB-5B76-4FE4-AA5A-E9FC6758B64A}"/>
                </a:ext>
              </a:extLst>
            </p:cNvPr>
            <p:cNvSpPr>
              <a:spLocks/>
            </p:cNvSpPr>
            <p:nvPr/>
          </p:nvSpPr>
          <p:spPr bwMode="auto">
            <a:xfrm>
              <a:off x="2880" y="1365"/>
              <a:ext cx="1826" cy="1703"/>
            </a:xfrm>
            <a:custGeom>
              <a:avLst/>
              <a:gdLst>
                <a:gd name="T0" fmla="*/ 3600 w 773"/>
                <a:gd name="T1" fmla="*/ 0 h 721"/>
                <a:gd name="T2" fmla="*/ 0 w 773"/>
                <a:gd name="T3" fmla="*/ 7091 h 721"/>
                <a:gd name="T4" fmla="*/ 6591 w 773"/>
                <a:gd name="T5" fmla="*/ 9500 h 721"/>
                <a:gd name="T6" fmla="*/ 10188 w 773"/>
                <a:gd name="T7" fmla="*/ 8843 h 721"/>
                <a:gd name="T8" fmla="*/ 3600 w 773"/>
                <a:gd name="T9" fmla="*/ 0 h 721"/>
                <a:gd name="T10" fmla="*/ 0 60000 65536"/>
                <a:gd name="T11" fmla="*/ 0 60000 65536"/>
                <a:gd name="T12" fmla="*/ 0 60000 65536"/>
                <a:gd name="T13" fmla="*/ 0 60000 65536"/>
                <a:gd name="T14" fmla="*/ 0 60000 65536"/>
                <a:gd name="T15" fmla="*/ 0 w 773"/>
                <a:gd name="T16" fmla="*/ 0 h 721"/>
                <a:gd name="T17" fmla="*/ 773 w 773"/>
                <a:gd name="T18" fmla="*/ 721 h 721"/>
              </a:gdLst>
              <a:ahLst/>
              <a:cxnLst>
                <a:cxn ang="T10">
                  <a:pos x="T0" y="T1"/>
                </a:cxn>
                <a:cxn ang="T11">
                  <a:pos x="T2" y="T3"/>
                </a:cxn>
                <a:cxn ang="T12">
                  <a:pos x="T4" y="T5"/>
                </a:cxn>
                <a:cxn ang="T13">
                  <a:pos x="T6" y="T7"/>
                </a:cxn>
                <a:cxn ang="T14">
                  <a:pos x="T8" y="T9"/>
                </a:cxn>
              </a:cxnLst>
              <a:rect l="T15" t="T16" r="T17" b="T18"/>
              <a:pathLst>
                <a:path w="773" h="721">
                  <a:moveTo>
                    <a:pt x="273" y="0"/>
                  </a:moveTo>
                  <a:cubicBezTo>
                    <a:pt x="258" y="216"/>
                    <a:pt x="155" y="407"/>
                    <a:pt x="0" y="538"/>
                  </a:cubicBezTo>
                  <a:cubicBezTo>
                    <a:pt x="135" y="652"/>
                    <a:pt x="309" y="721"/>
                    <a:pt x="500" y="721"/>
                  </a:cubicBezTo>
                  <a:cubicBezTo>
                    <a:pt x="596" y="721"/>
                    <a:pt x="688" y="703"/>
                    <a:pt x="773" y="671"/>
                  </a:cubicBezTo>
                  <a:cubicBezTo>
                    <a:pt x="752" y="363"/>
                    <a:pt x="550" y="105"/>
                    <a:pt x="273" y="0"/>
                  </a:cubicBezTo>
                  <a:close/>
                </a:path>
              </a:pathLst>
            </a:custGeom>
            <a:solidFill>
              <a:schemeClr val="tx2">
                <a:lumMod val="40000"/>
                <a:lumOff val="60000"/>
              </a:schemeClr>
            </a:solidFill>
            <a:ln w="14351" cap="flat">
              <a:solidFill>
                <a:srgbClr val="FFFFFF"/>
              </a:solidFill>
              <a:prstDash val="solid"/>
              <a:miter lim="800000"/>
              <a:headEnd/>
              <a:tailEnd/>
            </a:ln>
          </p:spPr>
          <p:txBody>
            <a:bodyPr/>
            <a:lstStyle/>
            <a:p>
              <a:endParaRPr lang="en-GB" sz="1100" dirty="0"/>
            </a:p>
          </p:txBody>
        </p:sp>
        <p:sp>
          <p:nvSpPr>
            <p:cNvPr id="52" name="Freeform 12">
              <a:extLst>
                <a:ext uri="{FF2B5EF4-FFF2-40B4-BE49-F238E27FC236}">
                  <a16:creationId xmlns:a16="http://schemas.microsoft.com/office/drawing/2014/main" id="{679DF3FC-043C-4A56-AD61-D3FFEEEA1A33}"/>
                </a:ext>
              </a:extLst>
            </p:cNvPr>
            <p:cNvSpPr>
              <a:spLocks/>
            </p:cNvSpPr>
            <p:nvPr/>
          </p:nvSpPr>
          <p:spPr bwMode="auto">
            <a:xfrm>
              <a:off x="2235" y="1249"/>
              <a:ext cx="1290" cy="1386"/>
            </a:xfrm>
            <a:custGeom>
              <a:avLst/>
              <a:gdLst>
                <a:gd name="T0" fmla="*/ 0 w 546"/>
                <a:gd name="T1" fmla="*/ 647 h 587"/>
                <a:gd name="T2" fmla="*/ 3601 w 546"/>
                <a:gd name="T3" fmla="*/ 7728 h 587"/>
                <a:gd name="T4" fmla="*/ 7201 w 546"/>
                <a:gd name="T5" fmla="*/ 647 h 587"/>
                <a:gd name="T6" fmla="*/ 3601 w 546"/>
                <a:gd name="T7" fmla="*/ 0 h 587"/>
                <a:gd name="T8" fmla="*/ 0 w 546"/>
                <a:gd name="T9" fmla="*/ 647 h 587"/>
                <a:gd name="T10" fmla="*/ 0 60000 65536"/>
                <a:gd name="T11" fmla="*/ 0 60000 65536"/>
                <a:gd name="T12" fmla="*/ 0 60000 65536"/>
                <a:gd name="T13" fmla="*/ 0 60000 65536"/>
                <a:gd name="T14" fmla="*/ 0 60000 65536"/>
                <a:gd name="T15" fmla="*/ 0 w 546"/>
                <a:gd name="T16" fmla="*/ 0 h 587"/>
                <a:gd name="T17" fmla="*/ 546 w 546"/>
                <a:gd name="T18" fmla="*/ 587 h 587"/>
              </a:gdLst>
              <a:ahLst/>
              <a:cxnLst>
                <a:cxn ang="T10">
                  <a:pos x="T0" y="T1"/>
                </a:cxn>
                <a:cxn ang="T11">
                  <a:pos x="T2" y="T3"/>
                </a:cxn>
                <a:cxn ang="T12">
                  <a:pos x="T4" y="T5"/>
                </a:cxn>
                <a:cxn ang="T13">
                  <a:pos x="T6" y="T7"/>
                </a:cxn>
                <a:cxn ang="T14">
                  <a:pos x="T8" y="T9"/>
                </a:cxn>
              </a:cxnLst>
              <a:rect l="T15" t="T16" r="T17" b="T18"/>
              <a:pathLst>
                <a:path w="546" h="587">
                  <a:moveTo>
                    <a:pt x="0" y="49"/>
                  </a:moveTo>
                  <a:cubicBezTo>
                    <a:pt x="15" y="265"/>
                    <a:pt x="118" y="456"/>
                    <a:pt x="273" y="587"/>
                  </a:cubicBezTo>
                  <a:cubicBezTo>
                    <a:pt x="428" y="456"/>
                    <a:pt x="531" y="265"/>
                    <a:pt x="546" y="49"/>
                  </a:cubicBezTo>
                  <a:cubicBezTo>
                    <a:pt x="461" y="17"/>
                    <a:pt x="369" y="0"/>
                    <a:pt x="273" y="0"/>
                  </a:cubicBezTo>
                  <a:cubicBezTo>
                    <a:pt x="177" y="0"/>
                    <a:pt x="85" y="17"/>
                    <a:pt x="0" y="49"/>
                  </a:cubicBezTo>
                  <a:close/>
                </a:path>
              </a:pathLst>
            </a:custGeom>
            <a:solidFill>
              <a:schemeClr val="tx2">
                <a:lumMod val="40000"/>
                <a:lumOff val="60000"/>
              </a:schemeClr>
            </a:solidFill>
            <a:ln w="14351" cap="flat">
              <a:solidFill>
                <a:srgbClr val="FFFFFF"/>
              </a:solidFill>
              <a:prstDash val="solid"/>
              <a:miter lim="800000"/>
              <a:headEnd/>
              <a:tailEnd/>
            </a:ln>
          </p:spPr>
          <p:txBody>
            <a:bodyPr/>
            <a:lstStyle/>
            <a:p>
              <a:endParaRPr lang="en-GB" dirty="0"/>
            </a:p>
          </p:txBody>
        </p:sp>
      </p:grpSp>
      <p:sp>
        <p:nvSpPr>
          <p:cNvPr id="53" name="Arc 52">
            <a:extLst>
              <a:ext uri="{FF2B5EF4-FFF2-40B4-BE49-F238E27FC236}">
                <a16:creationId xmlns:a16="http://schemas.microsoft.com/office/drawing/2014/main" id="{A3FBAA3B-FD77-4512-AFEE-4DEBA6DFEE07}"/>
              </a:ext>
            </a:extLst>
          </p:cNvPr>
          <p:cNvSpPr/>
          <p:nvPr/>
        </p:nvSpPr>
        <p:spPr>
          <a:xfrm>
            <a:off x="3790838" y="1157863"/>
            <a:ext cx="4220185" cy="2885597"/>
          </a:xfrm>
          <a:prstGeom prst="arc">
            <a:avLst>
              <a:gd name="adj1" fmla="val 13341683"/>
              <a:gd name="adj2" fmla="val 5776372"/>
            </a:avLst>
          </a:prstGeom>
          <a:ln w="19050">
            <a:solidFill>
              <a:srgbClr val="FF0000"/>
            </a:solidFill>
            <a:headEnd type="triangl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4" name="Rectangle : coins arrondis 53">
            <a:extLst>
              <a:ext uri="{FF2B5EF4-FFF2-40B4-BE49-F238E27FC236}">
                <a16:creationId xmlns:a16="http://schemas.microsoft.com/office/drawing/2014/main" id="{7E5300B7-5F5C-4FBF-9FE8-B796C402934F}"/>
              </a:ext>
            </a:extLst>
          </p:cNvPr>
          <p:cNvSpPr/>
          <p:nvPr/>
        </p:nvSpPr>
        <p:spPr>
          <a:xfrm>
            <a:off x="7776594" y="1975960"/>
            <a:ext cx="1367406" cy="722059"/>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50" dirty="0">
                <a:solidFill>
                  <a:schemeClr val="bg1"/>
                </a:solidFill>
                <a:latin typeface="Montserrat" panose="00000500000000000000" pitchFamily="2" charset="0"/>
              </a:rPr>
              <a:t>ATTENDEE EXPECTATIONS</a:t>
            </a:r>
          </a:p>
          <a:p>
            <a:pPr algn="ctr"/>
            <a:r>
              <a:rPr lang="en-GB" sz="1050" dirty="0">
                <a:solidFill>
                  <a:schemeClr val="bg1"/>
                </a:solidFill>
                <a:latin typeface="Montserrat" panose="00000500000000000000" pitchFamily="2" charset="0"/>
              </a:rPr>
              <a:t>B2B &amp; B2C</a:t>
            </a:r>
          </a:p>
        </p:txBody>
      </p:sp>
      <p:sp>
        <p:nvSpPr>
          <p:cNvPr id="55" name="Arc 54">
            <a:extLst>
              <a:ext uri="{FF2B5EF4-FFF2-40B4-BE49-F238E27FC236}">
                <a16:creationId xmlns:a16="http://schemas.microsoft.com/office/drawing/2014/main" id="{6E54E739-4996-48FC-8D9C-8A02EE8B42C1}"/>
              </a:ext>
            </a:extLst>
          </p:cNvPr>
          <p:cNvSpPr/>
          <p:nvPr/>
        </p:nvSpPr>
        <p:spPr>
          <a:xfrm flipH="1">
            <a:off x="1098438" y="1150169"/>
            <a:ext cx="4220185" cy="2885597"/>
          </a:xfrm>
          <a:prstGeom prst="arc">
            <a:avLst>
              <a:gd name="adj1" fmla="val 13305706"/>
              <a:gd name="adj2" fmla="val 6111909"/>
            </a:avLst>
          </a:prstGeom>
          <a:ln w="19050">
            <a:solidFill>
              <a:srgbClr val="FF0000"/>
            </a:solidFill>
            <a:headEnd type="triangl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6" name="Rectangle : coins arrondis 55">
            <a:extLst>
              <a:ext uri="{FF2B5EF4-FFF2-40B4-BE49-F238E27FC236}">
                <a16:creationId xmlns:a16="http://schemas.microsoft.com/office/drawing/2014/main" id="{5989CFAD-9947-4BD7-AC64-55B424ED61DB}"/>
              </a:ext>
            </a:extLst>
          </p:cNvPr>
          <p:cNvSpPr/>
          <p:nvPr/>
        </p:nvSpPr>
        <p:spPr>
          <a:xfrm>
            <a:off x="48126" y="1934696"/>
            <a:ext cx="1374269" cy="763323"/>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50" dirty="0">
                <a:solidFill>
                  <a:schemeClr val="bg1"/>
                </a:solidFill>
                <a:latin typeface="Montserrat" panose="00000500000000000000" pitchFamily="2" charset="0"/>
              </a:rPr>
              <a:t>EXHIBITOR EXPECTATIONS</a:t>
            </a:r>
          </a:p>
          <a:p>
            <a:pPr algn="ctr"/>
            <a:r>
              <a:rPr lang="en-GB" sz="1050" dirty="0">
                <a:solidFill>
                  <a:schemeClr val="bg1"/>
                </a:solidFill>
                <a:latin typeface="Montserrat" panose="00000500000000000000" pitchFamily="2" charset="0"/>
              </a:rPr>
              <a:t>B2B &amp; B2C</a:t>
            </a:r>
          </a:p>
        </p:txBody>
      </p:sp>
      <p:sp>
        <p:nvSpPr>
          <p:cNvPr id="67" name="Rectangle 66">
            <a:extLst>
              <a:ext uri="{FF2B5EF4-FFF2-40B4-BE49-F238E27FC236}">
                <a16:creationId xmlns:a16="http://schemas.microsoft.com/office/drawing/2014/main" id="{94328683-8EE3-4D3B-A34D-D1A4741C1075}"/>
              </a:ext>
            </a:extLst>
          </p:cNvPr>
          <p:cNvSpPr/>
          <p:nvPr/>
        </p:nvSpPr>
        <p:spPr>
          <a:xfrm>
            <a:off x="3785590" y="2774924"/>
            <a:ext cx="1622114" cy="507831"/>
          </a:xfrm>
          <a:prstGeom prst="rect">
            <a:avLst/>
          </a:prstGeom>
        </p:spPr>
        <p:txBody>
          <a:bodyPr wrap="square">
            <a:spAutoFit/>
          </a:bodyPr>
          <a:lstStyle/>
          <a:p>
            <a:pPr algn="ctr"/>
            <a:r>
              <a:rPr lang="en-GB" sz="1100" b="1" dirty="0">
                <a:solidFill>
                  <a:schemeClr val="accent1"/>
                </a:solidFill>
                <a:latin typeface="Montserrat" panose="00000500000000000000" pitchFamily="2" charset="0"/>
              </a:rPr>
              <a:t>LOYALTY</a:t>
            </a:r>
          </a:p>
          <a:p>
            <a:pPr algn="ctr"/>
            <a:r>
              <a:rPr lang="en-GB" sz="800" dirty="0">
                <a:latin typeface="Montserrat" panose="00000500000000000000" pitchFamily="2" charset="0"/>
              </a:rPr>
              <a:t>of exhibitors </a:t>
            </a:r>
          </a:p>
          <a:p>
            <a:pPr algn="ctr"/>
            <a:r>
              <a:rPr lang="en-GB" sz="800" dirty="0">
                <a:latin typeface="Montserrat" panose="00000500000000000000" pitchFamily="2" charset="0"/>
              </a:rPr>
              <a:t>and attendees</a:t>
            </a:r>
          </a:p>
        </p:txBody>
      </p:sp>
      <p:sp>
        <p:nvSpPr>
          <p:cNvPr id="69" name="ZoneTexte 68">
            <a:extLst>
              <a:ext uri="{FF2B5EF4-FFF2-40B4-BE49-F238E27FC236}">
                <a16:creationId xmlns:a16="http://schemas.microsoft.com/office/drawing/2014/main" id="{25B2BD99-08CE-4276-8057-2505A96DB6A2}"/>
              </a:ext>
            </a:extLst>
          </p:cNvPr>
          <p:cNvSpPr txBox="1"/>
          <p:nvPr/>
        </p:nvSpPr>
        <p:spPr>
          <a:xfrm>
            <a:off x="5223311" y="1644179"/>
            <a:ext cx="2311622" cy="579646"/>
          </a:xfrm>
          <a:prstGeom prst="rect">
            <a:avLst/>
          </a:prstGeom>
          <a:noFill/>
        </p:spPr>
        <p:txBody>
          <a:bodyPr wrap="square" rtlCol="0">
            <a:spAutoFit/>
          </a:bodyPr>
          <a:lstStyle/>
          <a:p>
            <a:pPr lvl="0">
              <a:spcAft>
                <a:spcPts val="200"/>
              </a:spcAft>
            </a:pPr>
            <a:r>
              <a:rPr lang="en-GB" sz="1000" dirty="0">
                <a:solidFill>
                  <a:prstClr val="black"/>
                </a:solidFill>
                <a:latin typeface="Montserrat" panose="00000500000000000000" pitchFamily="2" charset="0"/>
              </a:rPr>
              <a:t>Large and specifically adapted offerings</a:t>
            </a:r>
          </a:p>
          <a:p>
            <a:pPr lvl="0">
              <a:spcAft>
                <a:spcPts val="200"/>
              </a:spcAft>
            </a:pPr>
            <a:r>
              <a:rPr lang="en-GB" sz="1000" dirty="0">
                <a:solidFill>
                  <a:prstClr val="black"/>
                </a:solidFill>
                <a:latin typeface="Montserrat" panose="00000500000000000000" pitchFamily="2" charset="0"/>
              </a:rPr>
              <a:t>Discover new products and services</a:t>
            </a:r>
          </a:p>
        </p:txBody>
      </p:sp>
      <p:sp>
        <p:nvSpPr>
          <p:cNvPr id="72" name="ZoneTexte 71">
            <a:extLst>
              <a:ext uri="{FF2B5EF4-FFF2-40B4-BE49-F238E27FC236}">
                <a16:creationId xmlns:a16="http://schemas.microsoft.com/office/drawing/2014/main" id="{C568A31D-2B10-43E0-A264-9D1749BEFB9E}"/>
              </a:ext>
            </a:extLst>
          </p:cNvPr>
          <p:cNvSpPr txBox="1"/>
          <p:nvPr/>
        </p:nvSpPr>
        <p:spPr>
          <a:xfrm>
            <a:off x="3919970" y="2118344"/>
            <a:ext cx="1300218" cy="253916"/>
          </a:xfrm>
          <a:prstGeom prst="rect">
            <a:avLst/>
          </a:prstGeom>
          <a:noFill/>
        </p:spPr>
        <p:txBody>
          <a:bodyPr wrap="square" rtlCol="0" anchor="ctr">
            <a:spAutoFit/>
          </a:bodyPr>
          <a:lstStyle/>
          <a:p>
            <a:pPr algn="ctr"/>
            <a:r>
              <a:rPr lang="en-GB" sz="1050" b="1" dirty="0">
                <a:solidFill>
                  <a:schemeClr val="accent1"/>
                </a:solidFill>
                <a:latin typeface="Montserrat" panose="00000500000000000000" pitchFamily="2" charset="0"/>
              </a:rPr>
              <a:t>KNOW-HOW</a:t>
            </a:r>
          </a:p>
        </p:txBody>
      </p:sp>
      <p:sp>
        <p:nvSpPr>
          <p:cNvPr id="74" name="ZoneTexte 73">
            <a:extLst>
              <a:ext uri="{FF2B5EF4-FFF2-40B4-BE49-F238E27FC236}">
                <a16:creationId xmlns:a16="http://schemas.microsoft.com/office/drawing/2014/main" id="{A5D19ADF-BCD6-49B4-B50D-F18B78717614}"/>
              </a:ext>
            </a:extLst>
          </p:cNvPr>
          <p:cNvSpPr txBox="1"/>
          <p:nvPr/>
        </p:nvSpPr>
        <p:spPr>
          <a:xfrm>
            <a:off x="3118593" y="3900040"/>
            <a:ext cx="3035213" cy="369332"/>
          </a:xfrm>
          <a:prstGeom prst="rect">
            <a:avLst/>
          </a:prstGeom>
          <a:noFill/>
        </p:spPr>
        <p:txBody>
          <a:bodyPr wrap="square" rtlCol="0" anchor="ctr">
            <a:spAutoFit/>
          </a:bodyPr>
          <a:lstStyle/>
          <a:p>
            <a:pPr algn="ctr"/>
            <a:r>
              <a:rPr lang="en-GB" sz="1000" b="1" dirty="0">
                <a:latin typeface="Montserrat" panose="00000500000000000000" pitchFamily="2" charset="0"/>
              </a:rPr>
              <a:t>GENERATING ENCOUNTERS</a:t>
            </a:r>
          </a:p>
          <a:p>
            <a:pPr algn="ctr"/>
            <a:r>
              <a:rPr lang="en-GB" sz="800" dirty="0">
                <a:latin typeface="Montserrat" panose="00000500000000000000" pitchFamily="2" charset="0"/>
              </a:rPr>
              <a:t>Facilitating Exhibitor I Attendee contacts</a:t>
            </a:r>
          </a:p>
        </p:txBody>
      </p:sp>
      <p:sp>
        <p:nvSpPr>
          <p:cNvPr id="5" name="Rectangle 4">
            <a:extLst>
              <a:ext uri="{FF2B5EF4-FFF2-40B4-BE49-F238E27FC236}">
                <a16:creationId xmlns:a16="http://schemas.microsoft.com/office/drawing/2014/main" id="{C6759AC3-8139-4B1F-A344-BF4596E3B4A3}"/>
              </a:ext>
            </a:extLst>
          </p:cNvPr>
          <p:cNvSpPr/>
          <p:nvPr/>
        </p:nvSpPr>
        <p:spPr>
          <a:xfrm>
            <a:off x="1731426" y="1934696"/>
            <a:ext cx="2068684" cy="1272143"/>
          </a:xfrm>
          <a:prstGeom prst="rect">
            <a:avLst/>
          </a:prstGeom>
        </p:spPr>
        <p:txBody>
          <a:bodyPr wrap="square">
            <a:spAutoFit/>
          </a:bodyPr>
          <a:lstStyle/>
          <a:p>
            <a:pPr lvl="0">
              <a:spcAft>
                <a:spcPts val="200"/>
              </a:spcAft>
            </a:pPr>
            <a:r>
              <a:rPr lang="en-GB" sz="1000" dirty="0">
                <a:solidFill>
                  <a:prstClr val="black"/>
                </a:solidFill>
                <a:latin typeface="Montserrat" panose="00000500000000000000" pitchFamily="2" charset="0"/>
              </a:rPr>
              <a:t>Functional and accessible venue</a:t>
            </a:r>
          </a:p>
          <a:p>
            <a:pPr lvl="0">
              <a:spcAft>
                <a:spcPts val="200"/>
              </a:spcAft>
            </a:pPr>
            <a:r>
              <a:rPr lang="en-GB" sz="1000" dirty="0">
                <a:solidFill>
                  <a:prstClr val="black"/>
                </a:solidFill>
                <a:latin typeface="Montserrat" panose="00000500000000000000" pitchFamily="2" charset="0"/>
              </a:rPr>
              <a:t>Quality attendees</a:t>
            </a:r>
          </a:p>
          <a:p>
            <a:pPr>
              <a:spcAft>
                <a:spcPts val="200"/>
              </a:spcAft>
            </a:pPr>
            <a:r>
              <a:rPr lang="en-GB" sz="1000" dirty="0">
                <a:solidFill>
                  <a:prstClr val="black"/>
                </a:solidFill>
                <a:latin typeface="Montserrat" panose="00000500000000000000" pitchFamily="2" charset="0"/>
              </a:rPr>
              <a:t>Sell I Prospect I Observe I Exchange </a:t>
            </a:r>
          </a:p>
          <a:p>
            <a:pPr lvl="0">
              <a:spcAft>
                <a:spcPts val="200"/>
              </a:spcAft>
            </a:pPr>
            <a:r>
              <a:rPr lang="en-GB" sz="1000" dirty="0">
                <a:solidFill>
                  <a:prstClr val="black"/>
                </a:solidFill>
                <a:latin typeface="Montserrat" panose="00000500000000000000" pitchFamily="2" charset="0"/>
              </a:rPr>
              <a:t>Maintaining networks I Expertise</a:t>
            </a:r>
          </a:p>
          <a:p>
            <a:pPr lvl="0">
              <a:spcAft>
                <a:spcPts val="200"/>
              </a:spcAft>
            </a:pPr>
            <a:endParaRPr lang="fr-FR" sz="1000" dirty="0">
              <a:solidFill>
                <a:prstClr val="black"/>
              </a:solidFill>
              <a:latin typeface="Montserrat" panose="00000500000000000000" pitchFamily="2" charset="0"/>
            </a:endParaRPr>
          </a:p>
        </p:txBody>
      </p:sp>
      <p:sp>
        <p:nvSpPr>
          <p:cNvPr id="37" name="ZoneTexte 36">
            <a:extLst>
              <a:ext uri="{FF2B5EF4-FFF2-40B4-BE49-F238E27FC236}">
                <a16:creationId xmlns:a16="http://schemas.microsoft.com/office/drawing/2014/main" id="{A2FE3B05-0DC1-45F5-B9D4-1DD4E47F211B}"/>
              </a:ext>
            </a:extLst>
          </p:cNvPr>
          <p:cNvSpPr txBox="1"/>
          <p:nvPr/>
        </p:nvSpPr>
        <p:spPr>
          <a:xfrm>
            <a:off x="2917540" y="3148969"/>
            <a:ext cx="1300218" cy="253916"/>
          </a:xfrm>
          <a:prstGeom prst="rect">
            <a:avLst/>
          </a:prstGeom>
          <a:noFill/>
        </p:spPr>
        <p:txBody>
          <a:bodyPr wrap="square" rtlCol="0" anchor="ctr">
            <a:spAutoFit/>
          </a:bodyPr>
          <a:lstStyle/>
          <a:p>
            <a:pPr algn="ctr"/>
            <a:r>
              <a:rPr lang="en-GB" sz="1050" b="1" dirty="0">
                <a:solidFill>
                  <a:schemeClr val="accent1"/>
                </a:solidFill>
                <a:latin typeface="Montserrat" panose="00000500000000000000" pitchFamily="2" charset="0"/>
              </a:rPr>
              <a:t>QUALITY</a:t>
            </a:r>
          </a:p>
        </p:txBody>
      </p:sp>
      <p:sp>
        <p:nvSpPr>
          <p:cNvPr id="38" name="ZoneTexte 37">
            <a:extLst>
              <a:ext uri="{FF2B5EF4-FFF2-40B4-BE49-F238E27FC236}">
                <a16:creationId xmlns:a16="http://schemas.microsoft.com/office/drawing/2014/main" id="{B6898277-4108-43E5-B5CE-FBF0BA10DD87}"/>
              </a:ext>
            </a:extLst>
          </p:cNvPr>
          <p:cNvSpPr txBox="1"/>
          <p:nvPr/>
        </p:nvSpPr>
        <p:spPr>
          <a:xfrm>
            <a:off x="4881001" y="3148969"/>
            <a:ext cx="1300218" cy="661720"/>
          </a:xfrm>
          <a:prstGeom prst="rect">
            <a:avLst/>
          </a:prstGeom>
          <a:noFill/>
        </p:spPr>
        <p:txBody>
          <a:bodyPr wrap="square" rtlCol="0" anchor="ctr">
            <a:spAutoFit/>
          </a:bodyPr>
          <a:lstStyle/>
          <a:p>
            <a:pPr algn="ctr"/>
            <a:r>
              <a:rPr lang="en-GB" sz="1050" b="1" dirty="0">
                <a:solidFill>
                  <a:schemeClr val="accent1"/>
                </a:solidFill>
                <a:latin typeface="Montserrat" panose="00000500000000000000" pitchFamily="2" charset="0"/>
              </a:rPr>
              <a:t>EXHIBITIONS</a:t>
            </a:r>
          </a:p>
          <a:p>
            <a:pPr algn="ctr"/>
            <a:r>
              <a:rPr lang="en-GB" sz="1050" b="1" dirty="0">
                <a:solidFill>
                  <a:schemeClr val="accent1"/>
                </a:solidFill>
                <a:latin typeface="Montserrat" panose="00000500000000000000" pitchFamily="2" charset="0"/>
              </a:rPr>
              <a:t>ADAPTED</a:t>
            </a:r>
          </a:p>
          <a:p>
            <a:pPr lvl="0" algn="ctr"/>
            <a:r>
              <a:rPr lang="en-GB" sz="800" dirty="0">
                <a:solidFill>
                  <a:prstClr val="black"/>
                </a:solidFill>
                <a:latin typeface="Montserrat" panose="00000500000000000000" pitchFamily="2" charset="0"/>
              </a:rPr>
              <a:t>to the market and demand</a:t>
            </a:r>
          </a:p>
        </p:txBody>
      </p:sp>
      <p:sp>
        <p:nvSpPr>
          <p:cNvPr id="42" name="Rectangle 41">
            <a:extLst>
              <a:ext uri="{FF2B5EF4-FFF2-40B4-BE49-F238E27FC236}">
                <a16:creationId xmlns:a16="http://schemas.microsoft.com/office/drawing/2014/main" id="{ED367813-B5F0-43B3-9B8A-07CAE5D812D2}"/>
              </a:ext>
            </a:extLst>
          </p:cNvPr>
          <p:cNvSpPr/>
          <p:nvPr/>
        </p:nvSpPr>
        <p:spPr>
          <a:xfrm>
            <a:off x="3523376" y="4227802"/>
            <a:ext cx="1474797" cy="559127"/>
          </a:xfrm>
          <a:prstGeom prst="rect">
            <a:avLst/>
          </a:prstGeom>
        </p:spPr>
        <p:txBody>
          <a:bodyPr wrap="square">
            <a:spAutoFit/>
          </a:bodyPr>
          <a:lstStyle/>
          <a:p>
            <a:pPr lvl="0">
              <a:spcAft>
                <a:spcPts val="200"/>
              </a:spcAft>
            </a:pPr>
            <a:r>
              <a:rPr lang="en-GB" sz="900" dirty="0">
                <a:solidFill>
                  <a:srgbClr val="2E1E5D"/>
                </a:solidFill>
                <a:latin typeface="Montserrat" panose="00000500000000000000" pitchFamily="2" charset="0"/>
              </a:rPr>
              <a:t>Companies</a:t>
            </a:r>
          </a:p>
          <a:p>
            <a:pPr lvl="0">
              <a:spcAft>
                <a:spcPts val="200"/>
              </a:spcAft>
            </a:pPr>
            <a:r>
              <a:rPr lang="en-GB" sz="900" dirty="0">
                <a:solidFill>
                  <a:srgbClr val="2E1E5D"/>
                </a:solidFill>
                <a:latin typeface="Montserrat" panose="00000500000000000000" pitchFamily="2" charset="0"/>
              </a:rPr>
              <a:t>Trade associations </a:t>
            </a:r>
          </a:p>
          <a:p>
            <a:pPr lvl="0">
              <a:spcAft>
                <a:spcPts val="200"/>
              </a:spcAft>
            </a:pPr>
            <a:r>
              <a:rPr lang="en-GB" sz="900" dirty="0">
                <a:solidFill>
                  <a:srgbClr val="2E1E5D"/>
                </a:solidFill>
                <a:latin typeface="Montserrat" panose="00000500000000000000" pitchFamily="2" charset="0"/>
              </a:rPr>
              <a:t>associations</a:t>
            </a:r>
          </a:p>
        </p:txBody>
      </p:sp>
      <p:sp>
        <p:nvSpPr>
          <p:cNvPr id="44" name="Rectangle 43">
            <a:extLst>
              <a:ext uri="{FF2B5EF4-FFF2-40B4-BE49-F238E27FC236}">
                <a16:creationId xmlns:a16="http://schemas.microsoft.com/office/drawing/2014/main" id="{A1B92FA8-600E-4DA5-9D11-8711167B99D9}"/>
              </a:ext>
            </a:extLst>
          </p:cNvPr>
          <p:cNvSpPr/>
          <p:nvPr/>
        </p:nvSpPr>
        <p:spPr>
          <a:xfrm>
            <a:off x="4847574" y="4227802"/>
            <a:ext cx="1316255" cy="559127"/>
          </a:xfrm>
          <a:prstGeom prst="rect">
            <a:avLst/>
          </a:prstGeom>
        </p:spPr>
        <p:txBody>
          <a:bodyPr wrap="square">
            <a:spAutoFit/>
          </a:bodyPr>
          <a:lstStyle/>
          <a:p>
            <a:pPr lvl="0">
              <a:spcAft>
                <a:spcPts val="200"/>
              </a:spcAft>
            </a:pPr>
            <a:r>
              <a:rPr lang="en-GB" sz="900" dirty="0">
                <a:solidFill>
                  <a:srgbClr val="2E1E5D"/>
                </a:solidFill>
                <a:latin typeface="Montserrat" panose="00000500000000000000" pitchFamily="2" charset="0"/>
              </a:rPr>
              <a:t>Voluntary-sector organisations </a:t>
            </a:r>
          </a:p>
          <a:p>
            <a:pPr lvl="0">
              <a:spcAft>
                <a:spcPts val="200"/>
              </a:spcAft>
            </a:pPr>
            <a:r>
              <a:rPr lang="en-GB" sz="900" dirty="0">
                <a:solidFill>
                  <a:srgbClr val="2E1E5D"/>
                </a:solidFill>
                <a:latin typeface="Montserrat" panose="00000500000000000000" pitchFamily="2" charset="0"/>
              </a:rPr>
              <a:t>Public structures</a:t>
            </a:r>
          </a:p>
          <a:p>
            <a:pPr lvl="0">
              <a:spcAft>
                <a:spcPts val="200"/>
              </a:spcAft>
            </a:pPr>
            <a:r>
              <a:rPr lang="en-GB" sz="900" dirty="0">
                <a:solidFill>
                  <a:srgbClr val="2E1E5D"/>
                </a:solidFill>
                <a:latin typeface="Montserrat" panose="00000500000000000000" pitchFamily="2" charset="0"/>
              </a:rPr>
              <a:t>General public  </a:t>
            </a:r>
          </a:p>
        </p:txBody>
      </p:sp>
      <p:pic>
        <p:nvPicPr>
          <p:cNvPr id="59" name="Picture 2" descr="Afficher l’image source">
            <a:extLst>
              <a:ext uri="{FF2B5EF4-FFF2-40B4-BE49-F238E27FC236}">
                <a16:creationId xmlns:a16="http://schemas.microsoft.com/office/drawing/2014/main" id="{7F367D79-D2AC-4FD3-AE82-9BD875BFCC5A}"/>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4360715" y="1505687"/>
            <a:ext cx="472320" cy="470273"/>
          </a:xfrm>
          <a:prstGeom prst="rect">
            <a:avLst/>
          </a:prstGeom>
          <a:noFill/>
          <a:extLst>
            <a:ext uri="{909E8E84-426E-40DD-AFC4-6F175D3DCCD1}">
              <a14:hiddenFill xmlns:a14="http://schemas.microsoft.com/office/drawing/2010/main">
                <a:solidFill>
                  <a:srgbClr val="FFFFFF"/>
                </a:solidFill>
              </a14:hiddenFill>
            </a:ext>
          </a:extLst>
        </p:spPr>
      </p:pic>
      <p:sp>
        <p:nvSpPr>
          <p:cNvPr id="39" name="ZoneTexte 38">
            <a:extLst>
              <a:ext uri="{FF2B5EF4-FFF2-40B4-BE49-F238E27FC236}">
                <a16:creationId xmlns:a16="http://schemas.microsoft.com/office/drawing/2014/main" id="{448E2720-CC1B-45B2-BF4E-62E7BFB27BCB}"/>
              </a:ext>
            </a:extLst>
          </p:cNvPr>
          <p:cNvSpPr txBox="1"/>
          <p:nvPr/>
        </p:nvSpPr>
        <p:spPr>
          <a:xfrm>
            <a:off x="5617935" y="2295305"/>
            <a:ext cx="2361722" cy="733534"/>
          </a:xfrm>
          <a:prstGeom prst="rect">
            <a:avLst/>
          </a:prstGeom>
          <a:noFill/>
        </p:spPr>
        <p:txBody>
          <a:bodyPr wrap="square" rtlCol="0">
            <a:spAutoFit/>
          </a:bodyPr>
          <a:lstStyle/>
          <a:p>
            <a:pPr lvl="0">
              <a:spcAft>
                <a:spcPts val="200"/>
              </a:spcAft>
            </a:pPr>
            <a:r>
              <a:rPr lang="en-GB" sz="1000" dirty="0">
                <a:solidFill>
                  <a:prstClr val="black"/>
                </a:solidFill>
                <a:latin typeface="Montserrat" panose="00000500000000000000" pitchFamily="2" charset="0"/>
              </a:rPr>
              <a:t>Buy I Prospect I Expertise </a:t>
            </a:r>
            <a:br>
              <a:rPr lang="en-GB" sz="1000" dirty="0">
                <a:solidFill>
                  <a:prstClr val="black"/>
                </a:solidFill>
                <a:latin typeface="Montserrat" panose="00000500000000000000" pitchFamily="2" charset="0"/>
              </a:rPr>
            </a:br>
            <a:r>
              <a:rPr lang="en-GB" sz="1000" dirty="0">
                <a:solidFill>
                  <a:prstClr val="black"/>
                </a:solidFill>
                <a:latin typeface="Montserrat" panose="00000500000000000000" pitchFamily="2" charset="0"/>
              </a:rPr>
              <a:t>Entertainment</a:t>
            </a:r>
          </a:p>
          <a:p>
            <a:pPr lvl="0">
              <a:spcAft>
                <a:spcPts val="200"/>
              </a:spcAft>
            </a:pPr>
            <a:r>
              <a:rPr lang="en-GB" sz="1000" dirty="0">
                <a:solidFill>
                  <a:prstClr val="black"/>
                </a:solidFill>
                <a:latin typeface="Montserrat" panose="00000500000000000000" pitchFamily="2" charset="0"/>
              </a:rPr>
              <a:t>Promotion I Meetings &amp; Conviviality </a:t>
            </a:r>
          </a:p>
        </p:txBody>
      </p:sp>
    </p:spTree>
    <p:extLst>
      <p:ext uri="{BB962C8B-B14F-4D97-AF65-F5344CB8AC3E}">
        <p14:creationId xmlns:p14="http://schemas.microsoft.com/office/powerpoint/2010/main" val="121446115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62FE638-5966-4BFD-838A-604DD112424E}"/>
              </a:ext>
            </a:extLst>
          </p:cNvPr>
          <p:cNvSpPr/>
          <p:nvPr/>
        </p:nvSpPr>
        <p:spPr>
          <a:xfrm>
            <a:off x="5223418" y="1487573"/>
            <a:ext cx="3792533" cy="3431709"/>
          </a:xfrm>
          <a:prstGeom prst="rect">
            <a:avLst/>
          </a:prstGeom>
        </p:spPr>
        <p:txBody>
          <a:bodyPr wrap="square">
            <a:spAutoFit/>
          </a:bodyPr>
          <a:lstStyle/>
          <a:p>
            <a:r>
              <a:rPr lang="en-GB" sz="900" b="1" i="0" u="none" strike="noStrike" dirty="0">
                <a:solidFill>
                  <a:srgbClr val="FF0000"/>
                </a:solidFill>
                <a:latin typeface="Montserrat" panose="00000500000000000000" pitchFamily="2" charset="0"/>
              </a:rPr>
              <a:t>A DIVERSE OFFERING</a:t>
            </a:r>
            <a:r>
              <a:rPr lang="en-GB" sz="900" b="1" dirty="0">
                <a:solidFill>
                  <a:srgbClr val="FF0000"/>
                </a:solidFill>
                <a:latin typeface="Montserrat" panose="00000500000000000000" pitchFamily="2" charset="0"/>
              </a:rPr>
              <a:t> </a:t>
            </a:r>
          </a:p>
          <a:p>
            <a:r>
              <a:rPr lang="en-GB" sz="900" dirty="0">
                <a:solidFill>
                  <a:srgbClr val="000000"/>
                </a:solidFill>
              </a:rPr>
              <a:t>National and international locations </a:t>
            </a:r>
          </a:p>
          <a:p>
            <a:r>
              <a:rPr lang="en-GB" sz="900" dirty="0">
                <a:solidFill>
                  <a:srgbClr val="000000"/>
                </a:solidFill>
              </a:rPr>
              <a:t>A diverse range of structures </a:t>
            </a:r>
          </a:p>
          <a:p>
            <a:endParaRPr lang="fr-FR" sz="700" b="1" dirty="0">
              <a:solidFill>
                <a:srgbClr val="000000"/>
              </a:solidFill>
              <a:latin typeface="Montserrat" panose="00000500000000000000" pitchFamily="2" charset="0"/>
            </a:endParaRPr>
          </a:p>
          <a:p>
            <a:r>
              <a:rPr lang="en-GB" sz="900" b="1" dirty="0">
                <a:solidFill>
                  <a:srgbClr val="FF0000"/>
                </a:solidFill>
                <a:latin typeface="Montserrat" panose="00000500000000000000" pitchFamily="2" charset="0"/>
              </a:rPr>
              <a:t>PARTNERSHIPS WITH LOCAL GOVERNMENTS </a:t>
            </a:r>
          </a:p>
          <a:p>
            <a:r>
              <a:rPr lang="en-GB" sz="900" dirty="0">
                <a:solidFill>
                  <a:srgbClr val="000000"/>
                </a:solidFill>
              </a:rPr>
              <a:t>To develop and promote their territories</a:t>
            </a:r>
          </a:p>
          <a:p>
            <a:r>
              <a:rPr lang="en-GB" sz="900" dirty="0">
                <a:solidFill>
                  <a:srgbClr val="000000"/>
                </a:solidFill>
              </a:rPr>
              <a:t>By deploying its expertise to support </a:t>
            </a:r>
          </a:p>
          <a:p>
            <a:r>
              <a:rPr lang="en-GB" sz="900" dirty="0">
                <a:solidFill>
                  <a:srgbClr val="000000"/>
                </a:solidFill>
              </a:rPr>
              <a:t>local territorial ambitions</a:t>
            </a:r>
          </a:p>
          <a:p>
            <a:endParaRPr lang="fr-FR" sz="700" b="0" i="0" u="none" strike="noStrike" dirty="0">
              <a:solidFill>
                <a:srgbClr val="000000"/>
              </a:solidFill>
              <a:effectLst/>
              <a:latin typeface="Montserrat" panose="00000500000000000000" pitchFamily="2" charset="0"/>
            </a:endParaRPr>
          </a:p>
          <a:p>
            <a:r>
              <a:rPr lang="en-GB" sz="900" b="1" dirty="0">
                <a:solidFill>
                  <a:srgbClr val="FF0000"/>
                </a:solidFill>
                <a:latin typeface="Montserrat" panose="00000500000000000000" pitchFamily="2" charset="0"/>
              </a:rPr>
              <a:t>TERRITORIAL ATTRACTIVENESS I TOURISM AND EMPLOYMENT</a:t>
            </a:r>
          </a:p>
          <a:p>
            <a:r>
              <a:rPr lang="en-GB" sz="900" dirty="0">
                <a:solidFill>
                  <a:srgbClr val="000000"/>
                </a:solidFill>
              </a:rPr>
              <a:t>Local presence I Use of local service providers</a:t>
            </a:r>
          </a:p>
          <a:p>
            <a:r>
              <a:rPr lang="en-GB" sz="900" dirty="0">
                <a:solidFill>
                  <a:srgbClr val="000000"/>
                </a:solidFill>
              </a:rPr>
              <a:t>Generating traffic and employment in the territories </a:t>
            </a:r>
          </a:p>
          <a:p>
            <a:r>
              <a:rPr lang="en-GB" sz="900" dirty="0">
                <a:solidFill>
                  <a:srgbClr val="000000"/>
                </a:solidFill>
              </a:rPr>
              <a:t>Direct impact on tourism (airports, hotels, restaurants, train stations, etc.)</a:t>
            </a:r>
          </a:p>
          <a:p>
            <a:r>
              <a:rPr lang="en-GB" sz="900" dirty="0">
                <a:solidFill>
                  <a:srgbClr val="000000"/>
                </a:solidFill>
              </a:rPr>
              <a:t>Contributing to local development</a:t>
            </a:r>
          </a:p>
          <a:p>
            <a:endParaRPr lang="fr-FR" sz="700" dirty="0">
              <a:solidFill>
                <a:srgbClr val="000000"/>
              </a:solidFill>
              <a:latin typeface="Montserrat" panose="00000500000000000000" pitchFamily="2" charset="0"/>
            </a:endParaRPr>
          </a:p>
          <a:p>
            <a:r>
              <a:rPr lang="en-GB" sz="900" b="1" dirty="0">
                <a:solidFill>
                  <a:srgbClr val="FF0000"/>
                </a:solidFill>
                <a:latin typeface="Montserrat" panose="00000500000000000000" pitchFamily="2" charset="0"/>
              </a:rPr>
              <a:t>A BRAND, A GLOBAL NETWORK</a:t>
            </a:r>
          </a:p>
          <a:p>
            <a:r>
              <a:rPr lang="en-GB" sz="900" dirty="0">
                <a:solidFill>
                  <a:srgbClr val="000000"/>
                </a:solidFill>
              </a:rPr>
              <a:t>A strong brand and recognised global expertise</a:t>
            </a:r>
          </a:p>
          <a:p>
            <a:r>
              <a:rPr lang="en-GB" sz="900" dirty="0">
                <a:solidFill>
                  <a:srgbClr val="000000"/>
                </a:solidFill>
              </a:rPr>
              <a:t>Sites located in major business tourism destinations</a:t>
            </a:r>
          </a:p>
          <a:p>
            <a:endParaRPr lang="fr-FR" sz="700" dirty="0">
              <a:solidFill>
                <a:srgbClr val="000000"/>
              </a:solidFill>
              <a:latin typeface="Montserrat" panose="00000500000000000000" pitchFamily="2" charset="0"/>
            </a:endParaRPr>
          </a:p>
          <a:p>
            <a:r>
              <a:rPr lang="en-GB" sz="900" b="1" dirty="0">
                <a:solidFill>
                  <a:srgbClr val="FF0000"/>
                </a:solidFill>
                <a:latin typeface="Montserrat" panose="00000500000000000000" pitchFamily="2" charset="0"/>
              </a:rPr>
              <a:t>A RESPONSIBLE CORPORATE CITIZEN</a:t>
            </a:r>
          </a:p>
          <a:p>
            <a:r>
              <a:rPr lang="en-GB" sz="900" dirty="0">
                <a:solidFill>
                  <a:srgbClr val="000000"/>
                </a:solidFill>
              </a:rPr>
              <a:t>Creating employment for the territories</a:t>
            </a:r>
          </a:p>
          <a:p>
            <a:r>
              <a:rPr lang="en-GB" sz="900" dirty="0">
                <a:solidFill>
                  <a:srgbClr val="000000"/>
                </a:solidFill>
              </a:rPr>
              <a:t>Venues certified ISO 14001 and even ISO 210122</a:t>
            </a:r>
          </a:p>
          <a:p>
            <a:r>
              <a:rPr lang="en-GB" sz="900" dirty="0">
                <a:solidFill>
                  <a:srgbClr val="000000"/>
                </a:solidFill>
              </a:rPr>
              <a:t>Managing waste consumption </a:t>
            </a:r>
          </a:p>
          <a:p>
            <a:r>
              <a:rPr lang="en-GB" sz="900" dirty="0">
                <a:solidFill>
                  <a:srgbClr val="000000"/>
                </a:solidFill>
              </a:rPr>
              <a:t>Recourse to local subcontracting</a:t>
            </a:r>
          </a:p>
        </p:txBody>
      </p:sp>
      <p:pic>
        <p:nvPicPr>
          <p:cNvPr id="23" name="Image 22">
            <a:extLst>
              <a:ext uri="{FF2B5EF4-FFF2-40B4-BE49-F238E27FC236}">
                <a16:creationId xmlns:a16="http://schemas.microsoft.com/office/drawing/2014/main" id="{48811EEF-2660-479C-BD7B-4D19F2EF7FD3}"/>
              </a:ext>
            </a:extLst>
          </p:cNvPr>
          <p:cNvPicPr>
            <a:picLocks noChangeAspect="1"/>
          </p:cNvPicPr>
          <p:nvPr/>
        </p:nvPicPr>
        <p:blipFill>
          <a:blip r:embed="rId2"/>
          <a:stretch>
            <a:fillRect/>
          </a:stretch>
        </p:blipFill>
        <p:spPr>
          <a:xfrm>
            <a:off x="8553723" y="4690104"/>
            <a:ext cx="536043" cy="408611"/>
          </a:xfrm>
          <a:prstGeom prst="rect">
            <a:avLst/>
          </a:prstGeom>
        </p:spPr>
      </p:pic>
      <p:pic>
        <p:nvPicPr>
          <p:cNvPr id="25" name="Image 24">
            <a:extLst>
              <a:ext uri="{FF2B5EF4-FFF2-40B4-BE49-F238E27FC236}">
                <a16:creationId xmlns:a16="http://schemas.microsoft.com/office/drawing/2014/main" id="{F0B3EBEE-D899-420A-AEC1-BA7F1D4D633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07407" y="4270253"/>
            <a:ext cx="397765" cy="397765"/>
          </a:xfrm>
          <a:prstGeom prst="rect">
            <a:avLst/>
          </a:prstGeom>
        </p:spPr>
      </p:pic>
      <p:pic>
        <p:nvPicPr>
          <p:cNvPr id="24" name="Image 23">
            <a:extLst>
              <a:ext uri="{FF2B5EF4-FFF2-40B4-BE49-F238E27FC236}">
                <a16:creationId xmlns:a16="http://schemas.microsoft.com/office/drawing/2014/main" id="{38CAA1AA-2FFD-4E07-BC0C-467C637A9C0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622029" y="4261225"/>
            <a:ext cx="447246" cy="426955"/>
          </a:xfrm>
          <a:prstGeom prst="rect">
            <a:avLst/>
          </a:prstGeom>
        </p:spPr>
      </p:pic>
      <p:sp>
        <p:nvSpPr>
          <p:cNvPr id="2" name="Titre 1">
            <a:extLst>
              <a:ext uri="{FF2B5EF4-FFF2-40B4-BE49-F238E27FC236}">
                <a16:creationId xmlns:a16="http://schemas.microsoft.com/office/drawing/2014/main" id="{DD211E49-37DF-4A1D-8E59-A0873468FA7D}"/>
              </a:ext>
            </a:extLst>
          </p:cNvPr>
          <p:cNvSpPr txBox="1">
            <a:spLocks/>
          </p:cNvSpPr>
          <p:nvPr/>
        </p:nvSpPr>
        <p:spPr bwMode="auto">
          <a:xfrm>
            <a:off x="253389" y="249090"/>
            <a:ext cx="8612332" cy="6015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fr-FR"/>
            </a:defPPr>
            <a:lvl1pPr algn="ctr" defTabSz="457200">
              <a:lnSpc>
                <a:spcPts val="2616"/>
              </a:lnSpc>
              <a:defRPr sz="3200" cap="all">
                <a:solidFill>
                  <a:schemeClr val="bg1"/>
                </a:solidFill>
                <a:latin typeface="+mj-lt"/>
                <a:ea typeface="+mj-ea"/>
                <a:cs typeface="+mj-cs"/>
              </a:defRPr>
            </a:lvl1pPr>
            <a:lvl2pPr algn="ctr" defTabSz="457200">
              <a:defRPr sz="4400">
                <a:latin typeface="Calibri" charset="0"/>
                <a:cs typeface="MS PGothic" charset="0"/>
              </a:defRPr>
            </a:lvl2pPr>
            <a:lvl3pPr algn="ctr" defTabSz="457200">
              <a:defRPr sz="4400">
                <a:latin typeface="Calibri" charset="0"/>
                <a:cs typeface="MS PGothic" charset="0"/>
              </a:defRPr>
            </a:lvl3pPr>
            <a:lvl4pPr algn="ctr" defTabSz="457200">
              <a:defRPr sz="4400">
                <a:latin typeface="Calibri" charset="0"/>
                <a:cs typeface="MS PGothic" charset="0"/>
              </a:defRPr>
            </a:lvl4pPr>
            <a:lvl5pPr algn="ctr" defTabSz="457200">
              <a:defRPr sz="4400">
                <a:latin typeface="Calibri" charset="0"/>
                <a:cs typeface="MS PGothic" charset="0"/>
              </a:defRPr>
            </a:lvl5pPr>
            <a:lvl6pPr marL="457200" algn="ctr" defTabSz="457200" fontAlgn="base">
              <a:spcBef>
                <a:spcPct val="0"/>
              </a:spcBef>
              <a:spcAft>
                <a:spcPct val="0"/>
              </a:spcAft>
              <a:defRPr sz="4400">
                <a:latin typeface="Calibri" charset="0"/>
                <a:ea typeface="ＭＳ Ｐゴシック" charset="0"/>
                <a:cs typeface="ＭＳ Ｐゴシック" charset="0"/>
              </a:defRPr>
            </a:lvl6pPr>
            <a:lvl7pPr marL="914400" algn="ctr" defTabSz="457200" fontAlgn="base">
              <a:spcBef>
                <a:spcPct val="0"/>
              </a:spcBef>
              <a:spcAft>
                <a:spcPct val="0"/>
              </a:spcAft>
              <a:defRPr sz="4400">
                <a:latin typeface="Calibri" charset="0"/>
                <a:ea typeface="ＭＳ Ｐゴシック" charset="0"/>
                <a:cs typeface="ＭＳ Ｐゴシック" charset="0"/>
              </a:defRPr>
            </a:lvl7pPr>
            <a:lvl8pPr marL="1371600" algn="ctr" defTabSz="457200" fontAlgn="base">
              <a:spcBef>
                <a:spcPct val="0"/>
              </a:spcBef>
              <a:spcAft>
                <a:spcPct val="0"/>
              </a:spcAft>
              <a:defRPr sz="4400">
                <a:latin typeface="Calibri" charset="0"/>
                <a:ea typeface="ＭＳ Ｐゴシック" charset="0"/>
                <a:cs typeface="ＭＳ Ｐゴシック" charset="0"/>
              </a:defRPr>
            </a:lvl8pPr>
            <a:lvl9pPr marL="1828800" algn="ctr" defTabSz="457200" fontAlgn="base">
              <a:spcBef>
                <a:spcPct val="0"/>
              </a:spcBef>
              <a:spcAft>
                <a:spcPct val="0"/>
              </a:spcAft>
              <a:defRPr sz="4400">
                <a:latin typeface="Calibri" charset="0"/>
                <a:ea typeface="ＭＳ Ｐゴシック" charset="0"/>
                <a:cs typeface="ＭＳ Ｐゴシック" charset="0"/>
              </a:defRPr>
            </a:lvl9pPr>
          </a:lstStyle>
          <a:p>
            <a:r>
              <a:rPr lang="en-GB" dirty="0"/>
              <a:t>GL events Venues</a:t>
            </a:r>
          </a:p>
        </p:txBody>
      </p:sp>
      <p:sp>
        <p:nvSpPr>
          <p:cNvPr id="11" name="ZoneTexte 10">
            <a:extLst>
              <a:ext uri="{FF2B5EF4-FFF2-40B4-BE49-F238E27FC236}">
                <a16:creationId xmlns:a16="http://schemas.microsoft.com/office/drawing/2014/main" id="{F5EC73F6-6AB0-48A7-8FCE-8F8E5177B334}"/>
              </a:ext>
            </a:extLst>
          </p:cNvPr>
          <p:cNvSpPr txBox="1"/>
          <p:nvPr/>
        </p:nvSpPr>
        <p:spPr>
          <a:xfrm>
            <a:off x="175755" y="892259"/>
            <a:ext cx="8792490" cy="584775"/>
          </a:xfrm>
          <a:prstGeom prst="rect">
            <a:avLst/>
          </a:prstGeom>
          <a:noFill/>
        </p:spPr>
        <p:txBody>
          <a:bodyPr wrap="square" rtlCol="0">
            <a:spAutoFit/>
          </a:bodyPr>
          <a:lstStyle/>
          <a:p>
            <a:pPr algn="ctr"/>
            <a:r>
              <a:rPr lang="en-GB" sz="1600" dirty="0">
                <a:solidFill>
                  <a:srgbClr val="FF0000"/>
                </a:solidFill>
                <a:latin typeface="Montserrat" panose="00000500000000000000" pitchFamily="2" charset="0"/>
              </a:rPr>
              <a:t>SITES AND EVENTS CONTRIBUTING TO THE DEVELOPMENT OF TERRITORIES</a:t>
            </a:r>
          </a:p>
          <a:p>
            <a:pPr algn="ctr"/>
            <a:r>
              <a:rPr lang="en-GB" sz="1600" cap="all" dirty="0">
                <a:solidFill>
                  <a:srgbClr val="FF0000"/>
                </a:solidFill>
                <a:latin typeface="Montserrat" panose="00000500000000000000" pitchFamily="2" charset="0"/>
              </a:rPr>
              <a:t>PARIS, GUANGZHOU, BARCELONE, RIO, …</a:t>
            </a:r>
          </a:p>
        </p:txBody>
      </p:sp>
      <p:sp>
        <p:nvSpPr>
          <p:cNvPr id="27" name="Rectangle 26">
            <a:extLst>
              <a:ext uri="{FF2B5EF4-FFF2-40B4-BE49-F238E27FC236}">
                <a16:creationId xmlns:a16="http://schemas.microsoft.com/office/drawing/2014/main" id="{44AB9895-D9F1-4FB1-B37A-A98D0C6AC714}"/>
              </a:ext>
            </a:extLst>
          </p:cNvPr>
          <p:cNvSpPr/>
          <p:nvPr/>
        </p:nvSpPr>
        <p:spPr>
          <a:xfrm>
            <a:off x="87464" y="1487573"/>
            <a:ext cx="2226367" cy="2092881"/>
          </a:xfrm>
          <a:prstGeom prst="rect">
            <a:avLst/>
          </a:prstGeom>
        </p:spPr>
        <p:txBody>
          <a:bodyPr wrap="square">
            <a:spAutoFit/>
          </a:bodyPr>
          <a:lstStyle/>
          <a:p>
            <a:pPr algn="ctr"/>
            <a:r>
              <a:rPr lang="en-GB" sz="900" b="1" dirty="0">
                <a:solidFill>
                  <a:srgbClr val="FF0000"/>
                </a:solidFill>
                <a:latin typeface="Montserrat" panose="00000500000000000000" pitchFamily="2" charset="0"/>
              </a:rPr>
              <a:t>A GLOBAL NETWORK OF 50 SITES</a:t>
            </a:r>
          </a:p>
          <a:p>
            <a:pPr algn="just"/>
            <a:endParaRPr lang="fr-FR" sz="400" dirty="0">
              <a:solidFill>
                <a:srgbClr val="000000"/>
              </a:solidFill>
              <a:latin typeface="Montserrat" panose="00000500000000000000" pitchFamily="2" charset="0"/>
            </a:endParaRPr>
          </a:p>
          <a:p>
            <a:pPr algn="just"/>
            <a:r>
              <a:rPr lang="en-GB" sz="900" dirty="0">
                <a:solidFill>
                  <a:srgbClr val="000000"/>
                </a:solidFill>
              </a:rPr>
              <a:t>Managing and marketing a network of 50 sites in France, Europe, South America, Asia and South Africa </a:t>
            </a:r>
          </a:p>
          <a:p>
            <a:pPr algn="just"/>
            <a:endParaRPr lang="fr-FR" sz="900" dirty="0">
              <a:solidFill>
                <a:srgbClr val="000000"/>
              </a:solidFill>
            </a:endParaRPr>
          </a:p>
          <a:p>
            <a:pPr algn="just"/>
            <a:r>
              <a:rPr lang="en-GB" sz="900" dirty="0">
                <a:solidFill>
                  <a:srgbClr val="000000"/>
                </a:solidFill>
              </a:rPr>
              <a:t>Locations in both world class destinations (Paris, Rio, Johannesburg) and regional cities (Clermont Ferrand, Amiens, Metz, Reims, Caen).</a:t>
            </a:r>
          </a:p>
          <a:p>
            <a:pPr algn="just"/>
            <a:endParaRPr lang="fr-FR" sz="900" dirty="0">
              <a:solidFill>
                <a:srgbClr val="000000"/>
              </a:solidFill>
            </a:endParaRPr>
          </a:p>
          <a:p>
            <a:pPr algn="just"/>
            <a:r>
              <a:rPr lang="en-GB" sz="900" dirty="0">
                <a:solidFill>
                  <a:srgbClr val="000000"/>
                </a:solidFill>
              </a:rPr>
              <a:t>A unique offering of diversified event venues capable of hosting every type of event.</a:t>
            </a:r>
          </a:p>
        </p:txBody>
      </p:sp>
      <p:grpSp>
        <p:nvGrpSpPr>
          <p:cNvPr id="58" name="Groupe 57">
            <a:extLst>
              <a:ext uri="{FF2B5EF4-FFF2-40B4-BE49-F238E27FC236}">
                <a16:creationId xmlns:a16="http://schemas.microsoft.com/office/drawing/2014/main" id="{FEF1E992-7C3F-47A4-A832-3C6E1A772F61}"/>
              </a:ext>
            </a:extLst>
          </p:cNvPr>
          <p:cNvGrpSpPr/>
          <p:nvPr/>
        </p:nvGrpSpPr>
        <p:grpSpPr>
          <a:xfrm>
            <a:off x="2592023" y="1615492"/>
            <a:ext cx="2418499" cy="2963638"/>
            <a:chOff x="6207853" y="1367406"/>
            <a:chExt cx="2745882" cy="3379504"/>
          </a:xfrm>
        </p:grpSpPr>
        <p:sp>
          <p:nvSpPr>
            <p:cNvPr id="59" name="Arc 58">
              <a:extLst>
                <a:ext uri="{FF2B5EF4-FFF2-40B4-BE49-F238E27FC236}">
                  <a16:creationId xmlns:a16="http://schemas.microsoft.com/office/drawing/2014/main" id="{E23661FA-C98B-4953-8C8B-B67041920BC7}"/>
                </a:ext>
              </a:extLst>
            </p:cNvPr>
            <p:cNvSpPr/>
            <p:nvPr/>
          </p:nvSpPr>
          <p:spPr>
            <a:xfrm>
              <a:off x="6207853" y="1367406"/>
              <a:ext cx="2720633" cy="3352604"/>
            </a:xfrm>
            <a:prstGeom prst="arc">
              <a:avLst>
                <a:gd name="adj1" fmla="val 15135889"/>
                <a:gd name="adj2" fmla="val 15104638"/>
              </a:avLst>
            </a:prstGeom>
            <a:blipFill dpi="0" rotWithShape="1">
              <a:blip r:embed="rId5" cstate="print">
                <a:alphaModFix amt="98000"/>
                <a:extLst>
                  <a:ext uri="{28A0092B-C50C-407E-A947-70E740481C1C}">
                    <a14:useLocalDpi xmlns:a14="http://schemas.microsoft.com/office/drawing/2010/main"/>
                  </a:ext>
                </a:extLst>
              </a:blip>
              <a:srcRect/>
              <a:stretch>
                <a:fillRect/>
              </a:stretch>
            </a:blipFill>
            <a:ln w="19050">
              <a:no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fr-FR" b="1" dirty="0"/>
            </a:p>
          </p:txBody>
        </p:sp>
        <p:sp>
          <p:nvSpPr>
            <p:cNvPr id="60" name="Rectangle 59">
              <a:extLst>
                <a:ext uri="{FF2B5EF4-FFF2-40B4-BE49-F238E27FC236}">
                  <a16:creationId xmlns:a16="http://schemas.microsoft.com/office/drawing/2014/main" id="{95CE0AA6-CBA8-4D6E-89F1-3182EF18779A}"/>
                </a:ext>
              </a:extLst>
            </p:cNvPr>
            <p:cNvSpPr/>
            <p:nvPr/>
          </p:nvSpPr>
          <p:spPr>
            <a:xfrm>
              <a:off x="6728740" y="4087613"/>
              <a:ext cx="1813601" cy="222614"/>
            </a:xfrm>
            <a:prstGeom prst="rect">
              <a:avLst/>
            </a:prstGeom>
            <a:solidFill>
              <a:schemeClr val="bg1">
                <a:alpha val="40000"/>
              </a:schemeClr>
            </a:solidFill>
          </p:spPr>
          <p:txBody>
            <a:bodyPr wrap="square">
              <a:spAutoFit/>
            </a:bodyPr>
            <a:lstStyle/>
            <a:p>
              <a:r>
                <a:rPr lang="en-GB" sz="900" b="1" dirty="0">
                  <a:latin typeface="Montserrat" panose="00000500000000000000" pitchFamily="2" charset="0"/>
                </a:rPr>
                <a:t>CONVENTION CENTRES</a:t>
              </a:r>
            </a:p>
          </p:txBody>
        </p:sp>
        <p:sp>
          <p:nvSpPr>
            <p:cNvPr id="61" name="Rectangle 60">
              <a:extLst>
                <a:ext uri="{FF2B5EF4-FFF2-40B4-BE49-F238E27FC236}">
                  <a16:creationId xmlns:a16="http://schemas.microsoft.com/office/drawing/2014/main" id="{1B91B3F5-9BCA-4205-9D7E-46E02B004001}"/>
                </a:ext>
              </a:extLst>
            </p:cNvPr>
            <p:cNvSpPr/>
            <p:nvPr/>
          </p:nvSpPr>
          <p:spPr>
            <a:xfrm>
              <a:off x="7316350" y="1790884"/>
              <a:ext cx="1477507" cy="356184"/>
            </a:xfrm>
            <a:prstGeom prst="rect">
              <a:avLst/>
            </a:prstGeom>
            <a:solidFill>
              <a:schemeClr val="bg1">
                <a:alpha val="40000"/>
              </a:schemeClr>
            </a:solidFill>
          </p:spPr>
          <p:txBody>
            <a:bodyPr wrap="square">
              <a:spAutoFit/>
            </a:bodyPr>
            <a:lstStyle/>
            <a:p>
              <a:pPr algn="ctr"/>
              <a:r>
                <a:rPr lang="en-GB" sz="900" b="1" dirty="0">
                  <a:latin typeface="Montserrat" panose="00000500000000000000" pitchFamily="2" charset="0"/>
                </a:rPr>
                <a:t>EXHIBITION</a:t>
              </a:r>
              <a:br>
                <a:rPr lang="en-GB" sz="900" b="1" dirty="0">
                  <a:latin typeface="Montserrat" panose="00000500000000000000" pitchFamily="2" charset="0"/>
                </a:rPr>
              </a:br>
              <a:r>
                <a:rPr lang="en-GB" sz="900" b="1" dirty="0">
                  <a:latin typeface="Montserrat" panose="00000500000000000000" pitchFamily="2" charset="0"/>
                </a:rPr>
                <a:t>CENTRES</a:t>
              </a:r>
            </a:p>
            <a:p>
              <a:pPr algn="ctr"/>
              <a:r>
                <a:rPr lang="en-GB" sz="900" b="1" dirty="0">
                  <a:latin typeface="Montserrat" panose="00000500000000000000" pitchFamily="2" charset="0"/>
                </a:rPr>
                <a:t>  </a:t>
              </a:r>
            </a:p>
          </p:txBody>
        </p:sp>
        <p:sp>
          <p:nvSpPr>
            <p:cNvPr id="62" name="Rectangle 61">
              <a:extLst>
                <a:ext uri="{FF2B5EF4-FFF2-40B4-BE49-F238E27FC236}">
                  <a16:creationId xmlns:a16="http://schemas.microsoft.com/office/drawing/2014/main" id="{5C689FD9-6F20-4A6D-8948-791603E8CD87}"/>
                </a:ext>
              </a:extLst>
            </p:cNvPr>
            <p:cNvSpPr/>
            <p:nvPr/>
          </p:nvSpPr>
          <p:spPr>
            <a:xfrm>
              <a:off x="7476228" y="2281522"/>
              <a:ext cx="1477507" cy="222614"/>
            </a:xfrm>
            <a:prstGeom prst="rect">
              <a:avLst/>
            </a:prstGeom>
            <a:solidFill>
              <a:schemeClr val="bg1">
                <a:alpha val="40000"/>
              </a:schemeClr>
            </a:solidFill>
          </p:spPr>
          <p:txBody>
            <a:bodyPr wrap="square">
              <a:spAutoFit/>
            </a:bodyPr>
            <a:lstStyle/>
            <a:p>
              <a:r>
                <a:rPr lang="en-GB" sz="900" b="1" dirty="0">
                  <a:latin typeface="Montserrat" panose="00000500000000000000" pitchFamily="2" charset="0"/>
                </a:rPr>
                <a:t>RECEPTION VENUES </a:t>
              </a:r>
            </a:p>
          </p:txBody>
        </p:sp>
        <p:sp>
          <p:nvSpPr>
            <p:cNvPr id="63" name="Rectangle 62">
              <a:extLst>
                <a:ext uri="{FF2B5EF4-FFF2-40B4-BE49-F238E27FC236}">
                  <a16:creationId xmlns:a16="http://schemas.microsoft.com/office/drawing/2014/main" id="{AA283272-BF1E-4F15-86C9-FB15256BD4B0}"/>
                </a:ext>
              </a:extLst>
            </p:cNvPr>
            <p:cNvSpPr/>
            <p:nvPr/>
          </p:nvSpPr>
          <p:spPr>
            <a:xfrm>
              <a:off x="6381961" y="3852070"/>
              <a:ext cx="2413803" cy="222614"/>
            </a:xfrm>
            <a:prstGeom prst="rect">
              <a:avLst/>
            </a:prstGeom>
            <a:solidFill>
              <a:schemeClr val="bg1">
                <a:alpha val="40000"/>
              </a:schemeClr>
            </a:solidFill>
          </p:spPr>
          <p:txBody>
            <a:bodyPr wrap="square">
              <a:spAutoFit/>
            </a:bodyPr>
            <a:lstStyle/>
            <a:p>
              <a:r>
                <a:rPr lang="en-GB" sz="900" b="1" dirty="0">
                  <a:latin typeface="Montserrat" panose="00000500000000000000" pitchFamily="2" charset="0"/>
                </a:rPr>
                <a:t>MULTI-PURPOSE FACILITIES </a:t>
              </a:r>
            </a:p>
          </p:txBody>
        </p:sp>
        <p:sp>
          <p:nvSpPr>
            <p:cNvPr id="64" name="Rectangle 63">
              <a:extLst>
                <a:ext uri="{FF2B5EF4-FFF2-40B4-BE49-F238E27FC236}">
                  <a16:creationId xmlns:a16="http://schemas.microsoft.com/office/drawing/2014/main" id="{1B54F1CF-EDEA-425E-A33A-A4DAB75F31A9}"/>
                </a:ext>
              </a:extLst>
            </p:cNvPr>
            <p:cNvSpPr/>
            <p:nvPr/>
          </p:nvSpPr>
          <p:spPr>
            <a:xfrm>
              <a:off x="6468286" y="4325752"/>
              <a:ext cx="1942406" cy="421158"/>
            </a:xfrm>
            <a:prstGeom prst="rect">
              <a:avLst/>
            </a:prstGeom>
            <a:solidFill>
              <a:schemeClr val="bg1">
                <a:alpha val="40000"/>
              </a:schemeClr>
            </a:solidFill>
          </p:spPr>
          <p:txBody>
            <a:bodyPr wrap="square">
              <a:spAutoFit/>
            </a:bodyPr>
            <a:lstStyle/>
            <a:p>
              <a:pPr algn="ctr"/>
              <a:r>
                <a:rPr lang="en-GB" sz="900" b="1" dirty="0">
                  <a:latin typeface="Montserrat" panose="00000500000000000000" pitchFamily="2" charset="0"/>
                </a:rPr>
                <a:t>STADIUMS &amp; INDOOR FACILITIES</a:t>
              </a:r>
            </a:p>
          </p:txBody>
        </p:sp>
      </p:grpSp>
      <p:pic>
        <p:nvPicPr>
          <p:cNvPr id="65" name="Image 64">
            <a:extLst>
              <a:ext uri="{FF2B5EF4-FFF2-40B4-BE49-F238E27FC236}">
                <a16:creationId xmlns:a16="http://schemas.microsoft.com/office/drawing/2014/main" id="{FA99922A-FB18-4A52-B29F-96F672DEF964}"/>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7684500" y="4688180"/>
            <a:ext cx="447246" cy="417430"/>
          </a:xfrm>
          <a:prstGeom prst="rect">
            <a:avLst/>
          </a:prstGeom>
        </p:spPr>
      </p:pic>
      <p:pic>
        <p:nvPicPr>
          <p:cNvPr id="3" name="Image 2">
            <a:extLst>
              <a:ext uri="{FF2B5EF4-FFF2-40B4-BE49-F238E27FC236}">
                <a16:creationId xmlns:a16="http://schemas.microsoft.com/office/drawing/2014/main" id="{D67BE39B-E70C-4573-8497-50F4BE3FBF22}"/>
              </a:ext>
            </a:extLst>
          </p:cNvPr>
          <p:cNvPicPr>
            <a:picLocks noChangeAspect="1"/>
          </p:cNvPicPr>
          <p:nvPr/>
        </p:nvPicPr>
        <p:blipFill>
          <a:blip r:embed="rId7"/>
          <a:stretch>
            <a:fillRect/>
          </a:stretch>
        </p:blipFill>
        <p:spPr>
          <a:xfrm>
            <a:off x="139814" y="3910392"/>
            <a:ext cx="2112103" cy="808434"/>
          </a:xfrm>
          <a:prstGeom prst="rect">
            <a:avLst/>
          </a:prstGeom>
        </p:spPr>
      </p:pic>
      <p:pic>
        <p:nvPicPr>
          <p:cNvPr id="18" name="Image 17" descr="Une image contenant signe, arrêt, poteau, dessin&#10;&#10;Description générée automatiquement">
            <a:extLst>
              <a:ext uri="{FF2B5EF4-FFF2-40B4-BE49-F238E27FC236}">
                <a16:creationId xmlns:a16="http://schemas.microsoft.com/office/drawing/2014/main" id="{47F762C7-60CE-4DC5-80FB-7D4A0821824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160408" y="4483473"/>
            <a:ext cx="368467" cy="36909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7846177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BC28665-F8D6-4B41-8ECF-7954B2696B9B}"/>
              </a:ext>
            </a:extLst>
          </p:cNvPr>
          <p:cNvSpPr>
            <a:spLocks noGrp="1"/>
          </p:cNvSpPr>
          <p:nvPr>
            <p:ph type="ctrTitle" idx="4294967295"/>
          </p:nvPr>
        </p:nvSpPr>
        <p:spPr>
          <a:xfrm>
            <a:off x="4376777" y="1869171"/>
            <a:ext cx="4412536" cy="1041991"/>
          </a:xfrm>
          <a:prstGeom prst="rect">
            <a:avLst/>
          </a:prstGeom>
        </p:spPr>
        <p:txBody>
          <a:bodyPr/>
          <a:lstStyle/>
          <a:p>
            <a:pPr>
              <a:lnSpc>
                <a:spcPts val="4100"/>
              </a:lnSpc>
            </a:pPr>
            <a:r>
              <a:rPr lang="en-GB" sz="4400" cap="all" dirty="0">
                <a:solidFill>
                  <a:schemeClr val="bg1"/>
                </a:solidFill>
              </a:rPr>
              <a:t>H1 2021</a:t>
            </a:r>
            <a:br>
              <a:rPr lang="en-GB" sz="4400" cap="all" dirty="0">
                <a:solidFill>
                  <a:schemeClr val="bg1"/>
                </a:solidFill>
              </a:rPr>
            </a:br>
            <a:r>
              <a:rPr lang="en-GB" sz="4400" cap="all" dirty="0">
                <a:solidFill>
                  <a:schemeClr val="bg1"/>
                </a:solidFill>
              </a:rPr>
              <a:t>Results </a:t>
            </a:r>
            <a:br>
              <a:rPr lang="en-GB" sz="4400" cap="all" dirty="0">
                <a:solidFill>
                  <a:schemeClr val="bg1"/>
                </a:solidFill>
              </a:rPr>
            </a:br>
            <a:endParaRPr lang="en-GB" sz="4400" cap="all" dirty="0">
              <a:solidFill>
                <a:schemeClr val="bg1"/>
              </a:solidFill>
            </a:endParaRPr>
          </a:p>
        </p:txBody>
      </p:sp>
      <p:sp>
        <p:nvSpPr>
          <p:cNvPr id="3" name="Sous-titre 2">
            <a:extLst>
              <a:ext uri="{FF2B5EF4-FFF2-40B4-BE49-F238E27FC236}">
                <a16:creationId xmlns:a16="http://schemas.microsoft.com/office/drawing/2014/main" id="{CEB8BB45-8DDF-4286-B70D-D98EB7712275}"/>
              </a:ext>
            </a:extLst>
          </p:cNvPr>
          <p:cNvSpPr>
            <a:spLocks noGrp="1"/>
          </p:cNvSpPr>
          <p:nvPr>
            <p:ph type="subTitle" idx="4294967295"/>
          </p:nvPr>
        </p:nvSpPr>
        <p:spPr>
          <a:xfrm>
            <a:off x="4376777" y="3000493"/>
            <a:ext cx="3619500" cy="449656"/>
          </a:xfrm>
          <a:prstGeom prst="rect">
            <a:avLst/>
          </a:prstGeom>
        </p:spPr>
        <p:txBody>
          <a:bodyPr/>
          <a:lstStyle/>
          <a:p>
            <a:pPr marL="0" indent="0">
              <a:lnSpc>
                <a:spcPts val="1300"/>
              </a:lnSpc>
              <a:buNone/>
            </a:pPr>
            <a:r>
              <a:rPr lang="en-GB" sz="2000" dirty="0">
                <a:solidFill>
                  <a:schemeClr val="bg1"/>
                </a:solidFill>
              </a:rPr>
              <a:t>July 2021</a:t>
            </a:r>
          </a:p>
        </p:txBody>
      </p:sp>
      <p:pic>
        <p:nvPicPr>
          <p:cNvPr id="4" name="Image 1">
            <a:extLst>
              <a:ext uri="{FF2B5EF4-FFF2-40B4-BE49-F238E27FC236}">
                <a16:creationId xmlns:a16="http://schemas.microsoft.com/office/drawing/2014/main" id="{D94DE1E3-606C-41E1-975E-97F653745B60}"/>
              </a:ext>
            </a:extLst>
          </p:cNvPr>
          <p:cNvPicPr>
            <a:picLocks noChangeAspect="1"/>
          </p:cNvPicPr>
          <p:nvPr/>
        </p:nvPicPr>
        <p:blipFill>
          <a:blip r:embed="rId2"/>
          <a:srcRect/>
          <a:stretch>
            <a:fillRect/>
          </a:stretch>
        </p:blipFill>
        <p:spPr bwMode="auto">
          <a:xfrm>
            <a:off x="4023479" y="1958502"/>
            <a:ext cx="353298" cy="354374"/>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5">
            <a:extLst>
              <a:ext uri="{FF2B5EF4-FFF2-40B4-BE49-F238E27FC236}">
                <a16:creationId xmlns:a16="http://schemas.microsoft.com/office/drawing/2014/main" id="{B5124EE0-2BA9-4924-9228-E78E134CC5B9}"/>
              </a:ext>
            </a:extLst>
          </p:cNvPr>
          <p:cNvPicPr>
            <a:picLocks noChangeAspect="1"/>
          </p:cNvPicPr>
          <p:nvPr/>
        </p:nvPicPr>
        <p:blipFill>
          <a:blip r:embed="rId3"/>
          <a:stretch>
            <a:fillRect/>
          </a:stretch>
        </p:blipFill>
        <p:spPr>
          <a:xfrm>
            <a:off x="1247159" y="1295400"/>
            <a:ext cx="2209800" cy="2552700"/>
          </a:xfrm>
          <a:prstGeom prst="rect">
            <a:avLst/>
          </a:prstGeom>
        </p:spPr>
      </p:pic>
    </p:spTree>
    <p:extLst>
      <p:ext uri="{BB962C8B-B14F-4D97-AF65-F5344CB8AC3E}">
        <p14:creationId xmlns:p14="http://schemas.microsoft.com/office/powerpoint/2010/main" val="9985691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C42A2A-1117-4B8D-BF53-1BFAEE07B5FB}"/>
              </a:ext>
            </a:extLst>
          </p:cNvPr>
          <p:cNvSpPr>
            <a:spLocks noGrp="1"/>
          </p:cNvSpPr>
          <p:nvPr>
            <p:ph type="title"/>
          </p:nvPr>
        </p:nvSpPr>
        <p:spPr/>
        <p:txBody>
          <a:bodyPr vert="horz" lIns="79748" tIns="39874" rIns="79748" bIns="39874" rtlCol="0" anchor="ctr">
            <a:noAutofit/>
          </a:bodyPr>
          <a:lstStyle/>
          <a:p>
            <a:r>
              <a:rPr lang="en-GB" sz="2791" dirty="0">
                <a:ea typeface="Verdana" panose="020B0604030504040204" pitchFamily="34" charset="0"/>
              </a:rPr>
              <a:t>A GROUP PREPARED FOR THE REBOUND  </a:t>
            </a:r>
          </a:p>
        </p:txBody>
      </p:sp>
      <p:sp>
        <p:nvSpPr>
          <p:cNvPr id="4" name="Rectangle 3">
            <a:extLst>
              <a:ext uri="{FF2B5EF4-FFF2-40B4-BE49-F238E27FC236}">
                <a16:creationId xmlns:a16="http://schemas.microsoft.com/office/drawing/2014/main" id="{E4582BFF-BD96-467A-96FD-A958A36D67C8}"/>
              </a:ext>
            </a:extLst>
          </p:cNvPr>
          <p:cNvSpPr/>
          <p:nvPr/>
        </p:nvSpPr>
        <p:spPr>
          <a:xfrm>
            <a:off x="365709" y="970323"/>
            <a:ext cx="8579187" cy="3775848"/>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marL="171450" indent="-171450" algn="just">
              <a:lnSpc>
                <a:spcPct val="90000"/>
              </a:lnSpc>
              <a:spcBef>
                <a:spcPts val="750"/>
              </a:spcBef>
              <a:spcAft>
                <a:spcPts val="523"/>
              </a:spcAft>
              <a:buClr>
                <a:srgbClr val="FF0000"/>
              </a:buClr>
              <a:buFont typeface="Wingdings" panose="05000000000000000000" pitchFamily="2" charset="2"/>
              <a:buChar char="§"/>
            </a:pPr>
            <a:r>
              <a:rPr lang="en-GB" sz="1600" b="1" dirty="0">
                <a:solidFill>
                  <a:schemeClr val="accent1">
                    <a:lumMod val="50000"/>
                  </a:schemeClr>
                </a:solidFill>
              </a:rPr>
              <a:t>In a first half still impacted by the health situation:</a:t>
            </a:r>
          </a:p>
          <a:p>
            <a:pPr marL="361950" lvl="1" indent="-180975" algn="just">
              <a:lnSpc>
                <a:spcPct val="90000"/>
              </a:lnSpc>
              <a:spcBef>
                <a:spcPts val="375"/>
              </a:spcBef>
              <a:spcAft>
                <a:spcPts val="523"/>
              </a:spcAft>
              <a:buClr>
                <a:srgbClr val="FF0000"/>
              </a:buClr>
              <a:buSzPct val="90000"/>
              <a:buFont typeface="Arial" panose="020B0604020202020204" pitchFamily="34" charset="0"/>
              <a:buChar char="•"/>
              <a:tabLst>
                <a:tab pos="361950" algn="l"/>
              </a:tabLst>
            </a:pPr>
            <a:r>
              <a:rPr lang="en-GB" sz="1400" dirty="0">
                <a:solidFill>
                  <a:srgbClr val="002060"/>
                </a:solidFill>
              </a:rPr>
              <a:t>A Group that has demonstrated its capacity for adaptation, entrepreneurship and innovation </a:t>
            </a:r>
          </a:p>
          <a:p>
            <a:pPr marL="361950" lvl="1" indent="-180975" algn="just">
              <a:lnSpc>
                <a:spcPct val="90000"/>
              </a:lnSpc>
              <a:spcBef>
                <a:spcPts val="375"/>
              </a:spcBef>
              <a:spcAft>
                <a:spcPts val="523"/>
              </a:spcAft>
              <a:buClr>
                <a:srgbClr val="FF0000"/>
              </a:buClr>
              <a:buSzPct val="90000"/>
              <a:buFont typeface="Arial" panose="020B0604020202020204" pitchFamily="34" charset="0"/>
              <a:buChar char="•"/>
              <a:tabLst>
                <a:tab pos="361950" algn="l"/>
              </a:tabLst>
            </a:pPr>
            <a:r>
              <a:rPr lang="en-GB" sz="1400" dirty="0">
                <a:solidFill>
                  <a:srgbClr val="002060"/>
                </a:solidFill>
              </a:rPr>
              <a:t>Iconic projects and a leadership role </a:t>
            </a:r>
          </a:p>
          <a:p>
            <a:pPr marL="361950" lvl="1" indent="-180975" algn="just">
              <a:lnSpc>
                <a:spcPct val="90000"/>
              </a:lnSpc>
              <a:spcBef>
                <a:spcPts val="375"/>
              </a:spcBef>
              <a:spcAft>
                <a:spcPts val="523"/>
              </a:spcAft>
              <a:buClr>
                <a:srgbClr val="FF0000"/>
              </a:buClr>
              <a:buSzPct val="90000"/>
              <a:buFont typeface="Arial" panose="020B0604020202020204" pitchFamily="34" charset="0"/>
              <a:buChar char="•"/>
              <a:tabLst>
                <a:tab pos="361950" algn="l"/>
              </a:tabLst>
            </a:pPr>
            <a:endParaRPr lang="fr-FR" sz="1400" dirty="0">
              <a:solidFill>
                <a:srgbClr val="002060"/>
              </a:solidFill>
            </a:endParaRPr>
          </a:p>
          <a:p>
            <a:pPr marL="361950" lvl="1" indent="-180975" algn="just">
              <a:lnSpc>
                <a:spcPct val="90000"/>
              </a:lnSpc>
              <a:spcBef>
                <a:spcPts val="375"/>
              </a:spcBef>
              <a:spcAft>
                <a:spcPts val="523"/>
              </a:spcAft>
              <a:buClr>
                <a:srgbClr val="FF0000"/>
              </a:buClr>
              <a:buSzPct val="90000"/>
              <a:buFont typeface="Arial" panose="020B0604020202020204" pitchFamily="34" charset="0"/>
              <a:buChar char="•"/>
              <a:tabLst>
                <a:tab pos="361950" algn="l"/>
              </a:tabLst>
            </a:pPr>
            <a:endParaRPr lang="fr-FR" sz="1400" dirty="0">
              <a:solidFill>
                <a:srgbClr val="002060"/>
              </a:solidFill>
            </a:endParaRPr>
          </a:p>
          <a:p>
            <a:pPr marL="361950" lvl="1" indent="-180975" algn="just">
              <a:lnSpc>
                <a:spcPct val="90000"/>
              </a:lnSpc>
              <a:spcBef>
                <a:spcPts val="375"/>
              </a:spcBef>
              <a:spcAft>
                <a:spcPts val="523"/>
              </a:spcAft>
              <a:buClr>
                <a:srgbClr val="FF0000"/>
              </a:buClr>
              <a:buSzPct val="90000"/>
              <a:buFont typeface="Arial" panose="020B0604020202020204" pitchFamily="34" charset="0"/>
              <a:buChar char="•"/>
              <a:tabLst>
                <a:tab pos="361950" algn="l"/>
              </a:tabLst>
            </a:pPr>
            <a:endParaRPr lang="fr-FR" sz="1400" dirty="0">
              <a:solidFill>
                <a:srgbClr val="002060"/>
              </a:solidFill>
            </a:endParaRPr>
          </a:p>
          <a:p>
            <a:pPr marL="361950" lvl="1" indent="-180975" algn="just">
              <a:lnSpc>
                <a:spcPct val="90000"/>
              </a:lnSpc>
              <a:spcBef>
                <a:spcPts val="375"/>
              </a:spcBef>
              <a:spcAft>
                <a:spcPts val="523"/>
              </a:spcAft>
              <a:buClr>
                <a:srgbClr val="FF0000"/>
              </a:buClr>
              <a:buSzPct val="90000"/>
              <a:buFont typeface="Arial" panose="020B0604020202020204" pitchFamily="34" charset="0"/>
              <a:buChar char="•"/>
              <a:tabLst>
                <a:tab pos="361950" algn="l"/>
              </a:tabLst>
            </a:pPr>
            <a:endParaRPr lang="fr-FR" sz="1400" dirty="0">
              <a:solidFill>
                <a:srgbClr val="002060"/>
              </a:solidFill>
            </a:endParaRPr>
          </a:p>
          <a:p>
            <a:pPr marL="180975" lvl="1" algn="just">
              <a:lnSpc>
                <a:spcPct val="90000"/>
              </a:lnSpc>
              <a:spcBef>
                <a:spcPts val="375"/>
              </a:spcBef>
              <a:spcAft>
                <a:spcPts val="523"/>
              </a:spcAft>
              <a:buClr>
                <a:srgbClr val="FF0000"/>
              </a:buClr>
              <a:buSzPct val="90000"/>
              <a:tabLst>
                <a:tab pos="361950" algn="l"/>
              </a:tabLst>
            </a:pPr>
            <a:endParaRPr lang="fr-FR" sz="1400" dirty="0">
              <a:solidFill>
                <a:srgbClr val="002060"/>
              </a:solidFill>
            </a:endParaRPr>
          </a:p>
          <a:p>
            <a:pPr marL="361950" lvl="1" indent="-180975" algn="just">
              <a:lnSpc>
                <a:spcPct val="90000"/>
              </a:lnSpc>
              <a:spcBef>
                <a:spcPts val="375"/>
              </a:spcBef>
              <a:spcAft>
                <a:spcPts val="523"/>
              </a:spcAft>
              <a:buClr>
                <a:srgbClr val="FF0000"/>
              </a:buClr>
              <a:buSzPct val="90000"/>
              <a:buFont typeface="Arial" panose="020B0604020202020204" pitchFamily="34" charset="0"/>
              <a:buChar char="•"/>
              <a:tabLst>
                <a:tab pos="361950" algn="l"/>
              </a:tabLst>
            </a:pPr>
            <a:endParaRPr lang="fr-FR" sz="1400" dirty="0">
              <a:solidFill>
                <a:srgbClr val="002060"/>
              </a:solidFill>
            </a:endParaRPr>
          </a:p>
          <a:p>
            <a:pPr marL="361950" lvl="1" indent="-180975" algn="just">
              <a:lnSpc>
                <a:spcPct val="90000"/>
              </a:lnSpc>
              <a:spcBef>
                <a:spcPts val="375"/>
              </a:spcBef>
              <a:spcAft>
                <a:spcPts val="523"/>
              </a:spcAft>
              <a:buClr>
                <a:srgbClr val="FF0000"/>
              </a:buClr>
              <a:buSzPct val="90000"/>
              <a:buFont typeface="Arial" panose="020B0604020202020204" pitchFamily="34" charset="0"/>
              <a:buChar char="•"/>
              <a:tabLst>
                <a:tab pos="361950" algn="l"/>
              </a:tabLst>
            </a:pPr>
            <a:r>
              <a:rPr lang="en-GB" sz="1400" dirty="0">
                <a:solidFill>
                  <a:srgbClr val="002060"/>
                </a:solidFill>
              </a:rPr>
              <a:t>Partnerships demonstrating the value of Group assets and expectations for a strong recovery for all businesses </a:t>
            </a:r>
          </a:p>
          <a:p>
            <a:pPr marL="361950" lvl="1" indent="-180975" algn="just">
              <a:lnSpc>
                <a:spcPct val="90000"/>
              </a:lnSpc>
              <a:spcBef>
                <a:spcPts val="375"/>
              </a:spcBef>
              <a:spcAft>
                <a:spcPts val="523"/>
              </a:spcAft>
              <a:buClr>
                <a:srgbClr val="FF0000"/>
              </a:buClr>
              <a:buSzPct val="90000"/>
              <a:buFont typeface="Arial" panose="020B0604020202020204" pitchFamily="34" charset="0"/>
              <a:buChar char="•"/>
              <a:tabLst>
                <a:tab pos="361950" algn="l"/>
              </a:tabLst>
            </a:pPr>
            <a:r>
              <a:rPr lang="en-GB" sz="1400" dirty="0">
                <a:solidFill>
                  <a:srgbClr val="002060"/>
                </a:solidFill>
              </a:rPr>
              <a:t>A sustained recovery of businesses in Asia </a:t>
            </a:r>
          </a:p>
          <a:p>
            <a:pPr marL="171450" indent="-171450" algn="just">
              <a:lnSpc>
                <a:spcPct val="90000"/>
              </a:lnSpc>
              <a:spcBef>
                <a:spcPts val="750"/>
              </a:spcBef>
              <a:spcAft>
                <a:spcPts val="523"/>
              </a:spcAft>
              <a:buClr>
                <a:srgbClr val="FF0000"/>
              </a:buClr>
              <a:buFont typeface="Wingdings" panose="05000000000000000000" pitchFamily="2" charset="2"/>
              <a:buChar char="§"/>
            </a:pPr>
            <a:endParaRPr lang="fr-FR" sz="1600" b="1" dirty="0">
              <a:solidFill>
                <a:schemeClr val="accent1">
                  <a:lumMod val="50000"/>
                </a:schemeClr>
              </a:solidFill>
            </a:endParaRPr>
          </a:p>
          <a:p>
            <a:pPr marL="249203" indent="-249203">
              <a:spcBef>
                <a:spcPts val="174"/>
              </a:spcBef>
              <a:spcAft>
                <a:spcPts val="523"/>
              </a:spcAft>
              <a:buClr>
                <a:srgbClr val="FF0000"/>
              </a:buClr>
              <a:buFont typeface="Wingdings" panose="05000000000000000000" pitchFamily="2" charset="2"/>
              <a:buChar char="§"/>
            </a:pPr>
            <a:endParaRPr lang="fr-FR" sz="1600" b="1" dirty="0">
              <a:solidFill>
                <a:schemeClr val="tx1"/>
              </a:solidFill>
            </a:endParaRPr>
          </a:p>
          <a:p>
            <a:pPr algn="just">
              <a:spcBef>
                <a:spcPts val="174"/>
              </a:spcBef>
              <a:spcAft>
                <a:spcPts val="174"/>
              </a:spcAft>
              <a:buClr>
                <a:srgbClr val="FF0000"/>
              </a:buClr>
            </a:pPr>
            <a:endParaRPr lang="fr-FR" sz="1600" b="1" dirty="0">
              <a:solidFill>
                <a:schemeClr val="tx1"/>
              </a:solidFill>
            </a:endParaRPr>
          </a:p>
          <a:p>
            <a:pPr marL="647927" lvl="1" indent="-249203" algn="just">
              <a:spcBef>
                <a:spcPts val="174"/>
              </a:spcBef>
              <a:spcAft>
                <a:spcPts val="174"/>
              </a:spcAft>
              <a:buClr>
                <a:srgbClr val="FF0000"/>
              </a:buClr>
              <a:buFont typeface="Arial" panose="020B0604020202020204" pitchFamily="34" charset="0"/>
              <a:buChar char="•"/>
            </a:pPr>
            <a:endParaRPr lang="fr-FR" sz="1600" dirty="0">
              <a:solidFill>
                <a:prstClr val="black"/>
              </a:solidFill>
              <a:highlight>
                <a:srgbClr val="FFFF00"/>
              </a:highlight>
            </a:endParaRPr>
          </a:p>
          <a:p>
            <a:pPr marL="647927" lvl="1" indent="-249203" algn="just">
              <a:spcBef>
                <a:spcPts val="174"/>
              </a:spcBef>
              <a:spcAft>
                <a:spcPts val="174"/>
              </a:spcAft>
              <a:buClr>
                <a:srgbClr val="FF0000"/>
              </a:buClr>
              <a:buFont typeface="Arial" panose="020B0604020202020204" pitchFamily="34" charset="0"/>
              <a:buChar char="•"/>
            </a:pPr>
            <a:endParaRPr lang="fr-FR" sz="1221" dirty="0">
              <a:solidFill>
                <a:prstClr val="black"/>
              </a:solidFill>
              <a:highlight>
                <a:srgbClr val="FFFF00"/>
              </a:highlight>
            </a:endParaRPr>
          </a:p>
          <a:p>
            <a:pPr marL="647927" lvl="1" indent="-249203" algn="just">
              <a:spcBef>
                <a:spcPts val="174"/>
              </a:spcBef>
              <a:spcAft>
                <a:spcPts val="174"/>
              </a:spcAft>
              <a:buClr>
                <a:srgbClr val="FF0000"/>
              </a:buClr>
              <a:buFont typeface="Arial" panose="020B0604020202020204" pitchFamily="34" charset="0"/>
              <a:buChar char="•"/>
            </a:pPr>
            <a:endParaRPr lang="fr-FR" sz="1221" dirty="0">
              <a:solidFill>
                <a:prstClr val="black"/>
              </a:solidFill>
              <a:highlight>
                <a:srgbClr val="FFFF00"/>
              </a:highlight>
            </a:endParaRPr>
          </a:p>
          <a:p>
            <a:pPr marL="647927" lvl="1" indent="-249203" algn="just">
              <a:spcBef>
                <a:spcPts val="174"/>
              </a:spcBef>
              <a:spcAft>
                <a:spcPts val="174"/>
              </a:spcAft>
              <a:buClr>
                <a:srgbClr val="FF0000"/>
              </a:buClr>
              <a:buFont typeface="Arial" panose="020B0604020202020204" pitchFamily="34" charset="0"/>
              <a:buChar char="•"/>
            </a:pPr>
            <a:endParaRPr lang="fr-FR" sz="1221" dirty="0">
              <a:solidFill>
                <a:prstClr val="black"/>
              </a:solidFill>
              <a:highlight>
                <a:srgbClr val="FFFF00"/>
              </a:highlight>
            </a:endParaRPr>
          </a:p>
          <a:p>
            <a:pPr marL="647927" lvl="1" indent="-249203" algn="just">
              <a:spcBef>
                <a:spcPts val="174"/>
              </a:spcBef>
              <a:spcAft>
                <a:spcPts val="174"/>
              </a:spcAft>
              <a:buClr>
                <a:srgbClr val="FF0000"/>
              </a:buClr>
              <a:buFont typeface="Arial" panose="020B0604020202020204" pitchFamily="34" charset="0"/>
              <a:buChar char="•"/>
            </a:pPr>
            <a:endParaRPr lang="fr-FR" sz="1221" dirty="0">
              <a:solidFill>
                <a:prstClr val="black"/>
              </a:solidFill>
              <a:highlight>
                <a:srgbClr val="FFFF00"/>
              </a:highlight>
            </a:endParaRPr>
          </a:p>
          <a:p>
            <a:pPr lvl="1">
              <a:buClr>
                <a:srgbClr val="FF0000"/>
              </a:buClr>
            </a:pPr>
            <a:endParaRPr lang="fr-FR" sz="1395" cap="all" dirty="0">
              <a:solidFill>
                <a:schemeClr val="tx1"/>
              </a:solidFill>
              <a:highlight>
                <a:srgbClr val="FFFF00"/>
              </a:highlight>
            </a:endParaRPr>
          </a:p>
          <a:p>
            <a:pPr marL="647927" lvl="1" indent="-249203">
              <a:buClr>
                <a:srgbClr val="FF0000"/>
              </a:buClr>
              <a:buFont typeface="Wingdings" panose="05000000000000000000" pitchFamily="2" charset="2"/>
              <a:buChar char="§"/>
            </a:pPr>
            <a:endParaRPr lang="fr-FR" sz="1570" dirty="0">
              <a:solidFill>
                <a:schemeClr val="tx1"/>
              </a:solidFill>
              <a:highlight>
                <a:srgbClr val="FFFF00"/>
              </a:highlight>
            </a:endParaRPr>
          </a:p>
        </p:txBody>
      </p:sp>
      <p:pic>
        <p:nvPicPr>
          <p:cNvPr id="1026" name="Picture 2" descr="Nexus Point Capital | LinkedIn">
            <a:extLst>
              <a:ext uri="{FF2B5EF4-FFF2-40B4-BE49-F238E27FC236}">
                <a16:creationId xmlns:a16="http://schemas.microsoft.com/office/drawing/2014/main" id="{777538AC-D161-4701-8CAD-336BFD3EE61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06473" y="4165617"/>
            <a:ext cx="610442" cy="58055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ontefiore Investment, l'investisseur de référence des PME et ETI de  services.">
            <a:extLst>
              <a:ext uri="{FF2B5EF4-FFF2-40B4-BE49-F238E27FC236}">
                <a16:creationId xmlns:a16="http://schemas.microsoft.com/office/drawing/2014/main" id="{1809516B-F84F-4397-9F62-8F569A7227D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39783" y="4240767"/>
            <a:ext cx="997026" cy="348257"/>
          </a:xfrm>
          <a:prstGeom prst="rect">
            <a:avLst/>
          </a:prstGeom>
          <a:noFill/>
          <a:extLst>
            <a:ext uri="{909E8E84-426E-40DD-AFC4-6F175D3DCCD1}">
              <a14:hiddenFill xmlns:a14="http://schemas.microsoft.com/office/drawing/2010/main">
                <a:solidFill>
                  <a:srgbClr val="FFFFFF"/>
                </a:solidFill>
              </a14:hiddenFill>
            </a:ext>
          </a:extLst>
        </p:spPr>
      </p:pic>
      <p:pic>
        <p:nvPicPr>
          <p:cNvPr id="9" name="Image 8" descr="Une image contenant texte, personne, intérieur, préparation&#10;&#10;Description générée automatiquement">
            <a:extLst>
              <a:ext uri="{FF2B5EF4-FFF2-40B4-BE49-F238E27FC236}">
                <a16:creationId xmlns:a16="http://schemas.microsoft.com/office/drawing/2014/main" id="{4A5AF45A-FB6C-4E69-8001-271921E25BC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27363" y="2108139"/>
            <a:ext cx="2632022" cy="1500213"/>
          </a:xfrm>
          <a:prstGeom prst="rect">
            <a:avLst/>
          </a:prstGeom>
        </p:spPr>
      </p:pic>
      <p:pic>
        <p:nvPicPr>
          <p:cNvPr id="11" name="Image 10" descr="Une image contenant herbe, ciel, extérieur, bâtiment&#10;&#10;Description générée automatiquement">
            <a:extLst>
              <a:ext uri="{FF2B5EF4-FFF2-40B4-BE49-F238E27FC236}">
                <a16:creationId xmlns:a16="http://schemas.microsoft.com/office/drawing/2014/main" id="{C33B61C0-D093-45B1-8D0C-D4B4E7C1773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6254" y="2108140"/>
            <a:ext cx="2840565" cy="1500213"/>
          </a:xfrm>
          <a:prstGeom prst="rect">
            <a:avLst/>
          </a:prstGeom>
        </p:spPr>
      </p:pic>
      <p:pic>
        <p:nvPicPr>
          <p:cNvPr id="15" name="Image 14" descr="Une image contenant texte, personne&#10;&#10;Description générée automatiquement">
            <a:extLst>
              <a:ext uri="{FF2B5EF4-FFF2-40B4-BE49-F238E27FC236}">
                <a16:creationId xmlns:a16="http://schemas.microsoft.com/office/drawing/2014/main" id="{F31C1143-8831-4AE2-A2B9-3A2424B486A4}"/>
              </a:ext>
            </a:extLst>
          </p:cNvPr>
          <p:cNvPicPr>
            <a:picLocks noChangeAspect="1"/>
          </p:cNvPicPr>
          <p:nvPr/>
        </p:nvPicPr>
        <p:blipFill rotWithShape="1">
          <a:blip r:embed="rId6">
            <a:extLst>
              <a:ext uri="{28A0092B-C50C-407E-A947-70E740481C1C}">
                <a14:useLocalDpi xmlns:a14="http://schemas.microsoft.com/office/drawing/2010/main" val="0"/>
              </a:ext>
            </a:extLst>
          </a:blip>
          <a:srcRect l="2221" t="440" r="-2221" b="3035"/>
          <a:stretch/>
        </p:blipFill>
        <p:spPr>
          <a:xfrm>
            <a:off x="6430993" y="2108138"/>
            <a:ext cx="2513904" cy="1500213"/>
          </a:xfrm>
          <a:prstGeom prst="rect">
            <a:avLst/>
          </a:prstGeom>
        </p:spPr>
      </p:pic>
    </p:spTree>
    <p:extLst>
      <p:ext uri="{BB962C8B-B14F-4D97-AF65-F5344CB8AC3E}">
        <p14:creationId xmlns:p14="http://schemas.microsoft.com/office/powerpoint/2010/main" val="39826364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Image 80" descr="Une image contenant texte&#10;&#10;Description générée automatiquement">
            <a:extLst>
              <a:ext uri="{FF2B5EF4-FFF2-40B4-BE49-F238E27FC236}">
                <a16:creationId xmlns:a16="http://schemas.microsoft.com/office/drawing/2014/main" id="{73036739-362D-4F03-9CDA-A53EB3CA234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0836764">
            <a:off x="7193934" y="3416803"/>
            <a:ext cx="591869" cy="837550"/>
          </a:xfrm>
          <a:prstGeom prst="rect">
            <a:avLst/>
          </a:prstGeom>
        </p:spPr>
      </p:pic>
      <p:sp>
        <p:nvSpPr>
          <p:cNvPr id="2" name="Titre 1">
            <a:extLst>
              <a:ext uri="{FF2B5EF4-FFF2-40B4-BE49-F238E27FC236}">
                <a16:creationId xmlns:a16="http://schemas.microsoft.com/office/drawing/2014/main" id="{CC94DEF6-3C1A-4A21-B4C1-DDC413DB451B}"/>
              </a:ext>
            </a:extLst>
          </p:cNvPr>
          <p:cNvSpPr>
            <a:spLocks noGrp="1"/>
          </p:cNvSpPr>
          <p:nvPr>
            <p:ph type="title"/>
          </p:nvPr>
        </p:nvSpPr>
        <p:spPr/>
        <p:txBody>
          <a:bodyPr>
            <a:normAutofit fontScale="90000"/>
          </a:bodyPr>
          <a:lstStyle/>
          <a:p>
            <a:r>
              <a:rPr lang="en-GB" cap="all" dirty="0"/>
              <a:t>HEALTH CRISIS SOLUTIONS TO SUPPORT THE RECOVERY</a:t>
            </a:r>
          </a:p>
        </p:txBody>
      </p:sp>
      <p:sp>
        <p:nvSpPr>
          <p:cNvPr id="18" name="Rectangle 3">
            <a:extLst>
              <a:ext uri="{FF2B5EF4-FFF2-40B4-BE49-F238E27FC236}">
                <a16:creationId xmlns:a16="http://schemas.microsoft.com/office/drawing/2014/main" id="{16FED769-C5E2-4BD6-945F-10B9CB6F984D}"/>
              </a:ext>
            </a:extLst>
          </p:cNvPr>
          <p:cNvSpPr>
            <a:spLocks noChangeArrowheads="1"/>
          </p:cNvSpPr>
          <p:nvPr/>
        </p:nvSpPr>
        <p:spPr bwMode="auto">
          <a:xfrm>
            <a:off x="247438" y="3049270"/>
            <a:ext cx="1647035" cy="193386"/>
          </a:xfrm>
          <a:prstGeom prst="rect">
            <a:avLst/>
          </a:prstGeom>
          <a:noFill/>
          <a:ln w="12700" algn="ctr">
            <a:noFill/>
            <a:miter lim="800000"/>
            <a:headEnd/>
            <a:tailEnd/>
          </a:ln>
        </p:spPr>
        <p:txBody>
          <a:bodyPr wrap="square" lIns="0" tIns="0" rIns="0" bIns="0">
            <a:spAutoFit/>
          </a:bodyPr>
          <a:lstStyle/>
          <a:p>
            <a:pPr marL="0" marR="0" lvl="0" indent="0" algn="ctr" defTabSz="839953" eaLnBrk="1" fontAlgn="auto" latinLnBrk="0" hangingPunct="1">
              <a:lnSpc>
                <a:spcPct val="95000"/>
              </a:lnSpc>
              <a:spcBef>
                <a:spcPts val="0"/>
              </a:spcBef>
              <a:spcAft>
                <a:spcPts val="0"/>
              </a:spcAft>
              <a:buClrTx/>
              <a:buSzTx/>
              <a:buFontTx/>
              <a:buNone/>
              <a:tabLst/>
              <a:defRPr/>
            </a:pPr>
            <a:r>
              <a:rPr kumimoji="0" lang="en-GB" sz="1323" b="1" i="0" u="none" strike="noStrike" cap="none" normalizeH="0" baseline="0" noProof="0" dirty="0">
                <a:ln>
                  <a:noFill/>
                </a:ln>
                <a:solidFill>
                  <a:srgbClr val="002060"/>
                </a:solidFill>
                <a:uLnTx/>
                <a:uFillTx/>
                <a:ea typeface="ＭＳ Ｐゴシック" charset="-128"/>
              </a:rPr>
              <a:t>KNOW-HOW</a:t>
            </a:r>
          </a:p>
        </p:txBody>
      </p:sp>
      <p:sp>
        <p:nvSpPr>
          <p:cNvPr id="19" name="Rectangle 4">
            <a:extLst>
              <a:ext uri="{FF2B5EF4-FFF2-40B4-BE49-F238E27FC236}">
                <a16:creationId xmlns:a16="http://schemas.microsoft.com/office/drawing/2014/main" id="{9FF1E5B1-8A63-4097-B613-0B7468C2F1D6}"/>
              </a:ext>
            </a:extLst>
          </p:cNvPr>
          <p:cNvSpPr>
            <a:spLocks noChangeArrowheads="1"/>
          </p:cNvSpPr>
          <p:nvPr/>
        </p:nvSpPr>
        <p:spPr bwMode="auto">
          <a:xfrm>
            <a:off x="2026882" y="2726932"/>
            <a:ext cx="1647035" cy="193386"/>
          </a:xfrm>
          <a:prstGeom prst="rect">
            <a:avLst/>
          </a:prstGeom>
          <a:noFill/>
          <a:ln w="12700" algn="ctr">
            <a:noFill/>
            <a:miter lim="800000"/>
            <a:headEnd/>
            <a:tailEnd/>
          </a:ln>
        </p:spPr>
        <p:txBody>
          <a:bodyPr wrap="square" lIns="0" tIns="0" rIns="0" bIns="0">
            <a:spAutoFit/>
          </a:bodyPr>
          <a:lstStyle/>
          <a:p>
            <a:pPr marL="0" marR="0" lvl="0" indent="0" algn="ctr" defTabSz="839953" eaLnBrk="1" fontAlgn="auto" latinLnBrk="0" hangingPunct="1">
              <a:lnSpc>
                <a:spcPct val="95000"/>
              </a:lnSpc>
              <a:spcBef>
                <a:spcPts val="0"/>
              </a:spcBef>
              <a:spcAft>
                <a:spcPts val="0"/>
              </a:spcAft>
              <a:buClrTx/>
              <a:buSzTx/>
              <a:buFontTx/>
              <a:buNone/>
              <a:tabLst/>
              <a:defRPr/>
            </a:pPr>
            <a:r>
              <a:rPr lang="en-GB" sz="1323" b="1" dirty="0">
                <a:solidFill>
                  <a:srgbClr val="002060"/>
                </a:solidFill>
                <a:ea typeface="ＭＳ Ｐゴシック" charset="-128"/>
              </a:rPr>
              <a:t>ADAPT</a:t>
            </a:r>
          </a:p>
        </p:txBody>
      </p:sp>
      <p:sp>
        <p:nvSpPr>
          <p:cNvPr id="20" name="Freeform 5">
            <a:extLst>
              <a:ext uri="{FF2B5EF4-FFF2-40B4-BE49-F238E27FC236}">
                <a16:creationId xmlns:a16="http://schemas.microsoft.com/office/drawing/2014/main" id="{F3654CC3-C60A-4D61-BB88-8B168D071A01}"/>
              </a:ext>
            </a:extLst>
          </p:cNvPr>
          <p:cNvSpPr>
            <a:spLocks/>
          </p:cNvSpPr>
          <p:nvPr/>
        </p:nvSpPr>
        <p:spPr bwMode="auto">
          <a:xfrm>
            <a:off x="185518" y="1732656"/>
            <a:ext cx="8887797" cy="1629262"/>
          </a:xfrm>
          <a:custGeom>
            <a:avLst/>
            <a:gdLst>
              <a:gd name="T0" fmla="*/ 0 w 5713"/>
              <a:gd name="T1" fmla="*/ 2147483647 h 1681"/>
              <a:gd name="T2" fmla="*/ 0 w 5713"/>
              <a:gd name="T3" fmla="*/ 2147483647 h 1681"/>
              <a:gd name="T4" fmla="*/ 2147483647 w 5713"/>
              <a:gd name="T5" fmla="*/ 2147483647 h 1681"/>
              <a:gd name="T6" fmla="*/ 2147483647 w 5713"/>
              <a:gd name="T7" fmla="*/ 2147483647 h 1681"/>
              <a:gd name="T8" fmla="*/ 2147483647 w 5713"/>
              <a:gd name="T9" fmla="*/ 2147483647 h 1681"/>
              <a:gd name="T10" fmla="*/ 2147483647 w 5713"/>
              <a:gd name="T11" fmla="*/ 2147483647 h 1681"/>
              <a:gd name="T12" fmla="*/ 2147483647 w 5713"/>
              <a:gd name="T13" fmla="*/ 2147483647 h 1681"/>
              <a:gd name="T14" fmla="*/ 2147483647 w 5713"/>
              <a:gd name="T15" fmla="*/ 2147483647 h 1681"/>
              <a:gd name="T16" fmla="*/ 2147483647 w 5713"/>
              <a:gd name="T17" fmla="*/ 2147483647 h 1681"/>
              <a:gd name="T18" fmla="*/ 2147483647 w 5713"/>
              <a:gd name="T19" fmla="*/ 0 h 1681"/>
              <a:gd name="T20" fmla="*/ 2147483647 w 5713"/>
              <a:gd name="T21" fmla="*/ 0 h 168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713"/>
              <a:gd name="T34" fmla="*/ 0 h 1681"/>
              <a:gd name="T35" fmla="*/ 5713 w 5713"/>
              <a:gd name="T36" fmla="*/ 1681 h 168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713" h="1681">
                <a:moveTo>
                  <a:pt x="0" y="1680"/>
                </a:moveTo>
                <a:lnTo>
                  <a:pt x="0" y="1344"/>
                </a:lnTo>
                <a:lnTo>
                  <a:pt x="1142" y="1344"/>
                </a:lnTo>
                <a:lnTo>
                  <a:pt x="1142" y="1008"/>
                </a:lnTo>
                <a:lnTo>
                  <a:pt x="2284" y="1008"/>
                </a:lnTo>
                <a:lnTo>
                  <a:pt x="2284" y="672"/>
                </a:lnTo>
                <a:lnTo>
                  <a:pt x="3427" y="672"/>
                </a:lnTo>
                <a:lnTo>
                  <a:pt x="3427" y="336"/>
                </a:lnTo>
                <a:lnTo>
                  <a:pt x="4569" y="336"/>
                </a:lnTo>
                <a:lnTo>
                  <a:pt x="4569" y="0"/>
                </a:lnTo>
                <a:lnTo>
                  <a:pt x="5712" y="0"/>
                </a:lnTo>
              </a:path>
            </a:pathLst>
          </a:custGeom>
          <a:noFill/>
          <a:ln w="6350" cap="rnd">
            <a:solidFill>
              <a:srgbClr val="002060"/>
            </a:solidFill>
            <a:round/>
            <a:headEnd type="none" w="sm" len="sm"/>
            <a:tailEnd type="none" w="sm" len="sm"/>
          </a:ln>
        </p:spPr>
        <p:txBody>
          <a:bodyPr/>
          <a:lstStyle/>
          <a:p>
            <a:pPr marL="0" marR="0" lvl="0" indent="0" defTabSz="1007943" eaLnBrk="1" fontAlgn="auto" latinLnBrk="0" hangingPunct="1">
              <a:lnSpc>
                <a:spcPct val="100000"/>
              </a:lnSpc>
              <a:spcBef>
                <a:spcPts val="0"/>
              </a:spcBef>
              <a:spcAft>
                <a:spcPts val="0"/>
              </a:spcAft>
              <a:buClrTx/>
              <a:buSzTx/>
              <a:buFontTx/>
              <a:buNone/>
              <a:tabLst/>
              <a:defRPr/>
            </a:pPr>
            <a:endParaRPr kumimoji="0" lang="en-US" sz="1984" b="0" i="0" u="none" strike="noStrike" kern="0" cap="none" spc="0" normalizeH="0" baseline="0" noProof="0" dirty="0">
              <a:ln>
                <a:noFill/>
              </a:ln>
              <a:solidFill>
                <a:prstClr val="black"/>
              </a:solidFill>
              <a:effectLst/>
              <a:uLnTx/>
              <a:uFillTx/>
            </a:endParaRPr>
          </a:p>
        </p:txBody>
      </p:sp>
      <p:sp>
        <p:nvSpPr>
          <p:cNvPr id="21" name="Rectangle 6">
            <a:extLst>
              <a:ext uri="{FF2B5EF4-FFF2-40B4-BE49-F238E27FC236}">
                <a16:creationId xmlns:a16="http://schemas.microsoft.com/office/drawing/2014/main" id="{1DA60A2B-793B-49A9-9AC3-8F30AB12AD51}"/>
              </a:ext>
            </a:extLst>
          </p:cNvPr>
          <p:cNvSpPr>
            <a:spLocks noChangeArrowheads="1"/>
          </p:cNvSpPr>
          <p:nvPr/>
        </p:nvSpPr>
        <p:spPr bwMode="auto">
          <a:xfrm>
            <a:off x="3832666" y="2398600"/>
            <a:ext cx="1647035" cy="193386"/>
          </a:xfrm>
          <a:prstGeom prst="rect">
            <a:avLst/>
          </a:prstGeom>
          <a:noFill/>
          <a:ln w="12700" algn="ctr">
            <a:noFill/>
            <a:miter lim="800000"/>
            <a:headEnd/>
            <a:tailEnd/>
          </a:ln>
        </p:spPr>
        <p:txBody>
          <a:bodyPr wrap="square" lIns="0" tIns="0" rIns="0" bIns="0">
            <a:spAutoFit/>
          </a:bodyPr>
          <a:lstStyle/>
          <a:p>
            <a:pPr marL="0" marR="0" lvl="0" indent="0" algn="ctr" defTabSz="839953" eaLnBrk="1" fontAlgn="auto" latinLnBrk="0" hangingPunct="1">
              <a:lnSpc>
                <a:spcPct val="95000"/>
              </a:lnSpc>
              <a:spcBef>
                <a:spcPts val="0"/>
              </a:spcBef>
              <a:spcAft>
                <a:spcPts val="0"/>
              </a:spcAft>
              <a:buClrTx/>
              <a:buSzTx/>
              <a:buFontTx/>
              <a:buNone/>
              <a:tabLst/>
              <a:defRPr/>
            </a:pPr>
            <a:r>
              <a:rPr kumimoji="0" lang="en-GB" sz="1323" b="1" i="0" u="none" strike="noStrike" cap="none" normalizeH="0" baseline="0" noProof="0" dirty="0">
                <a:ln>
                  <a:noFill/>
                </a:ln>
                <a:solidFill>
                  <a:srgbClr val="002060"/>
                </a:solidFill>
                <a:uLnTx/>
                <a:uFillTx/>
                <a:ea typeface="ＭＳ Ｐゴシック" charset="-128"/>
              </a:rPr>
              <a:t>MARKET</a:t>
            </a:r>
          </a:p>
        </p:txBody>
      </p:sp>
      <p:sp>
        <p:nvSpPr>
          <p:cNvPr id="22" name="Rectangle 7">
            <a:extLst>
              <a:ext uri="{FF2B5EF4-FFF2-40B4-BE49-F238E27FC236}">
                <a16:creationId xmlns:a16="http://schemas.microsoft.com/office/drawing/2014/main" id="{69A25AF6-A4A4-4B4C-8B38-92857D592E51}"/>
              </a:ext>
            </a:extLst>
          </p:cNvPr>
          <p:cNvSpPr>
            <a:spLocks noChangeArrowheads="1"/>
          </p:cNvSpPr>
          <p:nvPr/>
        </p:nvSpPr>
        <p:spPr bwMode="auto">
          <a:xfrm>
            <a:off x="5608375" y="2069026"/>
            <a:ext cx="1647035" cy="193386"/>
          </a:xfrm>
          <a:prstGeom prst="rect">
            <a:avLst/>
          </a:prstGeom>
          <a:noFill/>
          <a:ln w="12700" algn="ctr">
            <a:noFill/>
            <a:miter lim="800000"/>
            <a:headEnd/>
            <a:tailEnd/>
          </a:ln>
        </p:spPr>
        <p:txBody>
          <a:bodyPr wrap="square" lIns="0" tIns="0" rIns="0" bIns="0">
            <a:spAutoFit/>
          </a:bodyPr>
          <a:lstStyle/>
          <a:p>
            <a:pPr marL="0" marR="0" lvl="0" indent="0" algn="ctr" defTabSz="839953" eaLnBrk="1" fontAlgn="auto" latinLnBrk="0" hangingPunct="1">
              <a:lnSpc>
                <a:spcPct val="95000"/>
              </a:lnSpc>
              <a:spcBef>
                <a:spcPts val="0"/>
              </a:spcBef>
              <a:spcAft>
                <a:spcPts val="0"/>
              </a:spcAft>
              <a:buClrTx/>
              <a:buSzTx/>
              <a:buFontTx/>
              <a:buNone/>
              <a:tabLst/>
              <a:defRPr/>
            </a:pPr>
            <a:r>
              <a:rPr kumimoji="0" lang="en-GB" sz="1323" b="1" i="0" u="none" strike="noStrike" cap="none" normalizeH="0" baseline="0" noProof="0" dirty="0">
                <a:ln>
                  <a:noFill/>
                </a:ln>
                <a:solidFill>
                  <a:srgbClr val="002060"/>
                </a:solidFill>
                <a:uLnTx/>
                <a:uFillTx/>
                <a:ea typeface="ＭＳ Ｐゴシック" charset="-128"/>
              </a:rPr>
              <a:t>ATTRACT</a:t>
            </a:r>
            <a:r>
              <a:rPr kumimoji="0" lang="en-GB" sz="1323" b="1" i="0" u="none" strike="noStrike" cap="none" normalizeH="0" baseline="0" noProof="0" dirty="0">
                <a:ln>
                  <a:noFill/>
                </a:ln>
                <a:solidFill>
                  <a:srgbClr val="7030A0"/>
                </a:solidFill>
                <a:uLnTx/>
                <a:uFillTx/>
                <a:ea typeface="ＭＳ Ｐゴシック" charset="-128"/>
              </a:rPr>
              <a:t> </a:t>
            </a:r>
          </a:p>
        </p:txBody>
      </p:sp>
      <p:sp>
        <p:nvSpPr>
          <p:cNvPr id="23" name="Rectangle 8">
            <a:extLst>
              <a:ext uri="{FF2B5EF4-FFF2-40B4-BE49-F238E27FC236}">
                <a16:creationId xmlns:a16="http://schemas.microsoft.com/office/drawing/2014/main" id="{50BEE9CE-BEA7-42B3-8499-868EEBC2FE0B}"/>
              </a:ext>
            </a:extLst>
          </p:cNvPr>
          <p:cNvSpPr>
            <a:spLocks noChangeArrowheads="1"/>
          </p:cNvSpPr>
          <p:nvPr/>
        </p:nvSpPr>
        <p:spPr bwMode="auto">
          <a:xfrm>
            <a:off x="7373354" y="1733662"/>
            <a:ext cx="1647035" cy="193386"/>
          </a:xfrm>
          <a:prstGeom prst="rect">
            <a:avLst/>
          </a:prstGeom>
          <a:noFill/>
          <a:ln w="12700" algn="ctr">
            <a:noFill/>
            <a:miter lim="800000"/>
            <a:headEnd/>
            <a:tailEnd/>
          </a:ln>
        </p:spPr>
        <p:txBody>
          <a:bodyPr wrap="square" lIns="0" tIns="0" rIns="0" bIns="0">
            <a:spAutoFit/>
          </a:bodyPr>
          <a:lstStyle/>
          <a:p>
            <a:pPr marL="0" marR="0" lvl="0" indent="0" algn="ctr" defTabSz="839953" eaLnBrk="1" fontAlgn="auto" latinLnBrk="0" hangingPunct="1">
              <a:lnSpc>
                <a:spcPct val="95000"/>
              </a:lnSpc>
              <a:spcBef>
                <a:spcPts val="0"/>
              </a:spcBef>
              <a:spcAft>
                <a:spcPts val="0"/>
              </a:spcAft>
              <a:buClrTx/>
              <a:buSzTx/>
              <a:buFontTx/>
              <a:buNone/>
              <a:tabLst/>
              <a:defRPr/>
            </a:pPr>
            <a:r>
              <a:rPr kumimoji="0" lang="en-GB" sz="1323" b="1" i="0" u="none" strike="noStrike" cap="none" normalizeH="0" baseline="0" noProof="0" dirty="0">
                <a:ln>
                  <a:noFill/>
                </a:ln>
                <a:solidFill>
                  <a:srgbClr val="002060"/>
                </a:solidFill>
                <a:uLnTx/>
                <a:uFillTx/>
                <a:ea typeface="ＭＳ Ｐゴシック" charset="-128"/>
              </a:rPr>
              <a:t>REASSURE</a:t>
            </a:r>
          </a:p>
        </p:txBody>
      </p:sp>
      <p:sp>
        <p:nvSpPr>
          <p:cNvPr id="24" name="TextBox 29">
            <a:extLst>
              <a:ext uri="{FF2B5EF4-FFF2-40B4-BE49-F238E27FC236}">
                <a16:creationId xmlns:a16="http://schemas.microsoft.com/office/drawing/2014/main" id="{4AF38874-D157-4797-B41D-13019C15A951}"/>
              </a:ext>
            </a:extLst>
          </p:cNvPr>
          <p:cNvSpPr txBox="1"/>
          <p:nvPr/>
        </p:nvSpPr>
        <p:spPr>
          <a:xfrm>
            <a:off x="196856" y="3258715"/>
            <a:ext cx="1697617" cy="897682"/>
          </a:xfrm>
          <a:prstGeom prst="rect">
            <a:avLst/>
          </a:prstGeom>
          <a:noFill/>
        </p:spPr>
        <p:txBody>
          <a:bodyPr wrap="square" lIns="0" tIns="0" rIns="0" bIns="0" rtlCol="0">
            <a:spAutoFit/>
          </a:bodyPr>
          <a:lstStyle/>
          <a:p>
            <a:pPr marL="171450" marR="0" lvl="0" indent="-171450" defTabSz="1007943" eaLnBrk="1" fontAlgn="auto" latinLnBrk="0" hangingPunct="1">
              <a:lnSpc>
                <a:spcPct val="100000"/>
              </a:lnSpc>
              <a:spcBef>
                <a:spcPts val="661"/>
              </a:spcBef>
              <a:spcAft>
                <a:spcPts val="0"/>
              </a:spcAft>
              <a:buClrTx/>
              <a:buSzPct val="100000"/>
              <a:buFont typeface="Arial" panose="020B0604020202020204" pitchFamily="34" charset="0"/>
              <a:buChar char="•"/>
              <a:tabLst/>
              <a:defRPr/>
            </a:pPr>
            <a:r>
              <a:rPr kumimoji="0" lang="en-GB" sz="1050" b="1" i="0" u="none" strike="noStrike" cap="none" normalizeH="0" baseline="0" dirty="0">
                <a:ln>
                  <a:noFill/>
                </a:ln>
                <a:solidFill>
                  <a:prstClr val="black"/>
                </a:solidFill>
                <a:uLnTx/>
                <a:uFillTx/>
              </a:rPr>
              <a:t>A comprehensive and integrated approach</a:t>
            </a:r>
            <a:r>
              <a:rPr kumimoji="0" lang="en-GB" sz="1050" b="1" i="0" u="none" strike="noStrike" cap="none" normalizeH="0" baseline="0" noProof="0" dirty="0">
                <a:ln>
                  <a:noFill/>
                </a:ln>
                <a:solidFill>
                  <a:prstClr val="black"/>
                </a:solidFill>
                <a:uLnTx/>
                <a:uFillTx/>
              </a:rPr>
              <a:t>:</a:t>
            </a:r>
            <a:r>
              <a:rPr kumimoji="0" lang="en-GB" sz="1050" b="0" i="0" u="none" strike="noStrike" cap="none" normalizeH="0" baseline="0" dirty="0">
                <a:ln>
                  <a:noFill/>
                </a:ln>
                <a:solidFill>
                  <a:prstClr val="black"/>
                </a:solidFill>
                <a:uLnTx/>
                <a:uFillTx/>
              </a:rPr>
              <a:t> assembly, operation, employees</a:t>
            </a:r>
          </a:p>
          <a:p>
            <a:pPr marL="171450" marR="0" lvl="0" indent="-171450" defTabSz="1007943" eaLnBrk="1" fontAlgn="auto" latinLnBrk="0" hangingPunct="1">
              <a:lnSpc>
                <a:spcPct val="100000"/>
              </a:lnSpc>
              <a:spcBef>
                <a:spcPts val="661"/>
              </a:spcBef>
              <a:spcAft>
                <a:spcPts val="0"/>
              </a:spcAft>
              <a:buClrTx/>
              <a:buSzPct val="100000"/>
              <a:buFont typeface="Arial" panose="020B0604020202020204" pitchFamily="34" charset="0"/>
              <a:buChar char="•"/>
              <a:tabLst/>
              <a:defRPr/>
            </a:pPr>
            <a:r>
              <a:rPr kumimoji="0" lang="en-GB" sz="1050" b="0" i="0" u="none" strike="noStrike" cap="none" normalizeH="0" baseline="0" dirty="0">
                <a:ln>
                  <a:noFill/>
                </a:ln>
                <a:solidFill>
                  <a:prstClr val="black"/>
                </a:solidFill>
                <a:uLnTx/>
                <a:uFillTx/>
              </a:rPr>
              <a:t>“Safe &amp; Clean” label</a:t>
            </a:r>
          </a:p>
        </p:txBody>
      </p:sp>
      <p:grpSp>
        <p:nvGrpSpPr>
          <p:cNvPr id="46" name="Groupe 45">
            <a:extLst>
              <a:ext uri="{FF2B5EF4-FFF2-40B4-BE49-F238E27FC236}">
                <a16:creationId xmlns:a16="http://schemas.microsoft.com/office/drawing/2014/main" id="{48DD0DEE-E77B-40B4-8A2A-76E6FC45D615}"/>
              </a:ext>
            </a:extLst>
          </p:cNvPr>
          <p:cNvGrpSpPr/>
          <p:nvPr/>
        </p:nvGrpSpPr>
        <p:grpSpPr>
          <a:xfrm>
            <a:off x="1247623" y="2398600"/>
            <a:ext cx="1079821" cy="549972"/>
            <a:chOff x="2062194" y="1706362"/>
            <a:chExt cx="5790216" cy="4530687"/>
          </a:xfrm>
        </p:grpSpPr>
        <p:sp>
          <p:nvSpPr>
            <p:cNvPr id="35" name="Oval 3">
              <a:extLst>
                <a:ext uri="{FF2B5EF4-FFF2-40B4-BE49-F238E27FC236}">
                  <a16:creationId xmlns:a16="http://schemas.microsoft.com/office/drawing/2014/main" id="{40FBAF0F-7665-4626-A825-D3C1E7876BBE}"/>
                </a:ext>
              </a:extLst>
            </p:cNvPr>
            <p:cNvSpPr>
              <a:spLocks noChangeArrowheads="1"/>
            </p:cNvSpPr>
            <p:nvPr/>
          </p:nvSpPr>
          <p:spPr bwMode="auto">
            <a:xfrm>
              <a:off x="7146841" y="2161790"/>
              <a:ext cx="705569" cy="705570"/>
            </a:xfrm>
            <a:prstGeom prst="ellipse">
              <a:avLst/>
            </a:prstGeom>
            <a:solidFill>
              <a:srgbClr val="002060"/>
            </a:solidFill>
            <a:ln w="9525">
              <a:solidFill>
                <a:srgbClr val="002060"/>
              </a:solidFill>
              <a:round/>
              <a:headEnd/>
              <a:tailEnd/>
            </a:ln>
          </p:spPr>
          <p:txBody>
            <a:bodyPr wrap="none" anchor="ctr"/>
            <a:lstStyle/>
            <a:p>
              <a:pPr marL="0" marR="0" lvl="0" indent="0" algn="ctr" defTabSz="1007943" eaLnBrk="1" fontAlgn="auto" latinLnBrk="0" hangingPunct="1">
                <a:lnSpc>
                  <a:spcPct val="100000"/>
                </a:lnSpc>
                <a:spcBef>
                  <a:spcPts val="0"/>
                </a:spcBef>
                <a:spcAft>
                  <a:spcPts val="0"/>
                </a:spcAft>
                <a:buClrTx/>
                <a:buSzTx/>
                <a:buFontTx/>
                <a:buNone/>
                <a:tabLst/>
                <a:defRPr/>
              </a:pPr>
              <a:endParaRPr kumimoji="0" lang="en-US" sz="1543" b="0" i="0" u="none" strike="noStrike" kern="0" cap="none" spc="0" normalizeH="0" baseline="0" noProof="0" dirty="0">
                <a:ln>
                  <a:noFill/>
                </a:ln>
                <a:solidFill>
                  <a:prstClr val="black"/>
                </a:solidFill>
                <a:effectLst/>
                <a:uLnTx/>
                <a:uFillTx/>
              </a:endParaRPr>
            </a:p>
          </p:txBody>
        </p:sp>
        <p:grpSp>
          <p:nvGrpSpPr>
            <p:cNvPr id="36" name="Group 15">
              <a:extLst>
                <a:ext uri="{FF2B5EF4-FFF2-40B4-BE49-F238E27FC236}">
                  <a16:creationId xmlns:a16="http://schemas.microsoft.com/office/drawing/2014/main" id="{0B3C6648-8B7D-4B6F-9D40-A9622F558068}"/>
                </a:ext>
              </a:extLst>
            </p:cNvPr>
            <p:cNvGrpSpPr>
              <a:grpSpLocks/>
            </p:cNvGrpSpPr>
            <p:nvPr/>
          </p:nvGrpSpPr>
          <p:grpSpPr bwMode="auto">
            <a:xfrm>
              <a:off x="2062194" y="1706362"/>
              <a:ext cx="4787073" cy="4530687"/>
              <a:chOff x="2574925" y="2636838"/>
              <a:chExt cx="2544763" cy="3048000"/>
            </a:xfrm>
          </p:grpSpPr>
          <p:sp>
            <p:nvSpPr>
              <p:cNvPr id="37" name="Arc 5">
                <a:extLst>
                  <a:ext uri="{FF2B5EF4-FFF2-40B4-BE49-F238E27FC236}">
                    <a16:creationId xmlns:a16="http://schemas.microsoft.com/office/drawing/2014/main" id="{2C0CC53E-6444-4565-9969-9AB4919D0A1B}"/>
                  </a:ext>
                </a:extLst>
              </p:cNvPr>
              <p:cNvSpPr>
                <a:spLocks/>
              </p:cNvSpPr>
              <p:nvPr/>
            </p:nvSpPr>
            <p:spPr bwMode="auto">
              <a:xfrm>
                <a:off x="2574925" y="4278313"/>
                <a:ext cx="854558" cy="1406525"/>
              </a:xfrm>
              <a:custGeom>
                <a:avLst/>
                <a:gdLst>
                  <a:gd name="T0" fmla="*/ 0 w 28334"/>
                  <a:gd name="T1" fmla="*/ 791053597 h 21600"/>
                  <a:gd name="T2" fmla="*/ 444155411 w 28334"/>
                  <a:gd name="T3" fmla="*/ 2147483647 h 21600"/>
                  <a:gd name="T4" fmla="*/ 105663734 w 28334"/>
                  <a:gd name="T5" fmla="*/ 2147483647 h 21600"/>
                  <a:gd name="T6" fmla="*/ 0 60000 65536"/>
                  <a:gd name="T7" fmla="*/ 0 60000 65536"/>
                  <a:gd name="T8" fmla="*/ 0 60000 65536"/>
                  <a:gd name="T9" fmla="*/ 0 w 28334"/>
                  <a:gd name="T10" fmla="*/ 0 h 21600"/>
                  <a:gd name="T11" fmla="*/ 28334 w 28334"/>
                  <a:gd name="T12" fmla="*/ 21600 h 21600"/>
                </a:gdLst>
                <a:ahLst/>
                <a:cxnLst>
                  <a:cxn ang="T6">
                    <a:pos x="T0" y="T1"/>
                  </a:cxn>
                  <a:cxn ang="T7">
                    <a:pos x="T2" y="T3"/>
                  </a:cxn>
                  <a:cxn ang="T8">
                    <a:pos x="T4" y="T5"/>
                  </a:cxn>
                </a:cxnLst>
                <a:rect l="T9" t="T10" r="T11" b="T12"/>
                <a:pathLst>
                  <a:path w="28334" h="21600" fill="none" extrusionOk="0">
                    <a:moveTo>
                      <a:pt x="-1" y="1076"/>
                    </a:moveTo>
                    <a:cubicBezTo>
                      <a:pt x="2173" y="363"/>
                      <a:pt x="4446" y="-1"/>
                      <a:pt x="6734" y="0"/>
                    </a:cubicBezTo>
                    <a:cubicBezTo>
                      <a:pt x="18663" y="0"/>
                      <a:pt x="28334" y="9670"/>
                      <a:pt x="28334" y="21600"/>
                    </a:cubicBezTo>
                  </a:path>
                  <a:path w="28334" h="21600" stroke="0" extrusionOk="0">
                    <a:moveTo>
                      <a:pt x="-1" y="1076"/>
                    </a:moveTo>
                    <a:cubicBezTo>
                      <a:pt x="2173" y="363"/>
                      <a:pt x="4446" y="-1"/>
                      <a:pt x="6734" y="0"/>
                    </a:cubicBezTo>
                    <a:cubicBezTo>
                      <a:pt x="18663" y="0"/>
                      <a:pt x="28334" y="9670"/>
                      <a:pt x="28334" y="21600"/>
                    </a:cubicBezTo>
                    <a:lnTo>
                      <a:pt x="6734" y="21600"/>
                    </a:lnTo>
                    <a:close/>
                  </a:path>
                </a:pathLst>
              </a:custGeom>
              <a:solidFill>
                <a:schemeClr val="bg1"/>
              </a:solidFill>
              <a:ln w="28575" cap="rnd">
                <a:solidFill>
                  <a:srgbClr val="002060"/>
                </a:solidFill>
                <a:prstDash val="sysDot"/>
                <a:round/>
                <a:headEnd type="none" w="sm" len="sm"/>
                <a:tailEnd type="none" w="sm" len="sm"/>
              </a:ln>
            </p:spPr>
            <p:txBody>
              <a:bodyPr wrap="none" anchor="ctr"/>
              <a:lstStyle/>
              <a:p>
                <a:pPr marL="0" marR="0" lvl="0" indent="0" algn="ctr" defTabSz="1007943" eaLnBrk="1" fontAlgn="auto" latinLnBrk="0" hangingPunct="1">
                  <a:lnSpc>
                    <a:spcPct val="100000"/>
                  </a:lnSpc>
                  <a:spcBef>
                    <a:spcPts val="0"/>
                  </a:spcBef>
                  <a:spcAft>
                    <a:spcPts val="0"/>
                  </a:spcAft>
                  <a:buClrTx/>
                  <a:buSzTx/>
                  <a:buFontTx/>
                  <a:buNone/>
                  <a:tabLst/>
                  <a:defRPr/>
                </a:pPr>
                <a:endParaRPr kumimoji="0" lang="en-US" sz="1543" b="0" i="0" u="none" strike="noStrike" kern="0" cap="none" spc="0" normalizeH="0" baseline="0" noProof="0" dirty="0">
                  <a:ln>
                    <a:noFill/>
                  </a:ln>
                  <a:solidFill>
                    <a:prstClr val="black"/>
                  </a:solidFill>
                  <a:effectLst/>
                  <a:uLnTx/>
                  <a:uFillTx/>
                </a:endParaRPr>
              </a:p>
            </p:txBody>
          </p:sp>
          <p:sp>
            <p:nvSpPr>
              <p:cNvPr id="38" name="Arc 6">
                <a:extLst>
                  <a:ext uri="{FF2B5EF4-FFF2-40B4-BE49-F238E27FC236}">
                    <a16:creationId xmlns:a16="http://schemas.microsoft.com/office/drawing/2014/main" id="{50B46D63-C3CF-475F-B4C5-DEE959909752}"/>
                  </a:ext>
                </a:extLst>
              </p:cNvPr>
              <p:cNvSpPr>
                <a:spLocks/>
              </p:cNvSpPr>
              <p:nvPr/>
            </p:nvSpPr>
            <p:spPr bwMode="auto">
              <a:xfrm>
                <a:off x="3429483" y="2636838"/>
                <a:ext cx="1690205" cy="3048000"/>
              </a:xfrm>
              <a:custGeom>
                <a:avLst/>
                <a:gdLst>
                  <a:gd name="T0" fmla="*/ 0 w 28293"/>
                  <a:gd name="T1" fmla="*/ 2147483647 h 21600"/>
                  <a:gd name="T2" fmla="*/ 2147483647 w 28293"/>
                  <a:gd name="T3" fmla="*/ 2147483647 h 21600"/>
                  <a:gd name="T4" fmla="*/ 2147483647 w 28293"/>
                  <a:gd name="T5" fmla="*/ 2147483647 h 21600"/>
                  <a:gd name="T6" fmla="*/ 0 60000 65536"/>
                  <a:gd name="T7" fmla="*/ 0 60000 65536"/>
                  <a:gd name="T8" fmla="*/ 0 60000 65536"/>
                  <a:gd name="T9" fmla="*/ 0 w 28293"/>
                  <a:gd name="T10" fmla="*/ 0 h 21600"/>
                  <a:gd name="T11" fmla="*/ 28293 w 28293"/>
                  <a:gd name="T12" fmla="*/ 21600 h 21600"/>
                </a:gdLst>
                <a:ahLst/>
                <a:cxnLst>
                  <a:cxn ang="T6">
                    <a:pos x="T0" y="T1"/>
                  </a:cxn>
                  <a:cxn ang="T7">
                    <a:pos x="T2" y="T3"/>
                  </a:cxn>
                  <a:cxn ang="T8">
                    <a:pos x="T4" y="T5"/>
                  </a:cxn>
                </a:cxnLst>
                <a:rect l="T9" t="T10" r="T11" b="T12"/>
                <a:pathLst>
                  <a:path w="28293" h="21600" fill="none" extrusionOk="0">
                    <a:moveTo>
                      <a:pt x="0" y="21544"/>
                    </a:moveTo>
                    <a:cubicBezTo>
                      <a:pt x="30" y="9636"/>
                      <a:pt x="9692" y="-1"/>
                      <a:pt x="21600" y="0"/>
                    </a:cubicBezTo>
                    <a:cubicBezTo>
                      <a:pt x="23873" y="0"/>
                      <a:pt x="26131" y="358"/>
                      <a:pt x="28292" y="1063"/>
                    </a:cubicBezTo>
                  </a:path>
                  <a:path w="28293" h="21600" stroke="0" extrusionOk="0">
                    <a:moveTo>
                      <a:pt x="0" y="21544"/>
                    </a:moveTo>
                    <a:cubicBezTo>
                      <a:pt x="30" y="9636"/>
                      <a:pt x="9692" y="-1"/>
                      <a:pt x="21600" y="0"/>
                    </a:cubicBezTo>
                    <a:cubicBezTo>
                      <a:pt x="23873" y="0"/>
                      <a:pt x="26131" y="358"/>
                      <a:pt x="28292" y="1063"/>
                    </a:cubicBezTo>
                    <a:lnTo>
                      <a:pt x="21600" y="21600"/>
                    </a:lnTo>
                    <a:close/>
                  </a:path>
                </a:pathLst>
              </a:custGeom>
              <a:noFill/>
              <a:ln w="28575" cap="rnd">
                <a:solidFill>
                  <a:srgbClr val="002060"/>
                </a:solidFill>
                <a:prstDash val="sysDot"/>
                <a:round/>
                <a:headEnd type="none" w="sm" len="sm"/>
                <a:tailEnd type="none" w="sm" len="sm"/>
              </a:ln>
            </p:spPr>
            <p:txBody>
              <a:bodyPr wrap="none" anchor="ctr"/>
              <a:lstStyle/>
              <a:p>
                <a:pPr marL="0" marR="0" lvl="0" indent="0" algn="ctr" defTabSz="1007943" eaLnBrk="1" fontAlgn="auto" latinLnBrk="0" hangingPunct="1">
                  <a:lnSpc>
                    <a:spcPct val="100000"/>
                  </a:lnSpc>
                  <a:spcBef>
                    <a:spcPts val="0"/>
                  </a:spcBef>
                  <a:spcAft>
                    <a:spcPts val="0"/>
                  </a:spcAft>
                  <a:buClrTx/>
                  <a:buSzTx/>
                  <a:buFontTx/>
                  <a:buNone/>
                  <a:tabLst/>
                  <a:defRPr/>
                </a:pPr>
                <a:endParaRPr kumimoji="0" lang="en-US" sz="1543" b="0" i="0" u="none" strike="noStrike" kern="0" cap="none" spc="0" normalizeH="0" baseline="0" noProof="0" dirty="0">
                  <a:ln>
                    <a:noFill/>
                  </a:ln>
                  <a:solidFill>
                    <a:prstClr val="black"/>
                  </a:solidFill>
                  <a:effectLst/>
                  <a:uLnTx/>
                  <a:uFillTx/>
                </a:endParaRPr>
              </a:p>
            </p:txBody>
          </p:sp>
        </p:grpSp>
      </p:grpSp>
      <p:grpSp>
        <p:nvGrpSpPr>
          <p:cNvPr id="47" name="Groupe 46">
            <a:extLst>
              <a:ext uri="{FF2B5EF4-FFF2-40B4-BE49-F238E27FC236}">
                <a16:creationId xmlns:a16="http://schemas.microsoft.com/office/drawing/2014/main" id="{FAB94021-DA75-4D3D-A8D9-D6150CC27E24}"/>
              </a:ext>
            </a:extLst>
          </p:cNvPr>
          <p:cNvGrpSpPr/>
          <p:nvPr/>
        </p:nvGrpSpPr>
        <p:grpSpPr>
          <a:xfrm>
            <a:off x="3105678" y="2089510"/>
            <a:ext cx="1079821" cy="549972"/>
            <a:chOff x="2062194" y="1706362"/>
            <a:chExt cx="5790216" cy="4530687"/>
          </a:xfrm>
        </p:grpSpPr>
        <p:sp>
          <p:nvSpPr>
            <p:cNvPr id="48" name="Oval 3">
              <a:extLst>
                <a:ext uri="{FF2B5EF4-FFF2-40B4-BE49-F238E27FC236}">
                  <a16:creationId xmlns:a16="http://schemas.microsoft.com/office/drawing/2014/main" id="{6D53EE97-1041-4A06-8B82-F01B566E7DEC}"/>
                </a:ext>
              </a:extLst>
            </p:cNvPr>
            <p:cNvSpPr>
              <a:spLocks noChangeArrowheads="1"/>
            </p:cNvSpPr>
            <p:nvPr/>
          </p:nvSpPr>
          <p:spPr bwMode="auto">
            <a:xfrm>
              <a:off x="7146841" y="2161790"/>
              <a:ext cx="705569" cy="705570"/>
            </a:xfrm>
            <a:prstGeom prst="ellipse">
              <a:avLst/>
            </a:prstGeom>
            <a:solidFill>
              <a:srgbClr val="002060"/>
            </a:solidFill>
            <a:ln w="9525">
              <a:solidFill>
                <a:srgbClr val="002060"/>
              </a:solidFill>
              <a:round/>
              <a:headEnd/>
              <a:tailEnd/>
            </a:ln>
          </p:spPr>
          <p:txBody>
            <a:bodyPr wrap="none" anchor="ctr"/>
            <a:lstStyle/>
            <a:p>
              <a:pPr marL="0" marR="0" lvl="0" indent="0" algn="ctr" defTabSz="1007943" eaLnBrk="1" fontAlgn="auto" latinLnBrk="0" hangingPunct="1">
                <a:lnSpc>
                  <a:spcPct val="100000"/>
                </a:lnSpc>
                <a:spcBef>
                  <a:spcPts val="0"/>
                </a:spcBef>
                <a:spcAft>
                  <a:spcPts val="0"/>
                </a:spcAft>
                <a:buClrTx/>
                <a:buSzTx/>
                <a:buFontTx/>
                <a:buNone/>
                <a:tabLst/>
                <a:defRPr/>
              </a:pPr>
              <a:endParaRPr kumimoji="0" lang="en-US" sz="1543" b="0" i="0" u="none" strike="noStrike" kern="0" cap="none" spc="0" normalizeH="0" baseline="0" noProof="0" dirty="0">
                <a:ln>
                  <a:noFill/>
                </a:ln>
                <a:solidFill>
                  <a:prstClr val="black"/>
                </a:solidFill>
                <a:effectLst/>
                <a:uLnTx/>
                <a:uFillTx/>
              </a:endParaRPr>
            </a:p>
          </p:txBody>
        </p:sp>
        <p:grpSp>
          <p:nvGrpSpPr>
            <p:cNvPr id="49" name="Group 15">
              <a:extLst>
                <a:ext uri="{FF2B5EF4-FFF2-40B4-BE49-F238E27FC236}">
                  <a16:creationId xmlns:a16="http://schemas.microsoft.com/office/drawing/2014/main" id="{05A72A64-05E1-4A88-9594-30304833A5EA}"/>
                </a:ext>
              </a:extLst>
            </p:cNvPr>
            <p:cNvGrpSpPr>
              <a:grpSpLocks/>
            </p:cNvGrpSpPr>
            <p:nvPr/>
          </p:nvGrpSpPr>
          <p:grpSpPr bwMode="auto">
            <a:xfrm>
              <a:off x="2062194" y="1706362"/>
              <a:ext cx="4787073" cy="4530687"/>
              <a:chOff x="2574925" y="2636838"/>
              <a:chExt cx="2544763" cy="3048000"/>
            </a:xfrm>
          </p:grpSpPr>
          <p:sp>
            <p:nvSpPr>
              <p:cNvPr id="50" name="Arc 5">
                <a:extLst>
                  <a:ext uri="{FF2B5EF4-FFF2-40B4-BE49-F238E27FC236}">
                    <a16:creationId xmlns:a16="http://schemas.microsoft.com/office/drawing/2014/main" id="{A4DCCDF0-E4DB-4683-B9F5-CF89949E79DA}"/>
                  </a:ext>
                </a:extLst>
              </p:cNvPr>
              <p:cNvSpPr>
                <a:spLocks/>
              </p:cNvSpPr>
              <p:nvPr/>
            </p:nvSpPr>
            <p:spPr bwMode="auto">
              <a:xfrm>
                <a:off x="2574925" y="4278313"/>
                <a:ext cx="854558" cy="1406525"/>
              </a:xfrm>
              <a:custGeom>
                <a:avLst/>
                <a:gdLst>
                  <a:gd name="T0" fmla="*/ 0 w 28334"/>
                  <a:gd name="T1" fmla="*/ 791053597 h 21600"/>
                  <a:gd name="T2" fmla="*/ 444155411 w 28334"/>
                  <a:gd name="T3" fmla="*/ 2147483647 h 21600"/>
                  <a:gd name="T4" fmla="*/ 105663734 w 28334"/>
                  <a:gd name="T5" fmla="*/ 2147483647 h 21600"/>
                  <a:gd name="T6" fmla="*/ 0 60000 65536"/>
                  <a:gd name="T7" fmla="*/ 0 60000 65536"/>
                  <a:gd name="T8" fmla="*/ 0 60000 65536"/>
                  <a:gd name="T9" fmla="*/ 0 w 28334"/>
                  <a:gd name="T10" fmla="*/ 0 h 21600"/>
                  <a:gd name="T11" fmla="*/ 28334 w 28334"/>
                  <a:gd name="T12" fmla="*/ 21600 h 21600"/>
                </a:gdLst>
                <a:ahLst/>
                <a:cxnLst>
                  <a:cxn ang="T6">
                    <a:pos x="T0" y="T1"/>
                  </a:cxn>
                  <a:cxn ang="T7">
                    <a:pos x="T2" y="T3"/>
                  </a:cxn>
                  <a:cxn ang="T8">
                    <a:pos x="T4" y="T5"/>
                  </a:cxn>
                </a:cxnLst>
                <a:rect l="T9" t="T10" r="T11" b="T12"/>
                <a:pathLst>
                  <a:path w="28334" h="21600" fill="none" extrusionOk="0">
                    <a:moveTo>
                      <a:pt x="-1" y="1076"/>
                    </a:moveTo>
                    <a:cubicBezTo>
                      <a:pt x="2173" y="363"/>
                      <a:pt x="4446" y="-1"/>
                      <a:pt x="6734" y="0"/>
                    </a:cubicBezTo>
                    <a:cubicBezTo>
                      <a:pt x="18663" y="0"/>
                      <a:pt x="28334" y="9670"/>
                      <a:pt x="28334" y="21600"/>
                    </a:cubicBezTo>
                  </a:path>
                  <a:path w="28334" h="21600" stroke="0" extrusionOk="0">
                    <a:moveTo>
                      <a:pt x="-1" y="1076"/>
                    </a:moveTo>
                    <a:cubicBezTo>
                      <a:pt x="2173" y="363"/>
                      <a:pt x="4446" y="-1"/>
                      <a:pt x="6734" y="0"/>
                    </a:cubicBezTo>
                    <a:cubicBezTo>
                      <a:pt x="18663" y="0"/>
                      <a:pt x="28334" y="9670"/>
                      <a:pt x="28334" y="21600"/>
                    </a:cubicBezTo>
                    <a:lnTo>
                      <a:pt x="6734" y="21600"/>
                    </a:lnTo>
                    <a:close/>
                  </a:path>
                </a:pathLst>
              </a:custGeom>
              <a:noFill/>
              <a:ln w="28575" cap="rnd">
                <a:solidFill>
                  <a:srgbClr val="002060"/>
                </a:solidFill>
                <a:prstDash val="sysDot"/>
                <a:round/>
                <a:headEnd type="none" w="sm" len="sm"/>
                <a:tailEnd type="none" w="sm" len="sm"/>
              </a:ln>
            </p:spPr>
            <p:txBody>
              <a:bodyPr wrap="none" anchor="ctr"/>
              <a:lstStyle/>
              <a:p>
                <a:pPr marL="0" marR="0" lvl="0" indent="0" algn="ctr" defTabSz="1007943" eaLnBrk="1" fontAlgn="auto" latinLnBrk="0" hangingPunct="1">
                  <a:lnSpc>
                    <a:spcPct val="100000"/>
                  </a:lnSpc>
                  <a:spcBef>
                    <a:spcPts val="0"/>
                  </a:spcBef>
                  <a:spcAft>
                    <a:spcPts val="0"/>
                  </a:spcAft>
                  <a:buClrTx/>
                  <a:buSzTx/>
                  <a:buFontTx/>
                  <a:buNone/>
                  <a:tabLst/>
                  <a:defRPr/>
                </a:pPr>
                <a:endParaRPr kumimoji="0" lang="en-US" sz="1543" b="0" i="0" u="none" strike="noStrike" kern="0" cap="none" spc="0" normalizeH="0" baseline="0" noProof="0" dirty="0">
                  <a:ln>
                    <a:noFill/>
                  </a:ln>
                  <a:solidFill>
                    <a:prstClr val="black"/>
                  </a:solidFill>
                  <a:effectLst/>
                  <a:uLnTx/>
                  <a:uFillTx/>
                </a:endParaRPr>
              </a:p>
            </p:txBody>
          </p:sp>
          <p:sp>
            <p:nvSpPr>
              <p:cNvPr id="51" name="Arc 6">
                <a:extLst>
                  <a:ext uri="{FF2B5EF4-FFF2-40B4-BE49-F238E27FC236}">
                    <a16:creationId xmlns:a16="http://schemas.microsoft.com/office/drawing/2014/main" id="{DC46682D-BCC9-4284-94F6-B440B7380037}"/>
                  </a:ext>
                </a:extLst>
              </p:cNvPr>
              <p:cNvSpPr>
                <a:spLocks/>
              </p:cNvSpPr>
              <p:nvPr/>
            </p:nvSpPr>
            <p:spPr bwMode="auto">
              <a:xfrm>
                <a:off x="3429483" y="2636838"/>
                <a:ext cx="1690205" cy="3048000"/>
              </a:xfrm>
              <a:custGeom>
                <a:avLst/>
                <a:gdLst>
                  <a:gd name="T0" fmla="*/ 0 w 28293"/>
                  <a:gd name="T1" fmla="*/ 2147483647 h 21600"/>
                  <a:gd name="T2" fmla="*/ 2147483647 w 28293"/>
                  <a:gd name="T3" fmla="*/ 2147483647 h 21600"/>
                  <a:gd name="T4" fmla="*/ 2147483647 w 28293"/>
                  <a:gd name="T5" fmla="*/ 2147483647 h 21600"/>
                  <a:gd name="T6" fmla="*/ 0 60000 65536"/>
                  <a:gd name="T7" fmla="*/ 0 60000 65536"/>
                  <a:gd name="T8" fmla="*/ 0 60000 65536"/>
                  <a:gd name="T9" fmla="*/ 0 w 28293"/>
                  <a:gd name="T10" fmla="*/ 0 h 21600"/>
                  <a:gd name="T11" fmla="*/ 28293 w 28293"/>
                  <a:gd name="T12" fmla="*/ 21600 h 21600"/>
                </a:gdLst>
                <a:ahLst/>
                <a:cxnLst>
                  <a:cxn ang="T6">
                    <a:pos x="T0" y="T1"/>
                  </a:cxn>
                  <a:cxn ang="T7">
                    <a:pos x="T2" y="T3"/>
                  </a:cxn>
                  <a:cxn ang="T8">
                    <a:pos x="T4" y="T5"/>
                  </a:cxn>
                </a:cxnLst>
                <a:rect l="T9" t="T10" r="T11" b="T12"/>
                <a:pathLst>
                  <a:path w="28293" h="21600" fill="none" extrusionOk="0">
                    <a:moveTo>
                      <a:pt x="0" y="21544"/>
                    </a:moveTo>
                    <a:cubicBezTo>
                      <a:pt x="30" y="9636"/>
                      <a:pt x="9692" y="-1"/>
                      <a:pt x="21600" y="0"/>
                    </a:cubicBezTo>
                    <a:cubicBezTo>
                      <a:pt x="23873" y="0"/>
                      <a:pt x="26131" y="358"/>
                      <a:pt x="28292" y="1063"/>
                    </a:cubicBezTo>
                  </a:path>
                  <a:path w="28293" h="21600" stroke="0" extrusionOk="0">
                    <a:moveTo>
                      <a:pt x="0" y="21544"/>
                    </a:moveTo>
                    <a:cubicBezTo>
                      <a:pt x="30" y="9636"/>
                      <a:pt x="9692" y="-1"/>
                      <a:pt x="21600" y="0"/>
                    </a:cubicBezTo>
                    <a:cubicBezTo>
                      <a:pt x="23873" y="0"/>
                      <a:pt x="26131" y="358"/>
                      <a:pt x="28292" y="1063"/>
                    </a:cubicBezTo>
                    <a:lnTo>
                      <a:pt x="21600" y="21600"/>
                    </a:lnTo>
                    <a:close/>
                  </a:path>
                </a:pathLst>
              </a:custGeom>
              <a:noFill/>
              <a:ln w="28575" cap="rnd">
                <a:solidFill>
                  <a:srgbClr val="002060"/>
                </a:solidFill>
                <a:prstDash val="sysDot"/>
                <a:round/>
                <a:headEnd type="none" w="sm" len="sm"/>
                <a:tailEnd type="none" w="sm" len="sm"/>
              </a:ln>
            </p:spPr>
            <p:txBody>
              <a:bodyPr wrap="none" anchor="ctr"/>
              <a:lstStyle/>
              <a:p>
                <a:pPr marL="0" marR="0" lvl="0" indent="0" algn="ctr" defTabSz="1007943" eaLnBrk="1" fontAlgn="auto" latinLnBrk="0" hangingPunct="1">
                  <a:lnSpc>
                    <a:spcPct val="100000"/>
                  </a:lnSpc>
                  <a:spcBef>
                    <a:spcPts val="0"/>
                  </a:spcBef>
                  <a:spcAft>
                    <a:spcPts val="0"/>
                  </a:spcAft>
                  <a:buClrTx/>
                  <a:buSzTx/>
                  <a:buFontTx/>
                  <a:buNone/>
                  <a:tabLst/>
                  <a:defRPr/>
                </a:pPr>
                <a:endParaRPr kumimoji="0" lang="en-US" sz="1543" b="0" i="0" u="none" strike="noStrike" kern="0" cap="none" spc="0" normalizeH="0" baseline="0" noProof="0" dirty="0">
                  <a:ln>
                    <a:noFill/>
                  </a:ln>
                  <a:solidFill>
                    <a:prstClr val="black"/>
                  </a:solidFill>
                  <a:effectLst/>
                  <a:uLnTx/>
                  <a:uFillTx/>
                </a:endParaRPr>
              </a:p>
            </p:txBody>
          </p:sp>
        </p:grpSp>
      </p:grpSp>
      <p:grpSp>
        <p:nvGrpSpPr>
          <p:cNvPr id="52" name="Groupe 51">
            <a:extLst>
              <a:ext uri="{FF2B5EF4-FFF2-40B4-BE49-F238E27FC236}">
                <a16:creationId xmlns:a16="http://schemas.microsoft.com/office/drawing/2014/main" id="{52A525F7-B700-46E0-A323-BD1F63A7AD70}"/>
              </a:ext>
            </a:extLst>
          </p:cNvPr>
          <p:cNvGrpSpPr/>
          <p:nvPr/>
        </p:nvGrpSpPr>
        <p:grpSpPr>
          <a:xfrm>
            <a:off x="4881387" y="1784343"/>
            <a:ext cx="1079821" cy="549972"/>
            <a:chOff x="2062194" y="1706362"/>
            <a:chExt cx="5790216" cy="4530687"/>
          </a:xfrm>
        </p:grpSpPr>
        <p:sp>
          <p:nvSpPr>
            <p:cNvPr id="53" name="Oval 3">
              <a:extLst>
                <a:ext uri="{FF2B5EF4-FFF2-40B4-BE49-F238E27FC236}">
                  <a16:creationId xmlns:a16="http://schemas.microsoft.com/office/drawing/2014/main" id="{FCFAE6B4-3FA2-4B71-AEDC-07FA27FC6CFE}"/>
                </a:ext>
              </a:extLst>
            </p:cNvPr>
            <p:cNvSpPr>
              <a:spLocks noChangeArrowheads="1"/>
            </p:cNvSpPr>
            <p:nvPr/>
          </p:nvSpPr>
          <p:spPr bwMode="auto">
            <a:xfrm>
              <a:off x="7146841" y="2161790"/>
              <a:ext cx="705569" cy="705570"/>
            </a:xfrm>
            <a:prstGeom prst="ellipse">
              <a:avLst/>
            </a:prstGeom>
            <a:solidFill>
              <a:srgbClr val="002060"/>
            </a:solidFill>
            <a:ln w="9525">
              <a:solidFill>
                <a:srgbClr val="002060"/>
              </a:solidFill>
              <a:round/>
              <a:headEnd/>
              <a:tailEnd/>
            </a:ln>
          </p:spPr>
          <p:txBody>
            <a:bodyPr wrap="none" anchor="ctr"/>
            <a:lstStyle/>
            <a:p>
              <a:pPr marL="0" marR="0" lvl="0" indent="0" algn="ctr" defTabSz="1007943" eaLnBrk="1" fontAlgn="auto" latinLnBrk="0" hangingPunct="1">
                <a:lnSpc>
                  <a:spcPct val="100000"/>
                </a:lnSpc>
                <a:spcBef>
                  <a:spcPts val="0"/>
                </a:spcBef>
                <a:spcAft>
                  <a:spcPts val="0"/>
                </a:spcAft>
                <a:buClrTx/>
                <a:buSzTx/>
                <a:buFontTx/>
                <a:buNone/>
                <a:tabLst/>
                <a:defRPr/>
              </a:pPr>
              <a:endParaRPr kumimoji="0" lang="en-US" sz="1543" b="0" i="0" u="none" strike="noStrike" kern="0" cap="none" spc="0" normalizeH="0" baseline="0" noProof="0" dirty="0">
                <a:ln>
                  <a:noFill/>
                </a:ln>
                <a:solidFill>
                  <a:prstClr val="black"/>
                </a:solidFill>
                <a:effectLst/>
                <a:uLnTx/>
                <a:uFillTx/>
              </a:endParaRPr>
            </a:p>
          </p:txBody>
        </p:sp>
        <p:grpSp>
          <p:nvGrpSpPr>
            <p:cNvPr id="54" name="Group 15">
              <a:extLst>
                <a:ext uri="{FF2B5EF4-FFF2-40B4-BE49-F238E27FC236}">
                  <a16:creationId xmlns:a16="http://schemas.microsoft.com/office/drawing/2014/main" id="{1868DE6F-B85C-4071-A7B0-C7C828761E7B}"/>
                </a:ext>
              </a:extLst>
            </p:cNvPr>
            <p:cNvGrpSpPr>
              <a:grpSpLocks/>
            </p:cNvGrpSpPr>
            <p:nvPr/>
          </p:nvGrpSpPr>
          <p:grpSpPr bwMode="auto">
            <a:xfrm>
              <a:off x="2062194" y="1706362"/>
              <a:ext cx="4787073" cy="4530687"/>
              <a:chOff x="2574925" y="2636838"/>
              <a:chExt cx="2544763" cy="3048000"/>
            </a:xfrm>
          </p:grpSpPr>
          <p:sp>
            <p:nvSpPr>
              <p:cNvPr id="55" name="Arc 5">
                <a:extLst>
                  <a:ext uri="{FF2B5EF4-FFF2-40B4-BE49-F238E27FC236}">
                    <a16:creationId xmlns:a16="http://schemas.microsoft.com/office/drawing/2014/main" id="{C0EF1CD7-D18A-42D4-8011-BA06F8A54DF7}"/>
                  </a:ext>
                </a:extLst>
              </p:cNvPr>
              <p:cNvSpPr>
                <a:spLocks/>
              </p:cNvSpPr>
              <p:nvPr/>
            </p:nvSpPr>
            <p:spPr bwMode="auto">
              <a:xfrm>
                <a:off x="2574925" y="4278313"/>
                <a:ext cx="854558" cy="1406525"/>
              </a:xfrm>
              <a:custGeom>
                <a:avLst/>
                <a:gdLst>
                  <a:gd name="T0" fmla="*/ 0 w 28334"/>
                  <a:gd name="T1" fmla="*/ 791053597 h 21600"/>
                  <a:gd name="T2" fmla="*/ 444155411 w 28334"/>
                  <a:gd name="T3" fmla="*/ 2147483647 h 21600"/>
                  <a:gd name="T4" fmla="*/ 105663734 w 28334"/>
                  <a:gd name="T5" fmla="*/ 2147483647 h 21600"/>
                  <a:gd name="T6" fmla="*/ 0 60000 65536"/>
                  <a:gd name="T7" fmla="*/ 0 60000 65536"/>
                  <a:gd name="T8" fmla="*/ 0 60000 65536"/>
                  <a:gd name="T9" fmla="*/ 0 w 28334"/>
                  <a:gd name="T10" fmla="*/ 0 h 21600"/>
                  <a:gd name="T11" fmla="*/ 28334 w 28334"/>
                  <a:gd name="T12" fmla="*/ 21600 h 21600"/>
                </a:gdLst>
                <a:ahLst/>
                <a:cxnLst>
                  <a:cxn ang="T6">
                    <a:pos x="T0" y="T1"/>
                  </a:cxn>
                  <a:cxn ang="T7">
                    <a:pos x="T2" y="T3"/>
                  </a:cxn>
                  <a:cxn ang="T8">
                    <a:pos x="T4" y="T5"/>
                  </a:cxn>
                </a:cxnLst>
                <a:rect l="T9" t="T10" r="T11" b="T12"/>
                <a:pathLst>
                  <a:path w="28334" h="21600" fill="none" extrusionOk="0">
                    <a:moveTo>
                      <a:pt x="-1" y="1076"/>
                    </a:moveTo>
                    <a:cubicBezTo>
                      <a:pt x="2173" y="363"/>
                      <a:pt x="4446" y="-1"/>
                      <a:pt x="6734" y="0"/>
                    </a:cubicBezTo>
                    <a:cubicBezTo>
                      <a:pt x="18663" y="0"/>
                      <a:pt x="28334" y="9670"/>
                      <a:pt x="28334" y="21600"/>
                    </a:cubicBezTo>
                  </a:path>
                  <a:path w="28334" h="21600" stroke="0" extrusionOk="0">
                    <a:moveTo>
                      <a:pt x="-1" y="1076"/>
                    </a:moveTo>
                    <a:cubicBezTo>
                      <a:pt x="2173" y="363"/>
                      <a:pt x="4446" y="-1"/>
                      <a:pt x="6734" y="0"/>
                    </a:cubicBezTo>
                    <a:cubicBezTo>
                      <a:pt x="18663" y="0"/>
                      <a:pt x="28334" y="9670"/>
                      <a:pt x="28334" y="21600"/>
                    </a:cubicBezTo>
                    <a:lnTo>
                      <a:pt x="6734" y="21600"/>
                    </a:lnTo>
                    <a:close/>
                  </a:path>
                </a:pathLst>
              </a:custGeom>
              <a:noFill/>
              <a:ln w="28575" cap="rnd">
                <a:solidFill>
                  <a:srgbClr val="002060"/>
                </a:solidFill>
                <a:prstDash val="sysDot"/>
                <a:round/>
                <a:headEnd type="none" w="sm" len="sm"/>
                <a:tailEnd type="none" w="sm" len="sm"/>
              </a:ln>
            </p:spPr>
            <p:txBody>
              <a:bodyPr wrap="none" anchor="ctr"/>
              <a:lstStyle/>
              <a:p>
                <a:pPr marL="0" marR="0" lvl="0" indent="0" algn="ctr" defTabSz="1007943" eaLnBrk="1" fontAlgn="auto" latinLnBrk="0" hangingPunct="1">
                  <a:lnSpc>
                    <a:spcPct val="100000"/>
                  </a:lnSpc>
                  <a:spcBef>
                    <a:spcPts val="0"/>
                  </a:spcBef>
                  <a:spcAft>
                    <a:spcPts val="0"/>
                  </a:spcAft>
                  <a:buClrTx/>
                  <a:buSzTx/>
                  <a:buFontTx/>
                  <a:buNone/>
                  <a:tabLst/>
                  <a:defRPr/>
                </a:pPr>
                <a:endParaRPr kumimoji="0" lang="en-US" sz="1543" b="0" i="0" u="none" strike="noStrike" kern="0" cap="none" spc="0" normalizeH="0" baseline="0" noProof="0" dirty="0">
                  <a:ln>
                    <a:noFill/>
                  </a:ln>
                  <a:solidFill>
                    <a:prstClr val="black"/>
                  </a:solidFill>
                  <a:effectLst/>
                  <a:uLnTx/>
                  <a:uFillTx/>
                </a:endParaRPr>
              </a:p>
            </p:txBody>
          </p:sp>
          <p:sp>
            <p:nvSpPr>
              <p:cNvPr id="56" name="Arc 6">
                <a:extLst>
                  <a:ext uri="{FF2B5EF4-FFF2-40B4-BE49-F238E27FC236}">
                    <a16:creationId xmlns:a16="http://schemas.microsoft.com/office/drawing/2014/main" id="{ABD4C5C7-2F3B-4795-B495-E9DF68DB8459}"/>
                  </a:ext>
                </a:extLst>
              </p:cNvPr>
              <p:cNvSpPr>
                <a:spLocks/>
              </p:cNvSpPr>
              <p:nvPr/>
            </p:nvSpPr>
            <p:spPr bwMode="auto">
              <a:xfrm>
                <a:off x="3429483" y="2636838"/>
                <a:ext cx="1690205" cy="3048000"/>
              </a:xfrm>
              <a:custGeom>
                <a:avLst/>
                <a:gdLst>
                  <a:gd name="T0" fmla="*/ 0 w 28293"/>
                  <a:gd name="T1" fmla="*/ 2147483647 h 21600"/>
                  <a:gd name="T2" fmla="*/ 2147483647 w 28293"/>
                  <a:gd name="T3" fmla="*/ 2147483647 h 21600"/>
                  <a:gd name="T4" fmla="*/ 2147483647 w 28293"/>
                  <a:gd name="T5" fmla="*/ 2147483647 h 21600"/>
                  <a:gd name="T6" fmla="*/ 0 60000 65536"/>
                  <a:gd name="T7" fmla="*/ 0 60000 65536"/>
                  <a:gd name="T8" fmla="*/ 0 60000 65536"/>
                  <a:gd name="T9" fmla="*/ 0 w 28293"/>
                  <a:gd name="T10" fmla="*/ 0 h 21600"/>
                  <a:gd name="T11" fmla="*/ 28293 w 28293"/>
                  <a:gd name="T12" fmla="*/ 21600 h 21600"/>
                </a:gdLst>
                <a:ahLst/>
                <a:cxnLst>
                  <a:cxn ang="T6">
                    <a:pos x="T0" y="T1"/>
                  </a:cxn>
                  <a:cxn ang="T7">
                    <a:pos x="T2" y="T3"/>
                  </a:cxn>
                  <a:cxn ang="T8">
                    <a:pos x="T4" y="T5"/>
                  </a:cxn>
                </a:cxnLst>
                <a:rect l="T9" t="T10" r="T11" b="T12"/>
                <a:pathLst>
                  <a:path w="28293" h="21600" fill="none" extrusionOk="0">
                    <a:moveTo>
                      <a:pt x="0" y="21544"/>
                    </a:moveTo>
                    <a:cubicBezTo>
                      <a:pt x="30" y="9636"/>
                      <a:pt x="9692" y="-1"/>
                      <a:pt x="21600" y="0"/>
                    </a:cubicBezTo>
                    <a:cubicBezTo>
                      <a:pt x="23873" y="0"/>
                      <a:pt x="26131" y="358"/>
                      <a:pt x="28292" y="1063"/>
                    </a:cubicBezTo>
                  </a:path>
                  <a:path w="28293" h="21600" stroke="0" extrusionOk="0">
                    <a:moveTo>
                      <a:pt x="0" y="21544"/>
                    </a:moveTo>
                    <a:cubicBezTo>
                      <a:pt x="30" y="9636"/>
                      <a:pt x="9692" y="-1"/>
                      <a:pt x="21600" y="0"/>
                    </a:cubicBezTo>
                    <a:cubicBezTo>
                      <a:pt x="23873" y="0"/>
                      <a:pt x="26131" y="358"/>
                      <a:pt x="28292" y="1063"/>
                    </a:cubicBezTo>
                    <a:lnTo>
                      <a:pt x="21600" y="21600"/>
                    </a:lnTo>
                    <a:close/>
                  </a:path>
                </a:pathLst>
              </a:custGeom>
              <a:noFill/>
              <a:ln w="28575" cap="rnd">
                <a:solidFill>
                  <a:srgbClr val="002060"/>
                </a:solidFill>
                <a:prstDash val="sysDot"/>
                <a:round/>
                <a:headEnd type="none" w="sm" len="sm"/>
                <a:tailEnd type="none" w="sm" len="sm"/>
              </a:ln>
            </p:spPr>
            <p:txBody>
              <a:bodyPr wrap="none" anchor="ctr"/>
              <a:lstStyle/>
              <a:p>
                <a:pPr marL="0" marR="0" lvl="0" indent="0" algn="ctr" defTabSz="1007943" eaLnBrk="1" fontAlgn="auto" latinLnBrk="0" hangingPunct="1">
                  <a:lnSpc>
                    <a:spcPct val="100000"/>
                  </a:lnSpc>
                  <a:spcBef>
                    <a:spcPts val="0"/>
                  </a:spcBef>
                  <a:spcAft>
                    <a:spcPts val="0"/>
                  </a:spcAft>
                  <a:buClrTx/>
                  <a:buSzTx/>
                  <a:buFontTx/>
                  <a:buNone/>
                  <a:tabLst/>
                  <a:defRPr/>
                </a:pPr>
                <a:endParaRPr kumimoji="0" lang="en-US" sz="1543" b="0" i="0" u="none" strike="noStrike" kern="0" cap="none" spc="0" normalizeH="0" baseline="0" noProof="0" dirty="0">
                  <a:ln>
                    <a:noFill/>
                  </a:ln>
                  <a:solidFill>
                    <a:prstClr val="black"/>
                  </a:solidFill>
                  <a:effectLst/>
                  <a:uLnTx/>
                  <a:uFillTx/>
                </a:endParaRPr>
              </a:p>
            </p:txBody>
          </p:sp>
        </p:grpSp>
      </p:grpSp>
      <p:grpSp>
        <p:nvGrpSpPr>
          <p:cNvPr id="57" name="Groupe 56">
            <a:extLst>
              <a:ext uri="{FF2B5EF4-FFF2-40B4-BE49-F238E27FC236}">
                <a16:creationId xmlns:a16="http://schemas.microsoft.com/office/drawing/2014/main" id="{7793FBD1-E707-4B92-B8C1-BFE65AA562E3}"/>
              </a:ext>
            </a:extLst>
          </p:cNvPr>
          <p:cNvGrpSpPr/>
          <p:nvPr/>
        </p:nvGrpSpPr>
        <p:grpSpPr>
          <a:xfrm>
            <a:off x="7934310" y="1122878"/>
            <a:ext cx="1079821" cy="549972"/>
            <a:chOff x="2062194" y="1706362"/>
            <a:chExt cx="5790216" cy="4530687"/>
          </a:xfrm>
        </p:grpSpPr>
        <p:sp>
          <p:nvSpPr>
            <p:cNvPr id="58" name="Oval 3">
              <a:extLst>
                <a:ext uri="{FF2B5EF4-FFF2-40B4-BE49-F238E27FC236}">
                  <a16:creationId xmlns:a16="http://schemas.microsoft.com/office/drawing/2014/main" id="{7C403A60-E4E3-4F16-A668-27BEFAE12E40}"/>
                </a:ext>
              </a:extLst>
            </p:cNvPr>
            <p:cNvSpPr>
              <a:spLocks noChangeArrowheads="1"/>
            </p:cNvSpPr>
            <p:nvPr/>
          </p:nvSpPr>
          <p:spPr bwMode="auto">
            <a:xfrm>
              <a:off x="7146841" y="2161790"/>
              <a:ext cx="705569" cy="705570"/>
            </a:xfrm>
            <a:prstGeom prst="ellipse">
              <a:avLst/>
            </a:prstGeom>
            <a:solidFill>
              <a:srgbClr val="002060"/>
            </a:solidFill>
            <a:ln w="9525">
              <a:solidFill>
                <a:srgbClr val="002060"/>
              </a:solidFill>
              <a:round/>
              <a:headEnd/>
              <a:tailEnd/>
            </a:ln>
          </p:spPr>
          <p:txBody>
            <a:bodyPr wrap="none" anchor="ctr"/>
            <a:lstStyle/>
            <a:p>
              <a:pPr marL="0" marR="0" lvl="0" indent="0" algn="ctr" defTabSz="1007943" eaLnBrk="1" fontAlgn="auto" latinLnBrk="0" hangingPunct="1">
                <a:lnSpc>
                  <a:spcPct val="100000"/>
                </a:lnSpc>
                <a:spcBef>
                  <a:spcPts val="0"/>
                </a:spcBef>
                <a:spcAft>
                  <a:spcPts val="0"/>
                </a:spcAft>
                <a:buClrTx/>
                <a:buSzTx/>
                <a:buFontTx/>
                <a:buNone/>
                <a:tabLst/>
                <a:defRPr/>
              </a:pPr>
              <a:endParaRPr kumimoji="0" lang="en-US" sz="1543" b="0" i="0" u="none" strike="noStrike" kern="0" cap="none" spc="0" normalizeH="0" baseline="0" noProof="0" dirty="0">
                <a:ln>
                  <a:noFill/>
                </a:ln>
                <a:solidFill>
                  <a:prstClr val="black"/>
                </a:solidFill>
                <a:effectLst/>
                <a:uLnTx/>
                <a:uFillTx/>
              </a:endParaRPr>
            </a:p>
          </p:txBody>
        </p:sp>
        <p:grpSp>
          <p:nvGrpSpPr>
            <p:cNvPr id="59" name="Group 15">
              <a:extLst>
                <a:ext uri="{FF2B5EF4-FFF2-40B4-BE49-F238E27FC236}">
                  <a16:creationId xmlns:a16="http://schemas.microsoft.com/office/drawing/2014/main" id="{37BD1943-8A34-4BEF-A991-0C0F1D69EE8C}"/>
                </a:ext>
              </a:extLst>
            </p:cNvPr>
            <p:cNvGrpSpPr>
              <a:grpSpLocks/>
            </p:cNvGrpSpPr>
            <p:nvPr/>
          </p:nvGrpSpPr>
          <p:grpSpPr bwMode="auto">
            <a:xfrm>
              <a:off x="2062194" y="1706362"/>
              <a:ext cx="4787073" cy="4530687"/>
              <a:chOff x="2574925" y="2636838"/>
              <a:chExt cx="2544763" cy="3048000"/>
            </a:xfrm>
          </p:grpSpPr>
          <p:sp>
            <p:nvSpPr>
              <p:cNvPr id="60" name="Arc 5">
                <a:extLst>
                  <a:ext uri="{FF2B5EF4-FFF2-40B4-BE49-F238E27FC236}">
                    <a16:creationId xmlns:a16="http://schemas.microsoft.com/office/drawing/2014/main" id="{C6C992BE-CD61-491C-B134-FEC10462E79F}"/>
                  </a:ext>
                </a:extLst>
              </p:cNvPr>
              <p:cNvSpPr>
                <a:spLocks/>
              </p:cNvSpPr>
              <p:nvPr/>
            </p:nvSpPr>
            <p:spPr bwMode="auto">
              <a:xfrm>
                <a:off x="2574925" y="4278313"/>
                <a:ext cx="854558" cy="1406525"/>
              </a:xfrm>
              <a:custGeom>
                <a:avLst/>
                <a:gdLst>
                  <a:gd name="T0" fmla="*/ 0 w 28334"/>
                  <a:gd name="T1" fmla="*/ 791053597 h 21600"/>
                  <a:gd name="T2" fmla="*/ 444155411 w 28334"/>
                  <a:gd name="T3" fmla="*/ 2147483647 h 21600"/>
                  <a:gd name="T4" fmla="*/ 105663734 w 28334"/>
                  <a:gd name="T5" fmla="*/ 2147483647 h 21600"/>
                  <a:gd name="T6" fmla="*/ 0 60000 65536"/>
                  <a:gd name="T7" fmla="*/ 0 60000 65536"/>
                  <a:gd name="T8" fmla="*/ 0 60000 65536"/>
                  <a:gd name="T9" fmla="*/ 0 w 28334"/>
                  <a:gd name="T10" fmla="*/ 0 h 21600"/>
                  <a:gd name="T11" fmla="*/ 28334 w 28334"/>
                  <a:gd name="T12" fmla="*/ 21600 h 21600"/>
                </a:gdLst>
                <a:ahLst/>
                <a:cxnLst>
                  <a:cxn ang="T6">
                    <a:pos x="T0" y="T1"/>
                  </a:cxn>
                  <a:cxn ang="T7">
                    <a:pos x="T2" y="T3"/>
                  </a:cxn>
                  <a:cxn ang="T8">
                    <a:pos x="T4" y="T5"/>
                  </a:cxn>
                </a:cxnLst>
                <a:rect l="T9" t="T10" r="T11" b="T12"/>
                <a:pathLst>
                  <a:path w="28334" h="21600" fill="none" extrusionOk="0">
                    <a:moveTo>
                      <a:pt x="-1" y="1076"/>
                    </a:moveTo>
                    <a:cubicBezTo>
                      <a:pt x="2173" y="363"/>
                      <a:pt x="4446" y="-1"/>
                      <a:pt x="6734" y="0"/>
                    </a:cubicBezTo>
                    <a:cubicBezTo>
                      <a:pt x="18663" y="0"/>
                      <a:pt x="28334" y="9670"/>
                      <a:pt x="28334" y="21600"/>
                    </a:cubicBezTo>
                  </a:path>
                  <a:path w="28334" h="21600" stroke="0" extrusionOk="0">
                    <a:moveTo>
                      <a:pt x="-1" y="1076"/>
                    </a:moveTo>
                    <a:cubicBezTo>
                      <a:pt x="2173" y="363"/>
                      <a:pt x="4446" y="-1"/>
                      <a:pt x="6734" y="0"/>
                    </a:cubicBezTo>
                    <a:cubicBezTo>
                      <a:pt x="18663" y="0"/>
                      <a:pt x="28334" y="9670"/>
                      <a:pt x="28334" y="21600"/>
                    </a:cubicBezTo>
                    <a:lnTo>
                      <a:pt x="6734" y="21600"/>
                    </a:lnTo>
                    <a:close/>
                  </a:path>
                </a:pathLst>
              </a:custGeom>
              <a:noFill/>
              <a:ln w="28575" cap="rnd">
                <a:solidFill>
                  <a:srgbClr val="002060"/>
                </a:solidFill>
                <a:prstDash val="sysDot"/>
                <a:round/>
                <a:headEnd type="none" w="sm" len="sm"/>
                <a:tailEnd type="none" w="sm" len="sm"/>
              </a:ln>
            </p:spPr>
            <p:txBody>
              <a:bodyPr wrap="none" anchor="ctr"/>
              <a:lstStyle/>
              <a:p>
                <a:pPr marL="0" marR="0" lvl="0" indent="0" algn="ctr" defTabSz="1007943" eaLnBrk="1" fontAlgn="auto" latinLnBrk="0" hangingPunct="1">
                  <a:lnSpc>
                    <a:spcPct val="100000"/>
                  </a:lnSpc>
                  <a:spcBef>
                    <a:spcPts val="0"/>
                  </a:spcBef>
                  <a:spcAft>
                    <a:spcPts val="0"/>
                  </a:spcAft>
                  <a:buClrTx/>
                  <a:buSzTx/>
                  <a:buFontTx/>
                  <a:buNone/>
                  <a:tabLst/>
                  <a:defRPr/>
                </a:pPr>
                <a:endParaRPr kumimoji="0" lang="en-US" sz="1543" b="0" i="0" u="none" strike="noStrike" kern="0" cap="none" spc="0" normalizeH="0" baseline="0" noProof="0" dirty="0">
                  <a:ln>
                    <a:noFill/>
                  </a:ln>
                  <a:solidFill>
                    <a:prstClr val="black"/>
                  </a:solidFill>
                  <a:effectLst/>
                  <a:uLnTx/>
                  <a:uFillTx/>
                </a:endParaRPr>
              </a:p>
            </p:txBody>
          </p:sp>
          <p:sp>
            <p:nvSpPr>
              <p:cNvPr id="61" name="Arc 6">
                <a:extLst>
                  <a:ext uri="{FF2B5EF4-FFF2-40B4-BE49-F238E27FC236}">
                    <a16:creationId xmlns:a16="http://schemas.microsoft.com/office/drawing/2014/main" id="{755E3564-3226-4856-B9FC-430ADED1BE30}"/>
                  </a:ext>
                </a:extLst>
              </p:cNvPr>
              <p:cNvSpPr>
                <a:spLocks/>
              </p:cNvSpPr>
              <p:nvPr/>
            </p:nvSpPr>
            <p:spPr bwMode="auto">
              <a:xfrm>
                <a:off x="3429483" y="2636838"/>
                <a:ext cx="1690205" cy="3048000"/>
              </a:xfrm>
              <a:custGeom>
                <a:avLst/>
                <a:gdLst>
                  <a:gd name="T0" fmla="*/ 0 w 28293"/>
                  <a:gd name="T1" fmla="*/ 2147483647 h 21600"/>
                  <a:gd name="T2" fmla="*/ 2147483647 w 28293"/>
                  <a:gd name="T3" fmla="*/ 2147483647 h 21600"/>
                  <a:gd name="T4" fmla="*/ 2147483647 w 28293"/>
                  <a:gd name="T5" fmla="*/ 2147483647 h 21600"/>
                  <a:gd name="T6" fmla="*/ 0 60000 65536"/>
                  <a:gd name="T7" fmla="*/ 0 60000 65536"/>
                  <a:gd name="T8" fmla="*/ 0 60000 65536"/>
                  <a:gd name="T9" fmla="*/ 0 w 28293"/>
                  <a:gd name="T10" fmla="*/ 0 h 21600"/>
                  <a:gd name="T11" fmla="*/ 28293 w 28293"/>
                  <a:gd name="T12" fmla="*/ 21600 h 21600"/>
                </a:gdLst>
                <a:ahLst/>
                <a:cxnLst>
                  <a:cxn ang="T6">
                    <a:pos x="T0" y="T1"/>
                  </a:cxn>
                  <a:cxn ang="T7">
                    <a:pos x="T2" y="T3"/>
                  </a:cxn>
                  <a:cxn ang="T8">
                    <a:pos x="T4" y="T5"/>
                  </a:cxn>
                </a:cxnLst>
                <a:rect l="T9" t="T10" r="T11" b="T12"/>
                <a:pathLst>
                  <a:path w="28293" h="21600" fill="none" extrusionOk="0">
                    <a:moveTo>
                      <a:pt x="0" y="21544"/>
                    </a:moveTo>
                    <a:cubicBezTo>
                      <a:pt x="30" y="9636"/>
                      <a:pt x="9692" y="-1"/>
                      <a:pt x="21600" y="0"/>
                    </a:cubicBezTo>
                    <a:cubicBezTo>
                      <a:pt x="23873" y="0"/>
                      <a:pt x="26131" y="358"/>
                      <a:pt x="28292" y="1063"/>
                    </a:cubicBezTo>
                  </a:path>
                  <a:path w="28293" h="21600" stroke="0" extrusionOk="0">
                    <a:moveTo>
                      <a:pt x="0" y="21544"/>
                    </a:moveTo>
                    <a:cubicBezTo>
                      <a:pt x="30" y="9636"/>
                      <a:pt x="9692" y="-1"/>
                      <a:pt x="21600" y="0"/>
                    </a:cubicBezTo>
                    <a:cubicBezTo>
                      <a:pt x="23873" y="0"/>
                      <a:pt x="26131" y="358"/>
                      <a:pt x="28292" y="1063"/>
                    </a:cubicBezTo>
                    <a:lnTo>
                      <a:pt x="21600" y="21600"/>
                    </a:lnTo>
                    <a:close/>
                  </a:path>
                </a:pathLst>
              </a:custGeom>
              <a:noFill/>
              <a:ln w="28575" cap="rnd">
                <a:solidFill>
                  <a:srgbClr val="002060"/>
                </a:solidFill>
                <a:prstDash val="sysDot"/>
                <a:round/>
                <a:headEnd type="none" w="sm" len="sm"/>
                <a:tailEnd type="none" w="sm" len="sm"/>
              </a:ln>
            </p:spPr>
            <p:txBody>
              <a:bodyPr wrap="none" anchor="ctr"/>
              <a:lstStyle/>
              <a:p>
                <a:pPr marL="0" marR="0" lvl="0" indent="0" algn="ctr" defTabSz="1007943" eaLnBrk="1" fontAlgn="auto" latinLnBrk="0" hangingPunct="1">
                  <a:lnSpc>
                    <a:spcPct val="100000"/>
                  </a:lnSpc>
                  <a:spcBef>
                    <a:spcPts val="0"/>
                  </a:spcBef>
                  <a:spcAft>
                    <a:spcPts val="0"/>
                  </a:spcAft>
                  <a:buClrTx/>
                  <a:buSzTx/>
                  <a:buFontTx/>
                  <a:buNone/>
                  <a:tabLst/>
                  <a:defRPr/>
                </a:pPr>
                <a:endParaRPr kumimoji="0" lang="en-US" sz="1543" b="0" i="0" u="none" strike="noStrike" kern="0" cap="none" spc="0" normalizeH="0" baseline="0" noProof="0" dirty="0">
                  <a:ln>
                    <a:noFill/>
                  </a:ln>
                  <a:solidFill>
                    <a:prstClr val="black"/>
                  </a:solidFill>
                  <a:effectLst/>
                  <a:uLnTx/>
                  <a:uFillTx/>
                </a:endParaRPr>
              </a:p>
            </p:txBody>
          </p:sp>
        </p:grpSp>
      </p:grpSp>
      <p:grpSp>
        <p:nvGrpSpPr>
          <p:cNvPr id="62" name="Groupe 61">
            <a:extLst>
              <a:ext uri="{FF2B5EF4-FFF2-40B4-BE49-F238E27FC236}">
                <a16:creationId xmlns:a16="http://schemas.microsoft.com/office/drawing/2014/main" id="{4805F17F-D934-4E31-8169-ED328A11BB14}"/>
              </a:ext>
            </a:extLst>
          </p:cNvPr>
          <p:cNvGrpSpPr/>
          <p:nvPr/>
        </p:nvGrpSpPr>
        <p:grpSpPr>
          <a:xfrm>
            <a:off x="6354670" y="1436473"/>
            <a:ext cx="1079821" cy="549972"/>
            <a:chOff x="2062194" y="1706362"/>
            <a:chExt cx="5790216" cy="4530687"/>
          </a:xfrm>
        </p:grpSpPr>
        <p:sp>
          <p:nvSpPr>
            <p:cNvPr id="63" name="Oval 3">
              <a:extLst>
                <a:ext uri="{FF2B5EF4-FFF2-40B4-BE49-F238E27FC236}">
                  <a16:creationId xmlns:a16="http://schemas.microsoft.com/office/drawing/2014/main" id="{34CD7379-71C5-41FE-8DA9-FA69B1A06C6E}"/>
                </a:ext>
              </a:extLst>
            </p:cNvPr>
            <p:cNvSpPr>
              <a:spLocks noChangeArrowheads="1"/>
            </p:cNvSpPr>
            <p:nvPr/>
          </p:nvSpPr>
          <p:spPr bwMode="auto">
            <a:xfrm>
              <a:off x="7146841" y="2161790"/>
              <a:ext cx="705569" cy="705570"/>
            </a:xfrm>
            <a:prstGeom prst="ellipse">
              <a:avLst/>
            </a:prstGeom>
            <a:solidFill>
              <a:srgbClr val="002060"/>
            </a:solidFill>
            <a:ln w="9525">
              <a:solidFill>
                <a:srgbClr val="002060"/>
              </a:solidFill>
              <a:round/>
              <a:headEnd/>
              <a:tailEnd/>
            </a:ln>
          </p:spPr>
          <p:txBody>
            <a:bodyPr wrap="none" anchor="ctr"/>
            <a:lstStyle/>
            <a:p>
              <a:pPr marL="0" marR="0" lvl="0" indent="0" algn="ctr" defTabSz="1007943" eaLnBrk="1" fontAlgn="auto" latinLnBrk="0" hangingPunct="1">
                <a:lnSpc>
                  <a:spcPct val="100000"/>
                </a:lnSpc>
                <a:spcBef>
                  <a:spcPts val="0"/>
                </a:spcBef>
                <a:spcAft>
                  <a:spcPts val="0"/>
                </a:spcAft>
                <a:buClrTx/>
                <a:buSzTx/>
                <a:buFontTx/>
                <a:buNone/>
                <a:tabLst/>
                <a:defRPr/>
              </a:pPr>
              <a:endParaRPr kumimoji="0" lang="en-US" sz="1543" b="0" i="0" u="none" strike="noStrike" kern="0" cap="none" spc="0" normalizeH="0" baseline="0" noProof="0" dirty="0">
                <a:ln>
                  <a:noFill/>
                </a:ln>
                <a:solidFill>
                  <a:prstClr val="black"/>
                </a:solidFill>
                <a:effectLst/>
                <a:uLnTx/>
                <a:uFillTx/>
              </a:endParaRPr>
            </a:p>
          </p:txBody>
        </p:sp>
        <p:grpSp>
          <p:nvGrpSpPr>
            <p:cNvPr id="64" name="Group 15">
              <a:extLst>
                <a:ext uri="{FF2B5EF4-FFF2-40B4-BE49-F238E27FC236}">
                  <a16:creationId xmlns:a16="http://schemas.microsoft.com/office/drawing/2014/main" id="{EFC26CBA-F948-45F0-AEA1-E8C59E24969A}"/>
                </a:ext>
              </a:extLst>
            </p:cNvPr>
            <p:cNvGrpSpPr>
              <a:grpSpLocks/>
            </p:cNvGrpSpPr>
            <p:nvPr/>
          </p:nvGrpSpPr>
          <p:grpSpPr bwMode="auto">
            <a:xfrm>
              <a:off x="2062194" y="1706362"/>
              <a:ext cx="4787073" cy="4530687"/>
              <a:chOff x="2574925" y="2636838"/>
              <a:chExt cx="2544763" cy="3048000"/>
            </a:xfrm>
          </p:grpSpPr>
          <p:sp>
            <p:nvSpPr>
              <p:cNvPr id="65" name="Arc 5">
                <a:extLst>
                  <a:ext uri="{FF2B5EF4-FFF2-40B4-BE49-F238E27FC236}">
                    <a16:creationId xmlns:a16="http://schemas.microsoft.com/office/drawing/2014/main" id="{BD712E84-5F29-434D-B7DF-E0893A07BED3}"/>
                  </a:ext>
                </a:extLst>
              </p:cNvPr>
              <p:cNvSpPr>
                <a:spLocks/>
              </p:cNvSpPr>
              <p:nvPr/>
            </p:nvSpPr>
            <p:spPr bwMode="auto">
              <a:xfrm>
                <a:off x="2574925" y="4278313"/>
                <a:ext cx="854558" cy="1406525"/>
              </a:xfrm>
              <a:custGeom>
                <a:avLst/>
                <a:gdLst>
                  <a:gd name="T0" fmla="*/ 0 w 28334"/>
                  <a:gd name="T1" fmla="*/ 791053597 h 21600"/>
                  <a:gd name="T2" fmla="*/ 444155411 w 28334"/>
                  <a:gd name="T3" fmla="*/ 2147483647 h 21600"/>
                  <a:gd name="T4" fmla="*/ 105663734 w 28334"/>
                  <a:gd name="T5" fmla="*/ 2147483647 h 21600"/>
                  <a:gd name="T6" fmla="*/ 0 60000 65536"/>
                  <a:gd name="T7" fmla="*/ 0 60000 65536"/>
                  <a:gd name="T8" fmla="*/ 0 60000 65536"/>
                  <a:gd name="T9" fmla="*/ 0 w 28334"/>
                  <a:gd name="T10" fmla="*/ 0 h 21600"/>
                  <a:gd name="T11" fmla="*/ 28334 w 28334"/>
                  <a:gd name="T12" fmla="*/ 21600 h 21600"/>
                </a:gdLst>
                <a:ahLst/>
                <a:cxnLst>
                  <a:cxn ang="T6">
                    <a:pos x="T0" y="T1"/>
                  </a:cxn>
                  <a:cxn ang="T7">
                    <a:pos x="T2" y="T3"/>
                  </a:cxn>
                  <a:cxn ang="T8">
                    <a:pos x="T4" y="T5"/>
                  </a:cxn>
                </a:cxnLst>
                <a:rect l="T9" t="T10" r="T11" b="T12"/>
                <a:pathLst>
                  <a:path w="28334" h="21600" fill="none" extrusionOk="0">
                    <a:moveTo>
                      <a:pt x="-1" y="1076"/>
                    </a:moveTo>
                    <a:cubicBezTo>
                      <a:pt x="2173" y="363"/>
                      <a:pt x="4446" y="-1"/>
                      <a:pt x="6734" y="0"/>
                    </a:cubicBezTo>
                    <a:cubicBezTo>
                      <a:pt x="18663" y="0"/>
                      <a:pt x="28334" y="9670"/>
                      <a:pt x="28334" y="21600"/>
                    </a:cubicBezTo>
                  </a:path>
                  <a:path w="28334" h="21600" stroke="0" extrusionOk="0">
                    <a:moveTo>
                      <a:pt x="-1" y="1076"/>
                    </a:moveTo>
                    <a:cubicBezTo>
                      <a:pt x="2173" y="363"/>
                      <a:pt x="4446" y="-1"/>
                      <a:pt x="6734" y="0"/>
                    </a:cubicBezTo>
                    <a:cubicBezTo>
                      <a:pt x="18663" y="0"/>
                      <a:pt x="28334" y="9670"/>
                      <a:pt x="28334" y="21600"/>
                    </a:cubicBezTo>
                    <a:lnTo>
                      <a:pt x="6734" y="21600"/>
                    </a:lnTo>
                    <a:close/>
                  </a:path>
                </a:pathLst>
              </a:custGeom>
              <a:noFill/>
              <a:ln w="28575" cap="rnd">
                <a:solidFill>
                  <a:srgbClr val="002060"/>
                </a:solidFill>
                <a:prstDash val="sysDot"/>
                <a:round/>
                <a:headEnd type="none" w="sm" len="sm"/>
                <a:tailEnd type="none" w="sm" len="sm"/>
              </a:ln>
            </p:spPr>
            <p:txBody>
              <a:bodyPr wrap="none" anchor="ctr"/>
              <a:lstStyle/>
              <a:p>
                <a:pPr marL="0" marR="0" lvl="0" indent="0" algn="ctr" defTabSz="1007943" eaLnBrk="1" fontAlgn="auto" latinLnBrk="0" hangingPunct="1">
                  <a:lnSpc>
                    <a:spcPct val="100000"/>
                  </a:lnSpc>
                  <a:spcBef>
                    <a:spcPts val="0"/>
                  </a:spcBef>
                  <a:spcAft>
                    <a:spcPts val="0"/>
                  </a:spcAft>
                  <a:buClrTx/>
                  <a:buSzTx/>
                  <a:buFontTx/>
                  <a:buNone/>
                  <a:tabLst/>
                  <a:defRPr/>
                </a:pPr>
                <a:endParaRPr kumimoji="0" lang="en-US" sz="1543" b="0" i="0" u="none" strike="noStrike" kern="0" cap="none" spc="0" normalizeH="0" baseline="0" noProof="0" dirty="0">
                  <a:ln>
                    <a:noFill/>
                  </a:ln>
                  <a:solidFill>
                    <a:prstClr val="black"/>
                  </a:solidFill>
                  <a:effectLst/>
                  <a:uLnTx/>
                  <a:uFillTx/>
                </a:endParaRPr>
              </a:p>
            </p:txBody>
          </p:sp>
          <p:sp>
            <p:nvSpPr>
              <p:cNvPr id="66" name="Arc 6">
                <a:extLst>
                  <a:ext uri="{FF2B5EF4-FFF2-40B4-BE49-F238E27FC236}">
                    <a16:creationId xmlns:a16="http://schemas.microsoft.com/office/drawing/2014/main" id="{3E46A83E-73CF-4301-9F23-EE26A19029B1}"/>
                  </a:ext>
                </a:extLst>
              </p:cNvPr>
              <p:cNvSpPr>
                <a:spLocks/>
              </p:cNvSpPr>
              <p:nvPr/>
            </p:nvSpPr>
            <p:spPr bwMode="auto">
              <a:xfrm>
                <a:off x="3429483" y="2636838"/>
                <a:ext cx="1690205" cy="3048000"/>
              </a:xfrm>
              <a:custGeom>
                <a:avLst/>
                <a:gdLst>
                  <a:gd name="T0" fmla="*/ 0 w 28293"/>
                  <a:gd name="T1" fmla="*/ 2147483647 h 21600"/>
                  <a:gd name="T2" fmla="*/ 2147483647 w 28293"/>
                  <a:gd name="T3" fmla="*/ 2147483647 h 21600"/>
                  <a:gd name="T4" fmla="*/ 2147483647 w 28293"/>
                  <a:gd name="T5" fmla="*/ 2147483647 h 21600"/>
                  <a:gd name="T6" fmla="*/ 0 60000 65536"/>
                  <a:gd name="T7" fmla="*/ 0 60000 65536"/>
                  <a:gd name="T8" fmla="*/ 0 60000 65536"/>
                  <a:gd name="T9" fmla="*/ 0 w 28293"/>
                  <a:gd name="T10" fmla="*/ 0 h 21600"/>
                  <a:gd name="T11" fmla="*/ 28293 w 28293"/>
                  <a:gd name="T12" fmla="*/ 21600 h 21600"/>
                </a:gdLst>
                <a:ahLst/>
                <a:cxnLst>
                  <a:cxn ang="T6">
                    <a:pos x="T0" y="T1"/>
                  </a:cxn>
                  <a:cxn ang="T7">
                    <a:pos x="T2" y="T3"/>
                  </a:cxn>
                  <a:cxn ang="T8">
                    <a:pos x="T4" y="T5"/>
                  </a:cxn>
                </a:cxnLst>
                <a:rect l="T9" t="T10" r="T11" b="T12"/>
                <a:pathLst>
                  <a:path w="28293" h="21600" fill="none" extrusionOk="0">
                    <a:moveTo>
                      <a:pt x="0" y="21544"/>
                    </a:moveTo>
                    <a:cubicBezTo>
                      <a:pt x="30" y="9636"/>
                      <a:pt x="9692" y="-1"/>
                      <a:pt x="21600" y="0"/>
                    </a:cubicBezTo>
                    <a:cubicBezTo>
                      <a:pt x="23873" y="0"/>
                      <a:pt x="26131" y="358"/>
                      <a:pt x="28292" y="1063"/>
                    </a:cubicBezTo>
                  </a:path>
                  <a:path w="28293" h="21600" stroke="0" extrusionOk="0">
                    <a:moveTo>
                      <a:pt x="0" y="21544"/>
                    </a:moveTo>
                    <a:cubicBezTo>
                      <a:pt x="30" y="9636"/>
                      <a:pt x="9692" y="-1"/>
                      <a:pt x="21600" y="0"/>
                    </a:cubicBezTo>
                    <a:cubicBezTo>
                      <a:pt x="23873" y="0"/>
                      <a:pt x="26131" y="358"/>
                      <a:pt x="28292" y="1063"/>
                    </a:cubicBezTo>
                    <a:lnTo>
                      <a:pt x="21600" y="21600"/>
                    </a:lnTo>
                    <a:close/>
                  </a:path>
                </a:pathLst>
              </a:custGeom>
              <a:solidFill>
                <a:schemeClr val="bg1"/>
              </a:solidFill>
              <a:ln w="28575" cap="rnd">
                <a:solidFill>
                  <a:srgbClr val="002060"/>
                </a:solidFill>
                <a:prstDash val="sysDot"/>
                <a:round/>
                <a:headEnd type="none" w="sm" len="sm"/>
                <a:tailEnd type="none" w="sm" len="sm"/>
              </a:ln>
            </p:spPr>
            <p:txBody>
              <a:bodyPr wrap="none" anchor="ctr"/>
              <a:lstStyle/>
              <a:p>
                <a:pPr marL="0" marR="0" lvl="0" indent="0" algn="ctr" defTabSz="1007943" eaLnBrk="1" fontAlgn="auto" latinLnBrk="0" hangingPunct="1">
                  <a:lnSpc>
                    <a:spcPct val="100000"/>
                  </a:lnSpc>
                  <a:spcBef>
                    <a:spcPts val="0"/>
                  </a:spcBef>
                  <a:spcAft>
                    <a:spcPts val="0"/>
                  </a:spcAft>
                  <a:buClrTx/>
                  <a:buSzTx/>
                  <a:buFontTx/>
                  <a:buNone/>
                  <a:tabLst/>
                  <a:defRPr/>
                </a:pPr>
                <a:endParaRPr kumimoji="0" lang="en-US" sz="1543" b="0" i="0" u="none" strike="noStrike" kern="0" cap="none" spc="0" normalizeH="0" baseline="0" noProof="0" dirty="0">
                  <a:ln>
                    <a:noFill/>
                  </a:ln>
                  <a:solidFill>
                    <a:srgbClr val="002060"/>
                  </a:solidFill>
                  <a:effectLst/>
                  <a:uLnTx/>
                  <a:uFillTx/>
                </a:endParaRPr>
              </a:p>
            </p:txBody>
          </p:sp>
        </p:grpSp>
      </p:grpSp>
      <p:sp>
        <p:nvSpPr>
          <p:cNvPr id="69" name="TextBox 29">
            <a:extLst>
              <a:ext uri="{FF2B5EF4-FFF2-40B4-BE49-F238E27FC236}">
                <a16:creationId xmlns:a16="http://schemas.microsoft.com/office/drawing/2014/main" id="{13DB3D78-B90D-492A-86EC-6D3DE015DA04}"/>
              </a:ext>
            </a:extLst>
          </p:cNvPr>
          <p:cNvSpPr txBox="1"/>
          <p:nvPr/>
        </p:nvSpPr>
        <p:spPr>
          <a:xfrm>
            <a:off x="1976300" y="3002450"/>
            <a:ext cx="1856366" cy="1382430"/>
          </a:xfrm>
          <a:prstGeom prst="rect">
            <a:avLst/>
          </a:prstGeom>
          <a:noFill/>
        </p:spPr>
        <p:txBody>
          <a:bodyPr wrap="square" lIns="0" tIns="0" rIns="0" bIns="0" rtlCol="0">
            <a:spAutoFit/>
          </a:bodyPr>
          <a:lstStyle/>
          <a:p>
            <a:pPr marL="171450" lvl="0" indent="-171450" defTabSz="1007943">
              <a:spcBef>
                <a:spcPts val="661"/>
              </a:spcBef>
              <a:buSzPct val="100000"/>
              <a:buFont typeface="Arial" panose="020B0604020202020204" pitchFamily="34" charset="0"/>
              <a:buChar char="•"/>
            </a:pPr>
            <a:r>
              <a:rPr lang="en-GB" sz="1050" b="1" dirty="0">
                <a:solidFill>
                  <a:prstClr val="black"/>
                </a:solidFill>
              </a:rPr>
              <a:t> The first  exhibition devoted to the recovery (“</a:t>
            </a:r>
            <a:r>
              <a:rPr lang="en-GB" sz="1050" b="1" i="1" dirty="0">
                <a:solidFill>
                  <a:prstClr val="black"/>
                </a:solidFill>
              </a:rPr>
              <a:t>salon de la reprise</a:t>
            </a:r>
            <a:r>
              <a:rPr lang="en-GB" sz="1050" b="1" dirty="0">
                <a:solidFill>
                  <a:prstClr val="black"/>
                </a:solidFill>
              </a:rPr>
              <a:t>”) </a:t>
            </a:r>
            <a:r>
              <a:rPr lang="en-GB" sz="1050" dirty="0">
                <a:solidFill>
                  <a:prstClr val="black"/>
                </a:solidFill>
              </a:rPr>
              <a:t>starting in June (CFIA), </a:t>
            </a:r>
            <a:r>
              <a:rPr lang="en-GB" sz="1050" b="1" dirty="0">
                <a:solidFill>
                  <a:prstClr val="black"/>
                </a:solidFill>
              </a:rPr>
              <a:t> the first indoor concert </a:t>
            </a:r>
            <a:r>
              <a:rPr lang="en-GB" sz="1050" dirty="0">
                <a:solidFill>
                  <a:prstClr val="black"/>
                </a:solidFill>
              </a:rPr>
              <a:t>starting on 18 June  (Zenith Clermont), </a:t>
            </a:r>
          </a:p>
          <a:p>
            <a:pPr marL="171450" marR="0" lvl="0" indent="-171450" defTabSz="1007943" eaLnBrk="1" fontAlgn="auto" latinLnBrk="0" hangingPunct="1">
              <a:lnSpc>
                <a:spcPct val="100000"/>
              </a:lnSpc>
              <a:spcBef>
                <a:spcPts val="661"/>
              </a:spcBef>
              <a:spcAft>
                <a:spcPts val="0"/>
              </a:spcAft>
              <a:buClrTx/>
              <a:buSzPct val="100000"/>
              <a:buFont typeface="Arial" panose="020B0604020202020204" pitchFamily="34" charset="0"/>
              <a:buChar char="•"/>
              <a:tabLst/>
              <a:defRPr/>
            </a:pPr>
            <a:r>
              <a:rPr lang="en-GB" sz="1050" dirty="0">
                <a:solidFill>
                  <a:prstClr val="black"/>
                </a:solidFill>
              </a:rPr>
              <a:t>+250 employees with health vigilance training</a:t>
            </a:r>
          </a:p>
        </p:txBody>
      </p:sp>
      <p:sp>
        <p:nvSpPr>
          <p:cNvPr id="70" name="TextBox 29">
            <a:extLst>
              <a:ext uri="{FF2B5EF4-FFF2-40B4-BE49-F238E27FC236}">
                <a16:creationId xmlns:a16="http://schemas.microsoft.com/office/drawing/2014/main" id="{EB9743A5-A9F6-4B00-B40C-127AF04BEA05}"/>
              </a:ext>
            </a:extLst>
          </p:cNvPr>
          <p:cNvSpPr txBox="1"/>
          <p:nvPr/>
        </p:nvSpPr>
        <p:spPr>
          <a:xfrm>
            <a:off x="3765562" y="2719745"/>
            <a:ext cx="1727707" cy="1292662"/>
          </a:xfrm>
          <a:prstGeom prst="rect">
            <a:avLst/>
          </a:prstGeom>
          <a:noFill/>
        </p:spPr>
        <p:txBody>
          <a:bodyPr wrap="square" lIns="0" tIns="0" rIns="0" bIns="0" rtlCol="0">
            <a:spAutoFit/>
          </a:bodyPr>
          <a:lstStyle/>
          <a:p>
            <a:pPr marL="171450" marR="0" lvl="0" indent="-171450" defTabSz="1007943" eaLnBrk="1" fontAlgn="auto" latinLnBrk="0" hangingPunct="1">
              <a:lnSpc>
                <a:spcPct val="100000"/>
              </a:lnSpc>
              <a:spcBef>
                <a:spcPts val="661"/>
              </a:spcBef>
              <a:spcAft>
                <a:spcPts val="0"/>
              </a:spcAft>
              <a:buClrTx/>
              <a:buSzPct val="100000"/>
              <a:buFont typeface="Arial" panose="020B0604020202020204" pitchFamily="34" charset="0"/>
              <a:buChar char="•"/>
              <a:tabLst/>
              <a:defRPr/>
            </a:pPr>
            <a:r>
              <a:rPr lang="en-GB" sz="1050" b="1" dirty="0">
                <a:solidFill>
                  <a:prstClr val="black"/>
                </a:solidFill>
              </a:rPr>
              <a:t>Services adapted to the health crisis</a:t>
            </a:r>
            <a:r>
              <a:rPr lang="en-GB" sz="1050" dirty="0">
                <a:solidFill>
                  <a:prstClr val="black"/>
                </a:solidFill>
              </a:rPr>
              <a:t>: TV Studios and multiplex services, emergency homeless shelter to vocational training programmes, vaccination centre installations, offering for controlling the health pass, etc… </a:t>
            </a:r>
          </a:p>
        </p:txBody>
      </p:sp>
      <p:sp>
        <p:nvSpPr>
          <p:cNvPr id="71" name="TextBox 29">
            <a:extLst>
              <a:ext uri="{FF2B5EF4-FFF2-40B4-BE49-F238E27FC236}">
                <a16:creationId xmlns:a16="http://schemas.microsoft.com/office/drawing/2014/main" id="{52FDBC36-1CED-4D8B-B815-7D39ACC7CAC4}"/>
              </a:ext>
            </a:extLst>
          </p:cNvPr>
          <p:cNvSpPr txBox="1"/>
          <p:nvPr/>
        </p:nvSpPr>
        <p:spPr>
          <a:xfrm>
            <a:off x="5549797" y="2358055"/>
            <a:ext cx="1697617" cy="1220847"/>
          </a:xfrm>
          <a:prstGeom prst="rect">
            <a:avLst/>
          </a:prstGeom>
          <a:noFill/>
        </p:spPr>
        <p:txBody>
          <a:bodyPr wrap="square" lIns="0" tIns="0" rIns="0" bIns="0" rtlCol="0">
            <a:spAutoFit/>
          </a:bodyPr>
          <a:lstStyle/>
          <a:p>
            <a:pPr marL="171450" marR="0" lvl="0" indent="-171450" defTabSz="1007943" eaLnBrk="1" fontAlgn="auto" latinLnBrk="0" hangingPunct="1">
              <a:lnSpc>
                <a:spcPct val="100000"/>
              </a:lnSpc>
              <a:spcBef>
                <a:spcPts val="661"/>
              </a:spcBef>
              <a:spcAft>
                <a:spcPts val="0"/>
              </a:spcAft>
              <a:buClrTx/>
              <a:buSzPct val="100000"/>
              <a:buFont typeface="Arial" panose="020B0604020202020204" pitchFamily="34" charset="0"/>
              <a:buChar char="•"/>
              <a:tabLst/>
              <a:defRPr/>
            </a:pPr>
            <a:r>
              <a:rPr lang="en-GB" sz="1050" dirty="0">
                <a:solidFill>
                  <a:prstClr val="black"/>
                </a:solidFill>
              </a:rPr>
              <a:t>Creation of a </a:t>
            </a:r>
            <a:r>
              <a:rPr lang="en-GB" sz="1050" b="1" dirty="0">
                <a:solidFill>
                  <a:prstClr val="black"/>
                </a:solidFill>
              </a:rPr>
              <a:t>health concierge</a:t>
            </a:r>
            <a:r>
              <a:rPr lang="en-GB" sz="1050" dirty="0">
                <a:solidFill>
                  <a:prstClr val="black"/>
                </a:solidFill>
              </a:rPr>
              <a:t> service: testing centre with the Eurofins laboratory</a:t>
            </a:r>
          </a:p>
          <a:p>
            <a:pPr marL="171450" marR="0" lvl="0" indent="-171450" defTabSz="1007943" eaLnBrk="1" fontAlgn="auto" latinLnBrk="0" hangingPunct="1">
              <a:lnSpc>
                <a:spcPct val="100000"/>
              </a:lnSpc>
              <a:spcBef>
                <a:spcPts val="661"/>
              </a:spcBef>
              <a:spcAft>
                <a:spcPts val="0"/>
              </a:spcAft>
              <a:buClrTx/>
              <a:buSzPct val="100000"/>
              <a:buFont typeface="Arial" panose="020B0604020202020204" pitchFamily="34" charset="0"/>
              <a:buChar char="•"/>
              <a:tabLst/>
              <a:defRPr/>
            </a:pPr>
            <a:r>
              <a:rPr kumimoji="0" lang="en-GB" sz="1050" b="1" i="0" u="none" strike="noStrike" cap="none" normalizeH="0" baseline="0" dirty="0">
                <a:ln>
                  <a:noFill/>
                </a:ln>
                <a:solidFill>
                  <a:prstClr val="black"/>
                </a:solidFill>
                <a:uLnTx/>
                <a:uFillTx/>
              </a:rPr>
              <a:t>~ </a:t>
            </a:r>
            <a:r>
              <a:rPr lang="en-GB" sz="1050" b="1" dirty="0">
                <a:solidFill>
                  <a:prstClr val="black"/>
                </a:solidFill>
              </a:rPr>
              <a:t>35% of attendees </a:t>
            </a:r>
            <a:r>
              <a:rPr lang="en-GB" sz="1050" dirty="0">
                <a:solidFill>
                  <a:prstClr val="black"/>
                </a:solidFill>
              </a:rPr>
              <a:t>for</a:t>
            </a:r>
            <a:r>
              <a:rPr lang="en-GB" sz="1050" b="1" dirty="0">
                <a:solidFill>
                  <a:prstClr val="black"/>
                </a:solidFill>
              </a:rPr>
              <a:t> </a:t>
            </a:r>
            <a:r>
              <a:rPr lang="en-GB" sz="1050" dirty="0">
                <a:solidFill>
                  <a:prstClr val="black"/>
                </a:solidFill>
              </a:rPr>
              <a:t>June/July </a:t>
            </a:r>
            <a:r>
              <a:rPr lang="en-GB" sz="1050" b="1" dirty="0">
                <a:solidFill>
                  <a:prstClr val="black"/>
                </a:solidFill>
              </a:rPr>
              <a:t>tested at the entrance </a:t>
            </a:r>
            <a:r>
              <a:rPr lang="en-GB" sz="1050" dirty="0">
                <a:solidFill>
                  <a:prstClr val="black"/>
                </a:solidFill>
              </a:rPr>
              <a:t>of our events</a:t>
            </a:r>
          </a:p>
        </p:txBody>
      </p:sp>
      <p:sp>
        <p:nvSpPr>
          <p:cNvPr id="72" name="TextBox 29">
            <a:extLst>
              <a:ext uri="{FF2B5EF4-FFF2-40B4-BE49-F238E27FC236}">
                <a16:creationId xmlns:a16="http://schemas.microsoft.com/office/drawing/2014/main" id="{E64033EF-1235-42E7-9308-D650A26D6F08}"/>
              </a:ext>
            </a:extLst>
          </p:cNvPr>
          <p:cNvSpPr txBox="1"/>
          <p:nvPr/>
        </p:nvSpPr>
        <p:spPr>
          <a:xfrm>
            <a:off x="7200900" y="2056780"/>
            <a:ext cx="1872416" cy="1454244"/>
          </a:xfrm>
          <a:prstGeom prst="rect">
            <a:avLst/>
          </a:prstGeom>
          <a:noFill/>
        </p:spPr>
        <p:txBody>
          <a:bodyPr wrap="square" lIns="0" tIns="0" rIns="0" bIns="0" rtlCol="0">
            <a:spAutoFit/>
          </a:bodyPr>
          <a:lstStyle/>
          <a:p>
            <a:pPr marL="171450" marR="0" lvl="0" indent="-171450" defTabSz="1007943" eaLnBrk="1" fontAlgn="auto" latinLnBrk="0" hangingPunct="1">
              <a:lnSpc>
                <a:spcPct val="100000"/>
              </a:lnSpc>
              <a:spcBef>
                <a:spcPts val="661"/>
              </a:spcBef>
              <a:spcAft>
                <a:spcPts val="0"/>
              </a:spcAft>
              <a:buClrTx/>
              <a:buSzPct val="100000"/>
              <a:buFont typeface="Arial" panose="020B0604020202020204" pitchFamily="34" charset="0"/>
              <a:buChar char="•"/>
              <a:tabLst/>
              <a:defRPr/>
            </a:pPr>
            <a:r>
              <a:rPr kumimoji="0" lang="en-GB" sz="1050" b="0" i="0" u="none" strike="noStrike" cap="none" normalizeH="0" baseline="0" dirty="0">
                <a:ln>
                  <a:noFill/>
                </a:ln>
                <a:solidFill>
                  <a:prstClr val="black"/>
                </a:solidFill>
                <a:uLnTx/>
                <a:uFillTx/>
              </a:rPr>
              <a:t>Focus of the </a:t>
            </a:r>
            <a:r>
              <a:rPr kumimoji="0" lang="en-GB" sz="1050" b="1" i="0" u="none" strike="noStrike" cap="none" normalizeH="0" baseline="0" dirty="0">
                <a:ln>
                  <a:noFill/>
                </a:ln>
                <a:solidFill>
                  <a:prstClr val="black"/>
                </a:solidFill>
                <a:uLnTx/>
                <a:uFillTx/>
              </a:rPr>
              <a:t>communications plan</a:t>
            </a:r>
          </a:p>
          <a:p>
            <a:pPr marL="514350" lvl="1" indent="-171450" defTabSz="1007943">
              <a:buSzPct val="100000"/>
              <a:buFont typeface="Arial" panose="020B0604020202020204" pitchFamily="34" charset="0"/>
              <a:buChar char="•"/>
            </a:pPr>
            <a:r>
              <a:rPr kumimoji="0" lang="en-GB" sz="1050" b="0" i="0" u="none" strike="noStrike" cap="none" normalizeH="0" baseline="0" dirty="0">
                <a:ln>
                  <a:noFill/>
                </a:ln>
                <a:solidFill>
                  <a:prstClr val="black"/>
                </a:solidFill>
                <a:uLnTx/>
                <a:uFillTx/>
              </a:rPr>
              <a:t>“We’ll be back in June”</a:t>
            </a:r>
          </a:p>
          <a:p>
            <a:pPr marL="514350" lvl="1" indent="-171450" defTabSz="1007943">
              <a:buSzPct val="100000"/>
              <a:buFont typeface="Arial" panose="020B0604020202020204" pitchFamily="34" charset="0"/>
              <a:buChar char="•"/>
            </a:pPr>
            <a:r>
              <a:rPr lang="en-GB" sz="1050" dirty="0">
                <a:solidFill>
                  <a:prstClr val="black"/>
                </a:solidFill>
              </a:rPr>
              <a:t>“Come share a meal”</a:t>
            </a:r>
          </a:p>
          <a:p>
            <a:pPr marL="514350" lvl="1" indent="-171450" defTabSz="1007943">
              <a:buSzPct val="100000"/>
              <a:buFont typeface="Arial" panose="020B0604020202020204" pitchFamily="34" charset="0"/>
              <a:buChar char="•"/>
            </a:pPr>
            <a:r>
              <a:rPr kumimoji="0" lang="en-GB" sz="1050" b="0" i="0" u="none" strike="noStrike" cap="none" normalizeH="0" baseline="0" dirty="0">
                <a:ln>
                  <a:noFill/>
                </a:ln>
                <a:solidFill>
                  <a:prstClr val="black"/>
                </a:solidFill>
                <a:uLnTx/>
                <a:uFillTx/>
              </a:rPr>
              <a:t>“Vaccinated today for a pass</a:t>
            </a:r>
            <a:r>
              <a:rPr lang="en-GB" sz="1050" dirty="0">
                <a:solidFill>
                  <a:prstClr val="black"/>
                </a:solidFill>
              </a:rPr>
              <a:t> after the summer holidays”</a:t>
            </a:r>
          </a:p>
          <a:p>
            <a:pPr marL="514350" lvl="1" indent="-171450" defTabSz="1007943">
              <a:buSzPct val="100000"/>
              <a:buFont typeface="Arial" panose="020B0604020202020204" pitchFamily="34" charset="0"/>
              <a:buChar char="•"/>
            </a:pPr>
            <a:r>
              <a:rPr lang="en-GB" sz="1050" dirty="0">
                <a:solidFill>
                  <a:prstClr val="black"/>
                </a:solidFill>
              </a:rPr>
              <a:t>International clip “Safe &amp; Clean”</a:t>
            </a:r>
          </a:p>
        </p:txBody>
      </p:sp>
      <p:sp>
        <p:nvSpPr>
          <p:cNvPr id="73" name="Flèche : pentagone 72">
            <a:extLst>
              <a:ext uri="{FF2B5EF4-FFF2-40B4-BE49-F238E27FC236}">
                <a16:creationId xmlns:a16="http://schemas.microsoft.com/office/drawing/2014/main" id="{1282B206-6418-4258-B7E3-E8930C9574D6}"/>
              </a:ext>
            </a:extLst>
          </p:cNvPr>
          <p:cNvSpPr/>
          <p:nvPr/>
        </p:nvSpPr>
        <p:spPr>
          <a:xfrm>
            <a:off x="126334" y="4455091"/>
            <a:ext cx="8946981" cy="214051"/>
          </a:xfrm>
          <a:prstGeom prst="homePlat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b="1" dirty="0">
                <a:solidFill>
                  <a:schemeClr val="bg1"/>
                </a:solidFill>
              </a:rPr>
              <a:t>All teams are ready for a strong recovery based on optimised health conditions </a:t>
            </a:r>
          </a:p>
        </p:txBody>
      </p:sp>
      <p:pic>
        <p:nvPicPr>
          <p:cNvPr id="75" name="Image 74" descr="Une image contenant texte&#10;&#10;Description générée automatiquement">
            <a:extLst>
              <a:ext uri="{FF2B5EF4-FFF2-40B4-BE49-F238E27FC236}">
                <a16:creationId xmlns:a16="http://schemas.microsoft.com/office/drawing/2014/main" id="{8D80CCA7-CC35-4844-BA73-F39250C4E8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0752" y="3669342"/>
            <a:ext cx="1143379" cy="703618"/>
          </a:xfrm>
          <a:prstGeom prst="rect">
            <a:avLst/>
          </a:prstGeom>
        </p:spPr>
      </p:pic>
      <p:pic>
        <p:nvPicPr>
          <p:cNvPr id="79" name="Image 78">
            <a:extLst>
              <a:ext uri="{FF2B5EF4-FFF2-40B4-BE49-F238E27FC236}">
                <a16:creationId xmlns:a16="http://schemas.microsoft.com/office/drawing/2014/main" id="{466A1BFA-39F1-4AAC-A096-CD7E6AD2CF5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85950" y="3840746"/>
            <a:ext cx="614346" cy="614346"/>
          </a:xfrm>
          <a:prstGeom prst="rect">
            <a:avLst/>
          </a:prstGeom>
        </p:spPr>
      </p:pic>
    </p:spTree>
    <p:extLst>
      <p:ext uri="{BB962C8B-B14F-4D97-AF65-F5344CB8AC3E}">
        <p14:creationId xmlns:p14="http://schemas.microsoft.com/office/powerpoint/2010/main" val="19723864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D726371-B9A5-4BE7-9B66-4123FBDD2A4C}"/>
              </a:ext>
            </a:extLst>
          </p:cNvPr>
          <p:cNvSpPr>
            <a:spLocks noGrp="1"/>
          </p:cNvSpPr>
          <p:nvPr>
            <p:ph type="title"/>
          </p:nvPr>
        </p:nvSpPr>
        <p:spPr/>
        <p:txBody>
          <a:bodyPr/>
          <a:lstStyle/>
          <a:p>
            <a:r>
              <a:rPr lang="en-GB" dirty="0"/>
              <a:t>Première Vision – Fashion Rdv</a:t>
            </a:r>
          </a:p>
        </p:txBody>
      </p:sp>
      <p:pic>
        <p:nvPicPr>
          <p:cNvPr id="5" name="Image 4" descr="Une image contenant bâtiment, intérieur&#10;&#10;Description générée automatiquement">
            <a:extLst>
              <a:ext uri="{FF2B5EF4-FFF2-40B4-BE49-F238E27FC236}">
                <a16:creationId xmlns:a16="http://schemas.microsoft.com/office/drawing/2014/main" id="{6A8549F4-5747-4E0E-ACB5-D82CB24FEC3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931" y="1144117"/>
            <a:ext cx="2598662" cy="3897993"/>
          </a:xfrm>
          <a:prstGeom prst="rect">
            <a:avLst/>
          </a:prstGeom>
        </p:spPr>
      </p:pic>
      <p:pic>
        <p:nvPicPr>
          <p:cNvPr id="7" name="Image 6" descr="Une image contenant texte, gens&#10;&#10;Description générée automatiquement">
            <a:extLst>
              <a:ext uri="{FF2B5EF4-FFF2-40B4-BE49-F238E27FC236}">
                <a16:creationId xmlns:a16="http://schemas.microsoft.com/office/drawing/2014/main" id="{DF5DABBF-DB5B-4A39-9A9D-DBDE9EE1CD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3862" y="1350817"/>
            <a:ext cx="5268191" cy="3512127"/>
          </a:xfrm>
          <a:prstGeom prst="rect">
            <a:avLst/>
          </a:prstGeom>
        </p:spPr>
      </p:pic>
    </p:spTree>
    <p:extLst>
      <p:ext uri="{BB962C8B-B14F-4D97-AF65-F5344CB8AC3E}">
        <p14:creationId xmlns:p14="http://schemas.microsoft.com/office/powerpoint/2010/main" val="16552518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94DEF6-3C1A-4A21-B4C1-DDC413DB451B}"/>
              </a:ext>
            </a:extLst>
          </p:cNvPr>
          <p:cNvSpPr>
            <a:spLocks noGrp="1"/>
          </p:cNvSpPr>
          <p:nvPr>
            <p:ph type="title"/>
          </p:nvPr>
        </p:nvSpPr>
        <p:spPr/>
        <p:txBody>
          <a:bodyPr/>
          <a:lstStyle/>
          <a:p>
            <a:r>
              <a:rPr lang="en-GB" cap="all" dirty="0"/>
              <a:t>HEALTH CONCIERGE SERVICES</a:t>
            </a:r>
          </a:p>
        </p:txBody>
      </p:sp>
      <p:pic>
        <p:nvPicPr>
          <p:cNvPr id="7" name="Espace réservé du contenu 6" descr="Une image contenant texte, terrain, personne, debout&#10;&#10;Description générée automatiquement">
            <a:extLst>
              <a:ext uri="{FF2B5EF4-FFF2-40B4-BE49-F238E27FC236}">
                <a16:creationId xmlns:a16="http://schemas.microsoft.com/office/drawing/2014/main" id="{CF8BCF37-E79F-48BB-95EC-EA938DA7585A}"/>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99104" y="1230760"/>
            <a:ext cx="5136572" cy="3429221"/>
          </a:xfrm>
        </p:spPr>
      </p:pic>
      <p:pic>
        <p:nvPicPr>
          <p:cNvPr id="8" name="Image 7">
            <a:extLst>
              <a:ext uri="{FF2B5EF4-FFF2-40B4-BE49-F238E27FC236}">
                <a16:creationId xmlns:a16="http://schemas.microsoft.com/office/drawing/2014/main" id="{F0C8AFE0-4893-4FEA-BC76-D74E1A6EA796}"/>
              </a:ext>
            </a:extLst>
          </p:cNvPr>
          <p:cNvPicPr>
            <a:picLocks noChangeAspect="1"/>
          </p:cNvPicPr>
          <p:nvPr/>
        </p:nvPicPr>
        <p:blipFill>
          <a:blip r:embed="rId3"/>
          <a:stretch>
            <a:fillRect/>
          </a:stretch>
        </p:blipFill>
        <p:spPr>
          <a:xfrm>
            <a:off x="5637312" y="1808703"/>
            <a:ext cx="3386534" cy="2260880"/>
          </a:xfrm>
          <a:prstGeom prst="rect">
            <a:avLst/>
          </a:prstGeom>
        </p:spPr>
      </p:pic>
    </p:spTree>
    <p:extLst>
      <p:ext uri="{BB962C8B-B14F-4D97-AF65-F5344CB8AC3E}">
        <p14:creationId xmlns:p14="http://schemas.microsoft.com/office/powerpoint/2010/main" val="39769250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carte&#10;&#10;Description générée automatiquement">
            <a:extLst>
              <a:ext uri="{FF2B5EF4-FFF2-40B4-BE49-F238E27FC236}">
                <a16:creationId xmlns:a16="http://schemas.microsoft.com/office/drawing/2014/main" id="{15EC8831-C164-42E3-9124-6A0E815F1C6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37681" y="1159826"/>
            <a:ext cx="3657837" cy="3353616"/>
          </a:xfrm>
          <a:prstGeom prst="rect">
            <a:avLst/>
          </a:prstGeom>
        </p:spPr>
      </p:pic>
      <p:sp>
        <p:nvSpPr>
          <p:cNvPr id="2" name="Titre 1">
            <a:extLst>
              <a:ext uri="{FF2B5EF4-FFF2-40B4-BE49-F238E27FC236}">
                <a16:creationId xmlns:a16="http://schemas.microsoft.com/office/drawing/2014/main" id="{09C42A2A-1117-4B8D-BF53-1BFAEE07B5FB}"/>
              </a:ext>
            </a:extLst>
          </p:cNvPr>
          <p:cNvSpPr>
            <a:spLocks noGrp="1"/>
          </p:cNvSpPr>
          <p:nvPr>
            <p:ph type="title"/>
          </p:nvPr>
        </p:nvSpPr>
        <p:spPr/>
        <p:txBody>
          <a:bodyPr vert="horz" lIns="79748" tIns="39874" rIns="79748" bIns="39874" rtlCol="0" anchor="ctr">
            <a:noAutofit/>
          </a:bodyPr>
          <a:lstStyle/>
          <a:p>
            <a:r>
              <a:rPr lang="en-GB" sz="2791" dirty="0">
                <a:ea typeface="Verdana" panose="020B0604030504040204" pitchFamily="34" charset="0"/>
              </a:rPr>
              <a:t>ROBUST UPTURN IN CHINA </a:t>
            </a:r>
          </a:p>
        </p:txBody>
      </p:sp>
      <p:sp>
        <p:nvSpPr>
          <p:cNvPr id="4" name="Rectangle 3">
            <a:extLst>
              <a:ext uri="{FF2B5EF4-FFF2-40B4-BE49-F238E27FC236}">
                <a16:creationId xmlns:a16="http://schemas.microsoft.com/office/drawing/2014/main" id="{E4582BFF-BD96-467A-96FD-A958A36D67C8}"/>
              </a:ext>
            </a:extLst>
          </p:cNvPr>
          <p:cNvSpPr/>
          <p:nvPr/>
        </p:nvSpPr>
        <p:spPr>
          <a:xfrm>
            <a:off x="199103" y="1159826"/>
            <a:ext cx="3657837" cy="347617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marL="171450" indent="-171450">
              <a:lnSpc>
                <a:spcPct val="90000"/>
              </a:lnSpc>
              <a:spcBef>
                <a:spcPts val="750"/>
              </a:spcBef>
              <a:spcAft>
                <a:spcPts val="523"/>
              </a:spcAft>
              <a:buClr>
                <a:srgbClr val="FF0000"/>
              </a:buClr>
              <a:buFont typeface="Wingdings" panose="05000000000000000000" pitchFamily="2" charset="2"/>
              <a:buChar char="§"/>
            </a:pPr>
            <a:r>
              <a:rPr lang="en-GB" sz="1600" b="1" dirty="0">
                <a:solidFill>
                  <a:schemeClr val="accent1">
                    <a:lumMod val="50000"/>
                  </a:schemeClr>
                </a:solidFill>
              </a:rPr>
              <a:t>China Exhibitions:</a:t>
            </a:r>
            <a:br>
              <a:rPr lang="en-GB" sz="1600" b="1" dirty="0">
                <a:solidFill>
                  <a:schemeClr val="accent1">
                    <a:lumMod val="50000"/>
                  </a:schemeClr>
                </a:solidFill>
              </a:rPr>
            </a:br>
            <a:r>
              <a:rPr lang="en-GB" sz="1600" b="1" dirty="0">
                <a:solidFill>
                  <a:schemeClr val="accent1">
                    <a:lumMod val="50000"/>
                  </a:schemeClr>
                </a:solidFill>
              </a:rPr>
              <a:t>A strong rebound</a:t>
            </a:r>
          </a:p>
          <a:p>
            <a:pPr marL="361950" lvl="1" indent="-180975" algn="just">
              <a:lnSpc>
                <a:spcPct val="90000"/>
              </a:lnSpc>
              <a:spcBef>
                <a:spcPts val="375"/>
              </a:spcBef>
              <a:spcAft>
                <a:spcPts val="523"/>
              </a:spcAft>
              <a:buClr>
                <a:srgbClr val="FF0000"/>
              </a:buClr>
              <a:buSzPct val="90000"/>
              <a:buFont typeface="Arial" panose="020B0604020202020204" pitchFamily="34" charset="0"/>
              <a:buChar char="•"/>
              <a:tabLst>
                <a:tab pos="361950" algn="l"/>
              </a:tabLst>
            </a:pPr>
            <a:r>
              <a:rPr lang="en-GB" sz="1400" dirty="0">
                <a:solidFill>
                  <a:srgbClr val="002060"/>
                </a:solidFill>
              </a:rPr>
              <a:t>China: 6 exhibitions organised in H1 2021 in Beijing, Nanchang and Shenzhen </a:t>
            </a:r>
          </a:p>
          <a:p>
            <a:pPr marL="361950" lvl="1" indent="-180975" algn="just">
              <a:lnSpc>
                <a:spcPct val="90000"/>
              </a:lnSpc>
              <a:spcBef>
                <a:spcPts val="375"/>
              </a:spcBef>
              <a:spcAft>
                <a:spcPts val="523"/>
              </a:spcAft>
              <a:buClr>
                <a:srgbClr val="FF0000"/>
              </a:buClr>
              <a:buSzPct val="90000"/>
              <a:buFont typeface="Arial" panose="020B0604020202020204" pitchFamily="34" charset="0"/>
              <a:buChar char="•"/>
              <a:tabLst>
                <a:tab pos="361950" algn="l"/>
              </a:tabLst>
            </a:pPr>
            <a:r>
              <a:rPr lang="en-GB" sz="1400" dirty="0">
                <a:solidFill>
                  <a:srgbClr val="002060"/>
                </a:solidFill>
              </a:rPr>
              <a:t>Average growth in business:</a:t>
            </a:r>
            <a:br>
              <a:rPr lang="en-GB" sz="1400" dirty="0">
                <a:solidFill>
                  <a:srgbClr val="002060"/>
                </a:solidFill>
              </a:rPr>
            </a:br>
            <a:r>
              <a:rPr lang="en-GB" sz="1400" dirty="0">
                <a:solidFill>
                  <a:srgbClr val="002060"/>
                </a:solidFill>
              </a:rPr>
              <a:t>+ 6% in relation to the last editions </a:t>
            </a:r>
          </a:p>
          <a:p>
            <a:pPr marL="361950" lvl="1" indent="-180975" algn="just">
              <a:lnSpc>
                <a:spcPct val="90000"/>
              </a:lnSpc>
              <a:spcBef>
                <a:spcPts val="375"/>
              </a:spcBef>
              <a:spcAft>
                <a:spcPts val="523"/>
              </a:spcAft>
              <a:buClr>
                <a:srgbClr val="FF0000"/>
              </a:buClr>
              <a:buSzPct val="90000"/>
              <a:buFont typeface="Arial" panose="020B0604020202020204" pitchFamily="34" charset="0"/>
              <a:buChar char="•"/>
              <a:tabLst>
                <a:tab pos="361950" algn="l"/>
              </a:tabLst>
            </a:pPr>
            <a:r>
              <a:rPr lang="en-GB" sz="1400" dirty="0">
                <a:solidFill>
                  <a:srgbClr val="002060"/>
                </a:solidFill>
              </a:rPr>
              <a:t>Number of exhibitors: + 4% </a:t>
            </a:r>
          </a:p>
          <a:p>
            <a:pPr marL="171450" lvl="1" indent="-171450">
              <a:lnSpc>
                <a:spcPct val="90000"/>
              </a:lnSpc>
              <a:spcBef>
                <a:spcPts val="750"/>
              </a:spcBef>
              <a:spcAft>
                <a:spcPts val="523"/>
              </a:spcAft>
              <a:buClr>
                <a:srgbClr val="FF0000"/>
              </a:buClr>
              <a:buFont typeface="Wingdings" panose="05000000000000000000" pitchFamily="2" charset="2"/>
              <a:buChar char="§"/>
            </a:pPr>
            <a:r>
              <a:rPr lang="en-GB" sz="1600" b="1" dirty="0">
                <a:solidFill>
                  <a:schemeClr val="accent1">
                    <a:lumMod val="50000"/>
                  </a:schemeClr>
                </a:solidFill>
              </a:rPr>
              <a:t>GL events Live China:</a:t>
            </a:r>
            <a:br>
              <a:rPr lang="en-GB" sz="1600" b="1" dirty="0">
                <a:solidFill>
                  <a:schemeClr val="accent1">
                    <a:lumMod val="50000"/>
                  </a:schemeClr>
                </a:solidFill>
              </a:rPr>
            </a:br>
            <a:r>
              <a:rPr lang="en-GB" sz="1600" b="1" dirty="0">
                <a:solidFill>
                  <a:schemeClr val="accent1">
                    <a:lumMod val="50000"/>
                  </a:schemeClr>
                </a:solidFill>
              </a:rPr>
              <a:t>H1 driven</a:t>
            </a:r>
            <a:br>
              <a:rPr lang="en-GB" sz="1600" b="1" dirty="0">
                <a:solidFill>
                  <a:schemeClr val="accent1">
                    <a:lumMod val="50000"/>
                  </a:schemeClr>
                </a:solidFill>
              </a:rPr>
            </a:br>
            <a:r>
              <a:rPr lang="en-GB" sz="1600" b="1" dirty="0">
                <a:solidFill>
                  <a:schemeClr val="accent1">
                    <a:lumMod val="50000"/>
                  </a:schemeClr>
                </a:solidFill>
              </a:rPr>
              <a:t>by growth of 15%</a:t>
            </a:r>
            <a:br>
              <a:rPr lang="en-GB" sz="1600" b="1" dirty="0">
                <a:solidFill>
                  <a:schemeClr val="accent1">
                    <a:lumMod val="50000"/>
                  </a:schemeClr>
                </a:solidFill>
              </a:rPr>
            </a:br>
            <a:r>
              <a:rPr lang="en-GB" sz="1600" b="1" dirty="0">
                <a:solidFill>
                  <a:schemeClr val="accent1">
                    <a:lumMod val="50000"/>
                  </a:schemeClr>
                </a:solidFill>
              </a:rPr>
              <a:t>in relation to 2019</a:t>
            </a:r>
          </a:p>
          <a:p>
            <a:pPr lvl="1">
              <a:buClr>
                <a:srgbClr val="FF0000"/>
              </a:buClr>
            </a:pPr>
            <a:endParaRPr lang="fr-FR" sz="1395" cap="all" dirty="0">
              <a:solidFill>
                <a:schemeClr val="tx1"/>
              </a:solidFill>
              <a:highlight>
                <a:srgbClr val="FFFF00"/>
              </a:highlight>
            </a:endParaRPr>
          </a:p>
          <a:p>
            <a:pPr marL="647927" lvl="1" indent="-249203">
              <a:buClr>
                <a:srgbClr val="FF0000"/>
              </a:buClr>
              <a:buFont typeface="Wingdings" panose="05000000000000000000" pitchFamily="2" charset="2"/>
              <a:buChar char="§"/>
            </a:pPr>
            <a:endParaRPr lang="fr-FR" sz="1570" dirty="0">
              <a:solidFill>
                <a:schemeClr val="tx1"/>
              </a:solidFill>
              <a:highlight>
                <a:srgbClr val="FFFF00"/>
              </a:highlight>
            </a:endParaRPr>
          </a:p>
        </p:txBody>
      </p:sp>
      <p:pic>
        <p:nvPicPr>
          <p:cNvPr id="5" name="Image 4" descr="Une image contenant ciel, extérieur, gens, groupe&#10;&#10;Description générée automatiquement">
            <a:extLst>
              <a:ext uri="{FF2B5EF4-FFF2-40B4-BE49-F238E27FC236}">
                <a16:creationId xmlns:a16="http://schemas.microsoft.com/office/drawing/2014/main" id="{A7FB4177-8DB3-45A2-A98D-D3E3AC95916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87059" y="1018163"/>
            <a:ext cx="3657838" cy="1576152"/>
          </a:xfrm>
          <a:prstGeom prst="rect">
            <a:avLst/>
          </a:prstGeom>
          <a:ln>
            <a:noFill/>
          </a:ln>
          <a:effectLst>
            <a:outerShdw blurRad="292100" dist="139700" dir="2700000" algn="tl" rotWithShape="0">
              <a:srgbClr val="333333">
                <a:alpha val="65000"/>
              </a:srgbClr>
            </a:outerShdw>
          </a:effectLst>
        </p:spPr>
      </p:pic>
      <p:pic>
        <p:nvPicPr>
          <p:cNvPr id="11" name="Image 10" descr="Une image contenant texte, personne, gens, foule&#10;&#10;Description générée automatiquement">
            <a:extLst>
              <a:ext uri="{FF2B5EF4-FFF2-40B4-BE49-F238E27FC236}">
                <a16:creationId xmlns:a16="http://schemas.microsoft.com/office/drawing/2014/main" id="{9B2B6217-3D9F-421A-98EC-60A38757D89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287057" y="2719098"/>
            <a:ext cx="3657839" cy="1995299"/>
          </a:xfrm>
          <a:prstGeom prst="rect">
            <a:avLst/>
          </a:prstGeom>
          <a:ln>
            <a:noFill/>
          </a:ln>
          <a:effectLst>
            <a:outerShdw blurRad="292100" dist="139700" dir="2700000" algn="tl" rotWithShape="0">
              <a:srgbClr val="333333">
                <a:alpha val="65000"/>
              </a:srgbClr>
            </a:outerShdw>
          </a:effectLst>
        </p:spPr>
      </p:pic>
      <p:pic>
        <p:nvPicPr>
          <p:cNvPr id="7" name="Image 6" descr="Une image contenant texte, clipart&#10;&#10;Description générée automatiquement">
            <a:extLst>
              <a:ext uri="{FF2B5EF4-FFF2-40B4-BE49-F238E27FC236}">
                <a16:creationId xmlns:a16="http://schemas.microsoft.com/office/drawing/2014/main" id="{55EFA30C-9D02-4D51-B776-14C25006D67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58220" y="288880"/>
            <a:ext cx="678884" cy="451157"/>
          </a:xfrm>
          <a:prstGeom prst="rect">
            <a:avLst/>
          </a:prstGeom>
        </p:spPr>
      </p:pic>
    </p:spTree>
    <p:extLst>
      <p:ext uri="{BB962C8B-B14F-4D97-AF65-F5344CB8AC3E}">
        <p14:creationId xmlns:p14="http://schemas.microsoft.com/office/powerpoint/2010/main" val="4262672816"/>
      </p:ext>
    </p:extLst>
  </p:cSld>
  <p:clrMapOvr>
    <a:masterClrMapping/>
  </p:clrMapOvr>
</p:sld>
</file>

<file path=ppt/theme/theme1.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heme GL M&amp;A SkyBlue">
  <a:themeElements>
    <a:clrScheme name="GL events 2018 M&amp;A">
      <a:dk1>
        <a:sysClr val="windowText" lastClr="000000"/>
      </a:dk1>
      <a:lt1>
        <a:sysClr val="window" lastClr="FFFFFF"/>
      </a:lt1>
      <a:dk2>
        <a:srgbClr val="A5A5A5"/>
      </a:dk2>
      <a:lt2>
        <a:srgbClr val="E7E6E6"/>
      </a:lt2>
      <a:accent1>
        <a:srgbClr val="FF0000"/>
      </a:accent1>
      <a:accent2>
        <a:srgbClr val="C00000"/>
      </a:accent2>
      <a:accent3>
        <a:srgbClr val="800000"/>
      </a:accent3>
      <a:accent4>
        <a:srgbClr val="CC3300"/>
      </a:accent4>
      <a:accent5>
        <a:srgbClr val="E3899C"/>
      </a:accent5>
      <a:accent6>
        <a:srgbClr val="44546A"/>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heme GL M&amp;A SkyBlue" id="{46F27A25-96C2-4D5E-91AE-175059F6208D}" vid="{54BFA275-6438-4D9A-9D3F-48F6EE337134}"/>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38139</TotalTime>
  <Words>4778</Words>
  <Application>Microsoft Office PowerPoint</Application>
  <PresentationFormat>Affichage à l'écran (16:9)</PresentationFormat>
  <Paragraphs>929</Paragraphs>
  <Slides>48</Slides>
  <Notes>15</Notes>
  <HiddenSlides>0</HiddenSlides>
  <MMClips>0</MMClips>
  <ScaleCrop>false</ScaleCrop>
  <HeadingPairs>
    <vt:vector size="8" baseType="variant">
      <vt:variant>
        <vt:lpstr>Polices utilisées</vt:lpstr>
      </vt:variant>
      <vt:variant>
        <vt:i4>10</vt:i4>
      </vt:variant>
      <vt:variant>
        <vt:lpstr>Thème</vt:lpstr>
      </vt:variant>
      <vt:variant>
        <vt:i4>3</vt:i4>
      </vt:variant>
      <vt:variant>
        <vt:lpstr>Serveurs OLE incorporés</vt:lpstr>
      </vt:variant>
      <vt:variant>
        <vt:i4>0</vt:i4>
      </vt:variant>
      <vt:variant>
        <vt:lpstr>Titres des diapositives</vt:lpstr>
      </vt:variant>
      <vt:variant>
        <vt:i4>48</vt:i4>
      </vt:variant>
    </vt:vector>
  </HeadingPairs>
  <TitlesOfParts>
    <vt:vector size="61" baseType="lpstr">
      <vt:lpstr>Arial</vt:lpstr>
      <vt:lpstr>Calibri</vt:lpstr>
      <vt:lpstr>Calibri Light</vt:lpstr>
      <vt:lpstr>Courier New</vt:lpstr>
      <vt:lpstr>Georgia</vt:lpstr>
      <vt:lpstr>Montserrat</vt:lpstr>
      <vt:lpstr>Times</vt:lpstr>
      <vt:lpstr>Times New Roman</vt:lpstr>
      <vt:lpstr>Verdana</vt:lpstr>
      <vt:lpstr>Wingdings</vt:lpstr>
      <vt:lpstr>Conception personnalisée</vt:lpstr>
      <vt:lpstr>Thème Office</vt:lpstr>
      <vt:lpstr>1_Theme GL M&amp;A SkyBlue</vt:lpstr>
      <vt:lpstr>H1 2021 Results  </vt:lpstr>
      <vt:lpstr>Présentation PowerPoint</vt:lpstr>
      <vt:lpstr>Présentation PowerPoint</vt:lpstr>
      <vt:lpstr>Présentation PowerPoint</vt:lpstr>
      <vt:lpstr>A GROUP PREPARED FOR THE REBOUND  </vt:lpstr>
      <vt:lpstr>HEALTH CRISIS SOLUTIONS TO SUPPORT THE RECOVERY</vt:lpstr>
      <vt:lpstr>Première Vision – Fashion Rdv</vt:lpstr>
      <vt:lpstr>HEALTH CONCIERGE SERVICES</vt:lpstr>
      <vt:lpstr>ROBUST UPTURN IN CHINA </vt:lpstr>
      <vt:lpstr>NEW PARTNERSHIPS IN CHINA </vt:lpstr>
      <vt:lpstr>GL events in pole position for the recovery  </vt:lpstr>
      <vt:lpstr>GL events VENUES: AN ADAPTED OFFERING  </vt:lpstr>
      <vt:lpstr>Présentation PowerPoint</vt:lpstr>
      <vt:lpstr>Présentation PowerPoint</vt:lpstr>
      <vt:lpstr>CONTINUING DEVELOPMENT OF THE MATMUT SITE </vt:lpstr>
      <vt:lpstr>ESG approach – CARBONE assessment for the activities of LOU RUGBY</vt:lpstr>
      <vt:lpstr>A continuing innovation approach  </vt:lpstr>
      <vt:lpstr>Présentation PowerPoint</vt:lpstr>
      <vt:lpstr>Présentation PowerPoint</vt:lpstr>
      <vt:lpstr>International markets accounting for 56% of revenue vs. 51 % in 2020 </vt:lpstr>
      <vt:lpstr>Présentation PowerPoint</vt:lpstr>
      <vt:lpstr>CONTINUING APPLICATION OF THE FIXED COST MANAGEMENT PLAN</vt:lpstr>
      <vt:lpstr>Results by division </vt:lpstr>
      <vt:lpstr>Présentation PowerPoint</vt:lpstr>
      <vt:lpstr>A solid balance sheet </vt:lpstr>
      <vt:lpstr>Présentation PowerPoint</vt:lpstr>
      <vt:lpstr>Présentation PowerPoint</vt:lpstr>
      <vt:lpstr>Présentation PowerPoint</vt:lpstr>
      <vt:lpstr>Présentation PowerPoint</vt:lpstr>
      <vt:lpstr>Présentation PowerPoint</vt:lpstr>
      <vt:lpstr>GUIDANCE</vt:lpstr>
      <vt:lpstr>H1 2021 Results  </vt:lpstr>
      <vt:lpstr>Présentation PowerPoint</vt:lpstr>
      <vt:lpstr>Présentation PowerPoint</vt:lpstr>
      <vt:lpstr>Présentation PowerPoint</vt:lpstr>
      <vt:lpstr>Présentation PowerPoint</vt:lpstr>
      <vt:lpstr>Présentation PowerPoint</vt:lpstr>
      <vt:lpstr>Présentation PowerPoint</vt:lpstr>
      <vt:lpstr>GAIA INDEX RATING (1/2)</vt:lpstr>
      <vt:lpstr>GAIA INDEX RATING (2/2)</vt:lpstr>
      <vt:lpstr>Présentation PowerPoint</vt:lpstr>
      <vt:lpstr>Présentation PowerPoint</vt:lpstr>
      <vt:lpstr>INFORMATION ON THE SHARE CAPITAL </vt:lpstr>
      <vt:lpstr>Présentation PowerPoint</vt:lpstr>
      <vt:lpstr>Présentation PowerPoint</vt:lpstr>
      <vt:lpstr>Présentation PowerPoint</vt:lpstr>
      <vt:lpstr>Présentation PowerPoint</vt:lpstr>
      <vt:lpstr>H1 2021 Results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Olivier TESTE</dc:creator>
  <cp:lastModifiedBy>Celine POTINET</cp:lastModifiedBy>
  <cp:revision>699</cp:revision>
  <cp:lastPrinted>2021-07-19T06:25:55Z</cp:lastPrinted>
  <dcterms:created xsi:type="dcterms:W3CDTF">2020-01-08T11:00:30Z</dcterms:created>
  <dcterms:modified xsi:type="dcterms:W3CDTF">2021-07-28T14:24:16Z</dcterms:modified>
</cp:coreProperties>
</file>